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0"/>
  </p:notesMasterIdLst>
  <p:sldIdLst>
    <p:sldId id="290" r:id="rId2"/>
    <p:sldId id="256" r:id="rId3"/>
    <p:sldId id="272" r:id="rId4"/>
    <p:sldId id="273" r:id="rId5"/>
    <p:sldId id="274" r:id="rId6"/>
    <p:sldId id="275" r:id="rId7"/>
    <p:sldId id="276" r:id="rId8"/>
    <p:sldId id="277" r:id="rId9"/>
    <p:sldId id="278" r:id="rId10"/>
    <p:sldId id="279" r:id="rId11"/>
    <p:sldId id="280" r:id="rId12"/>
    <p:sldId id="281" r:id="rId13"/>
    <p:sldId id="282" r:id="rId14"/>
    <p:sldId id="283" r:id="rId15"/>
    <p:sldId id="284" r:id="rId16"/>
    <p:sldId id="285" r:id="rId17"/>
    <p:sldId id="286" r:id="rId18"/>
    <p:sldId id="288" r:id="rId19"/>
  </p:sldIdLst>
  <p:sldSz cx="18288000" cy="10287000"/>
  <p:notesSz cx="6858000" cy="9144000"/>
  <p:embeddedFontLst>
    <p:embeddedFont>
      <p:font typeface="Aptos Bold" panose="020B0004020202020204" pitchFamily="34" charset="0"/>
      <p:regular r:id="rId21"/>
      <p:bold r:id="rId22"/>
    </p:embeddedFont>
    <p:embeddedFont>
      <p:font typeface="Aptos Light" panose="020B0004020202020204" pitchFamily="34" charset="0"/>
      <p:regular r:id="rId23"/>
      <p:italic r:id="rId2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BF3"/>
    <a:srgbClr val="91A4A4"/>
    <a:srgbClr val="FFFBFF"/>
    <a:srgbClr val="FBF6ED"/>
    <a:srgbClr val="BDCBCB"/>
    <a:srgbClr val="394240"/>
    <a:srgbClr val="E6EBE9"/>
    <a:srgbClr val="F7F7F5"/>
    <a:srgbClr val="70807D"/>
    <a:srgbClr val="C8404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5692494-5ABB-8F46-AEE2-24DF47F915DB}" v="51" dt="2026-04-22T15:46:38.82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616" autoAdjust="0"/>
    <p:restoredTop sz="94615" autoAdjust="0"/>
  </p:normalViewPr>
  <p:slideViewPr>
    <p:cSldViewPr>
      <p:cViewPr>
        <p:scale>
          <a:sx n="69" d="100"/>
          <a:sy n="69" d="100"/>
        </p:scale>
        <p:origin x="2352" y="75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font" Target="fonts/font1.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3.fntdata"/><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2.fntdata"/><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mily Kumpf" userId="336e14f7-8f48-46c2-b2fd-3a518cc963d0" providerId="ADAL" clId="{ABC9BBF6-1D7E-5D87-9A82-E841EAB2982C}"/>
    <pc:docChg chg="undo redo custSel addSld delSld modSld sldOrd addMainMaster delMainMaster modMainMaster">
      <pc:chgData name="Emily Kumpf" userId="336e14f7-8f48-46c2-b2fd-3a518cc963d0" providerId="ADAL" clId="{ABC9BBF6-1D7E-5D87-9A82-E841EAB2982C}" dt="2026-04-22T15:46:46.913" v="1027" actId="1076"/>
      <pc:docMkLst>
        <pc:docMk/>
      </pc:docMkLst>
      <pc:sldChg chg="addSp delSp modSp add del mod">
        <pc:chgData name="Emily Kumpf" userId="336e14f7-8f48-46c2-b2fd-3a518cc963d0" providerId="ADAL" clId="{ABC9BBF6-1D7E-5D87-9A82-E841EAB2982C}" dt="2026-04-22T14:59:47.754" v="368"/>
        <pc:sldMkLst>
          <pc:docMk/>
          <pc:sldMk cId="0" sldId="256"/>
        </pc:sldMkLst>
        <pc:spChg chg="mod">
          <ac:chgData name="Emily Kumpf" userId="336e14f7-8f48-46c2-b2fd-3a518cc963d0" providerId="ADAL" clId="{ABC9BBF6-1D7E-5D87-9A82-E841EAB2982C}" dt="2026-04-22T13:42:41.175" v="14" actId="1076"/>
          <ac:spMkLst>
            <pc:docMk/>
            <pc:sldMk cId="0" sldId="256"/>
            <ac:spMk id="28" creationId="{00000000-0000-0000-0000-000000000000}"/>
          </ac:spMkLst>
        </pc:spChg>
        <pc:spChg chg="mod">
          <ac:chgData name="Emily Kumpf" userId="336e14f7-8f48-46c2-b2fd-3a518cc963d0" providerId="ADAL" clId="{ABC9BBF6-1D7E-5D87-9A82-E841EAB2982C}" dt="2026-04-22T13:42:41.175" v="14" actId="1076"/>
          <ac:spMkLst>
            <pc:docMk/>
            <pc:sldMk cId="0" sldId="256"/>
            <ac:spMk id="44" creationId="{00000000-0000-0000-0000-000000000000}"/>
          </ac:spMkLst>
        </pc:spChg>
        <pc:spChg chg="mod">
          <ac:chgData name="Emily Kumpf" userId="336e14f7-8f48-46c2-b2fd-3a518cc963d0" providerId="ADAL" clId="{ABC9BBF6-1D7E-5D87-9A82-E841EAB2982C}" dt="2026-04-22T13:42:41.175" v="14" actId="1076"/>
          <ac:spMkLst>
            <pc:docMk/>
            <pc:sldMk cId="0" sldId="256"/>
            <ac:spMk id="45" creationId="{00000000-0000-0000-0000-000000000000}"/>
          </ac:spMkLst>
        </pc:spChg>
        <pc:spChg chg="mod">
          <ac:chgData name="Emily Kumpf" userId="336e14f7-8f48-46c2-b2fd-3a518cc963d0" providerId="ADAL" clId="{ABC9BBF6-1D7E-5D87-9A82-E841EAB2982C}" dt="2026-04-22T13:42:15.711" v="13" actId="1076"/>
          <ac:spMkLst>
            <pc:docMk/>
            <pc:sldMk cId="0" sldId="256"/>
            <ac:spMk id="46" creationId="{00000000-0000-0000-0000-000000000000}"/>
          </ac:spMkLst>
        </pc:spChg>
        <pc:spChg chg="mod">
          <ac:chgData name="Emily Kumpf" userId="336e14f7-8f48-46c2-b2fd-3a518cc963d0" providerId="ADAL" clId="{ABC9BBF6-1D7E-5D87-9A82-E841EAB2982C}" dt="2026-04-22T13:42:46.366" v="15" actId="1076"/>
          <ac:spMkLst>
            <pc:docMk/>
            <pc:sldMk cId="0" sldId="256"/>
            <ac:spMk id="48" creationId="{00000000-0000-0000-0000-000000000000}"/>
          </ac:spMkLst>
        </pc:spChg>
        <pc:spChg chg="mod">
          <ac:chgData name="Emily Kumpf" userId="336e14f7-8f48-46c2-b2fd-3a518cc963d0" providerId="ADAL" clId="{ABC9BBF6-1D7E-5D87-9A82-E841EAB2982C}" dt="2026-04-22T13:42:15.711" v="13" actId="1076"/>
          <ac:spMkLst>
            <pc:docMk/>
            <pc:sldMk cId="0" sldId="256"/>
            <ac:spMk id="61" creationId="{6491B564-C0E2-558B-BE2C-B0893202359D}"/>
          </ac:spMkLst>
        </pc:spChg>
        <pc:grpChg chg="mod">
          <ac:chgData name="Emily Kumpf" userId="336e14f7-8f48-46c2-b2fd-3a518cc963d0" providerId="ADAL" clId="{ABC9BBF6-1D7E-5D87-9A82-E841EAB2982C}" dt="2026-04-22T13:42:41.175" v="14" actId="1076"/>
          <ac:grpSpMkLst>
            <pc:docMk/>
            <pc:sldMk cId="0" sldId="256"/>
            <ac:grpSpMk id="35" creationId="{00000000-0000-0000-0000-000000000000}"/>
          </ac:grpSpMkLst>
        </pc:grpChg>
        <pc:grpChg chg="mod">
          <ac:chgData name="Emily Kumpf" userId="336e14f7-8f48-46c2-b2fd-3a518cc963d0" providerId="ADAL" clId="{ABC9BBF6-1D7E-5D87-9A82-E841EAB2982C}" dt="2026-04-22T13:42:41.175" v="14" actId="1076"/>
          <ac:grpSpMkLst>
            <pc:docMk/>
            <pc:sldMk cId="0" sldId="256"/>
            <ac:grpSpMk id="69" creationId="{77A098D0-5C77-74A0-24B2-8BF1AB4E7211}"/>
          </ac:grpSpMkLst>
        </pc:grpChg>
        <pc:picChg chg="add del mod modCrop">
          <ac:chgData name="Emily Kumpf" userId="336e14f7-8f48-46c2-b2fd-3a518cc963d0" providerId="ADAL" clId="{ABC9BBF6-1D7E-5D87-9A82-E841EAB2982C}" dt="2026-04-22T14:59:41.941" v="366" actId="478"/>
          <ac:picMkLst>
            <pc:docMk/>
            <pc:sldMk cId="0" sldId="256"/>
            <ac:picMk id="2" creationId="{CE545D04-FB70-613E-1785-F303F9454888}"/>
          </ac:picMkLst>
        </pc:picChg>
        <pc:picChg chg="add del mod">
          <ac:chgData name="Emily Kumpf" userId="336e14f7-8f48-46c2-b2fd-3a518cc963d0" providerId="ADAL" clId="{ABC9BBF6-1D7E-5D87-9A82-E841EAB2982C}" dt="2026-04-22T14:59:42.702" v="367" actId="478"/>
          <ac:picMkLst>
            <pc:docMk/>
            <pc:sldMk cId="0" sldId="256"/>
            <ac:picMk id="3" creationId="{53F10E13-F94E-6FC3-9738-65FB0A0FB020}"/>
          </ac:picMkLst>
        </pc:picChg>
        <pc:picChg chg="add mod">
          <ac:chgData name="Emily Kumpf" userId="336e14f7-8f48-46c2-b2fd-3a518cc963d0" providerId="ADAL" clId="{ABC9BBF6-1D7E-5D87-9A82-E841EAB2982C}" dt="2026-04-22T14:59:47.754" v="368"/>
          <ac:picMkLst>
            <pc:docMk/>
            <pc:sldMk cId="0" sldId="256"/>
            <ac:picMk id="4" creationId="{A6E8E7CA-124B-07DB-0548-10D3E1A12C82}"/>
          </ac:picMkLst>
        </pc:picChg>
        <pc:picChg chg="add mod">
          <ac:chgData name="Emily Kumpf" userId="336e14f7-8f48-46c2-b2fd-3a518cc963d0" providerId="ADAL" clId="{ABC9BBF6-1D7E-5D87-9A82-E841EAB2982C}" dt="2026-04-22T14:59:47.754" v="368"/>
          <ac:picMkLst>
            <pc:docMk/>
            <pc:sldMk cId="0" sldId="256"/>
            <ac:picMk id="5" creationId="{304AD36B-6AD3-95B3-4019-DEBD70F5DC37}"/>
          </ac:picMkLst>
        </pc:picChg>
      </pc:sldChg>
      <pc:sldChg chg="addSp delSp modSp mod">
        <pc:chgData name="Emily Kumpf" userId="336e14f7-8f48-46c2-b2fd-3a518cc963d0" providerId="ADAL" clId="{ABC9BBF6-1D7E-5D87-9A82-E841EAB2982C}" dt="2026-04-22T14:59:39.412" v="365" actId="1076"/>
        <pc:sldMkLst>
          <pc:docMk/>
          <pc:sldMk cId="2942838284" sldId="272"/>
        </pc:sldMkLst>
        <pc:spChg chg="add del mod">
          <ac:chgData name="Emily Kumpf" userId="336e14f7-8f48-46c2-b2fd-3a518cc963d0" providerId="ADAL" clId="{ABC9BBF6-1D7E-5D87-9A82-E841EAB2982C}" dt="2026-04-22T14:59:21.537" v="360" actId="478"/>
          <ac:spMkLst>
            <pc:docMk/>
            <pc:sldMk cId="2942838284" sldId="272"/>
            <ac:spMk id="8" creationId="{044FE458-A44D-4DA8-6B78-695C0B171972}"/>
          </ac:spMkLst>
        </pc:spChg>
        <pc:spChg chg="add del">
          <ac:chgData name="Emily Kumpf" userId="336e14f7-8f48-46c2-b2fd-3a518cc963d0" providerId="ADAL" clId="{ABC9BBF6-1D7E-5D87-9A82-E841EAB2982C}" dt="2026-04-22T14:23:02.336" v="23" actId="478"/>
          <ac:spMkLst>
            <pc:docMk/>
            <pc:sldMk cId="2942838284" sldId="272"/>
            <ac:spMk id="53" creationId="{06422C86-F38B-5D6F-DB41-9C695DA250A9}"/>
          </ac:spMkLst>
        </pc:spChg>
        <pc:grpChg chg="mod">
          <ac:chgData name="Emily Kumpf" userId="336e14f7-8f48-46c2-b2fd-3a518cc963d0" providerId="ADAL" clId="{ABC9BBF6-1D7E-5D87-9A82-E841EAB2982C}" dt="2026-04-22T14:59:35.652" v="364" actId="1076"/>
          <ac:grpSpMkLst>
            <pc:docMk/>
            <pc:sldMk cId="2942838284" sldId="272"/>
            <ac:grpSpMk id="2" creationId="{0B1F3AE0-2E20-9D96-C7FF-00071A130629}"/>
          </ac:grpSpMkLst>
        </pc:grpChg>
        <pc:picChg chg="add mod">
          <ac:chgData name="Emily Kumpf" userId="336e14f7-8f48-46c2-b2fd-3a518cc963d0" providerId="ADAL" clId="{ABC9BBF6-1D7E-5D87-9A82-E841EAB2982C}" dt="2026-04-22T14:59:39.412" v="365" actId="1076"/>
          <ac:picMkLst>
            <pc:docMk/>
            <pc:sldMk cId="2942838284" sldId="272"/>
            <ac:picMk id="9" creationId="{09108730-D16D-BE30-7B66-9C9940C5A247}"/>
          </ac:picMkLst>
        </pc:picChg>
        <pc:picChg chg="add mod">
          <ac:chgData name="Emily Kumpf" userId="336e14f7-8f48-46c2-b2fd-3a518cc963d0" providerId="ADAL" clId="{ABC9BBF6-1D7E-5D87-9A82-E841EAB2982C}" dt="2026-04-22T14:59:39.412" v="365" actId="1076"/>
          <ac:picMkLst>
            <pc:docMk/>
            <pc:sldMk cId="2942838284" sldId="272"/>
            <ac:picMk id="10" creationId="{358C463A-5787-D715-48BA-786A66B15C02}"/>
          </ac:picMkLst>
        </pc:picChg>
      </pc:sldChg>
      <pc:sldChg chg="addSp modSp mod">
        <pc:chgData name="Emily Kumpf" userId="336e14f7-8f48-46c2-b2fd-3a518cc963d0" providerId="ADAL" clId="{ABC9BBF6-1D7E-5D87-9A82-E841EAB2982C}" dt="2026-04-22T15:40:11.641" v="1020" actId="1076"/>
        <pc:sldMkLst>
          <pc:docMk/>
          <pc:sldMk cId="303830994" sldId="273"/>
        </pc:sldMkLst>
        <pc:spChg chg="mod">
          <ac:chgData name="Emily Kumpf" userId="336e14f7-8f48-46c2-b2fd-3a518cc963d0" providerId="ADAL" clId="{ABC9BBF6-1D7E-5D87-9A82-E841EAB2982C}" dt="2026-04-22T15:40:11.641" v="1020" actId="1076"/>
          <ac:spMkLst>
            <pc:docMk/>
            <pc:sldMk cId="303830994" sldId="273"/>
            <ac:spMk id="53" creationId="{69351061-576F-22D7-EBD2-A18D5D4DC767}"/>
          </ac:spMkLst>
        </pc:spChg>
        <pc:grpChg chg="mod">
          <ac:chgData name="Emily Kumpf" userId="336e14f7-8f48-46c2-b2fd-3a518cc963d0" providerId="ADAL" clId="{ABC9BBF6-1D7E-5D87-9A82-E841EAB2982C}" dt="2026-04-22T15:03:11.107" v="413" actId="1038"/>
          <ac:grpSpMkLst>
            <pc:docMk/>
            <pc:sldMk cId="303830994" sldId="273"/>
            <ac:grpSpMk id="3" creationId="{95453ADB-97C7-85B2-BB1F-D3B47A2460B4}"/>
          </ac:grpSpMkLst>
        </pc:grpChg>
        <pc:picChg chg="add mod">
          <ac:chgData name="Emily Kumpf" userId="336e14f7-8f48-46c2-b2fd-3a518cc963d0" providerId="ADAL" clId="{ABC9BBF6-1D7E-5D87-9A82-E841EAB2982C}" dt="2026-04-22T14:59:51.151" v="369"/>
          <ac:picMkLst>
            <pc:docMk/>
            <pc:sldMk cId="303830994" sldId="273"/>
            <ac:picMk id="8" creationId="{9E0497B6-3317-45D9-D49A-23B559D59547}"/>
          </ac:picMkLst>
        </pc:picChg>
        <pc:picChg chg="add mod">
          <ac:chgData name="Emily Kumpf" userId="336e14f7-8f48-46c2-b2fd-3a518cc963d0" providerId="ADAL" clId="{ABC9BBF6-1D7E-5D87-9A82-E841EAB2982C}" dt="2026-04-22T14:59:51.151" v="369"/>
          <ac:picMkLst>
            <pc:docMk/>
            <pc:sldMk cId="303830994" sldId="273"/>
            <ac:picMk id="9" creationId="{7B841271-8025-E93B-A2F7-0F66B7FB88B1}"/>
          </ac:picMkLst>
        </pc:picChg>
      </pc:sldChg>
      <pc:sldChg chg="addSp delSp modSp mod">
        <pc:chgData name="Emily Kumpf" userId="336e14f7-8f48-46c2-b2fd-3a518cc963d0" providerId="ADAL" clId="{ABC9BBF6-1D7E-5D87-9A82-E841EAB2982C}" dt="2026-04-22T15:00:03.150" v="371"/>
        <pc:sldMkLst>
          <pc:docMk/>
          <pc:sldMk cId="937697718" sldId="274"/>
        </pc:sldMkLst>
        <pc:spChg chg="add del">
          <ac:chgData name="Emily Kumpf" userId="336e14f7-8f48-46c2-b2fd-3a518cc963d0" providerId="ADAL" clId="{ABC9BBF6-1D7E-5D87-9A82-E841EAB2982C}" dt="2026-04-22T14:23:07.529" v="25" actId="478"/>
          <ac:spMkLst>
            <pc:docMk/>
            <pc:sldMk cId="937697718" sldId="274"/>
            <ac:spMk id="53" creationId="{BE8CC57B-7A23-6718-0F6A-B8449936D308}"/>
          </ac:spMkLst>
        </pc:spChg>
        <pc:picChg chg="add mod">
          <ac:chgData name="Emily Kumpf" userId="336e14f7-8f48-46c2-b2fd-3a518cc963d0" providerId="ADAL" clId="{ABC9BBF6-1D7E-5D87-9A82-E841EAB2982C}" dt="2026-04-22T15:00:03.150" v="371"/>
          <ac:picMkLst>
            <pc:docMk/>
            <pc:sldMk cId="937697718" sldId="274"/>
            <ac:picMk id="2" creationId="{0A45FCB7-B576-7627-60AF-CC1125AC2649}"/>
          </ac:picMkLst>
        </pc:picChg>
        <pc:picChg chg="add mod">
          <ac:chgData name="Emily Kumpf" userId="336e14f7-8f48-46c2-b2fd-3a518cc963d0" providerId="ADAL" clId="{ABC9BBF6-1D7E-5D87-9A82-E841EAB2982C}" dt="2026-04-22T15:00:03.150" v="371"/>
          <ac:picMkLst>
            <pc:docMk/>
            <pc:sldMk cId="937697718" sldId="274"/>
            <ac:picMk id="3" creationId="{7B2EAB50-A0FD-5DDC-9434-D3CE47166EE0}"/>
          </ac:picMkLst>
        </pc:picChg>
      </pc:sldChg>
      <pc:sldChg chg="addSp modSp">
        <pc:chgData name="Emily Kumpf" userId="336e14f7-8f48-46c2-b2fd-3a518cc963d0" providerId="ADAL" clId="{ABC9BBF6-1D7E-5D87-9A82-E841EAB2982C}" dt="2026-04-22T15:00:10.676" v="372"/>
        <pc:sldMkLst>
          <pc:docMk/>
          <pc:sldMk cId="54854086" sldId="275"/>
        </pc:sldMkLst>
        <pc:picChg chg="add mod">
          <ac:chgData name="Emily Kumpf" userId="336e14f7-8f48-46c2-b2fd-3a518cc963d0" providerId="ADAL" clId="{ABC9BBF6-1D7E-5D87-9A82-E841EAB2982C}" dt="2026-04-22T15:00:10.676" v="372"/>
          <ac:picMkLst>
            <pc:docMk/>
            <pc:sldMk cId="54854086" sldId="275"/>
            <ac:picMk id="7" creationId="{DBDB177D-010F-B0CA-76AB-95EEDF30BDA4}"/>
          </ac:picMkLst>
        </pc:picChg>
        <pc:picChg chg="add mod">
          <ac:chgData name="Emily Kumpf" userId="336e14f7-8f48-46c2-b2fd-3a518cc963d0" providerId="ADAL" clId="{ABC9BBF6-1D7E-5D87-9A82-E841EAB2982C}" dt="2026-04-22T15:00:10.676" v="372"/>
          <ac:picMkLst>
            <pc:docMk/>
            <pc:sldMk cId="54854086" sldId="275"/>
            <ac:picMk id="11" creationId="{B8239897-F69C-AD7D-92CB-4B79A78FC0D4}"/>
          </ac:picMkLst>
        </pc:picChg>
      </pc:sldChg>
      <pc:sldChg chg="addSp modSp">
        <pc:chgData name="Emily Kumpf" userId="336e14f7-8f48-46c2-b2fd-3a518cc963d0" providerId="ADAL" clId="{ABC9BBF6-1D7E-5D87-9A82-E841EAB2982C}" dt="2026-04-22T15:00:14.437" v="373"/>
        <pc:sldMkLst>
          <pc:docMk/>
          <pc:sldMk cId="3782218462" sldId="276"/>
        </pc:sldMkLst>
        <pc:picChg chg="add mod">
          <ac:chgData name="Emily Kumpf" userId="336e14f7-8f48-46c2-b2fd-3a518cc963d0" providerId="ADAL" clId="{ABC9BBF6-1D7E-5D87-9A82-E841EAB2982C}" dt="2026-04-22T15:00:14.437" v="373"/>
          <ac:picMkLst>
            <pc:docMk/>
            <pc:sldMk cId="3782218462" sldId="276"/>
            <ac:picMk id="7" creationId="{6693D5E7-36D1-BF58-E01F-8950305F9FE4}"/>
          </ac:picMkLst>
        </pc:picChg>
        <pc:picChg chg="add mod">
          <ac:chgData name="Emily Kumpf" userId="336e14f7-8f48-46c2-b2fd-3a518cc963d0" providerId="ADAL" clId="{ABC9BBF6-1D7E-5D87-9A82-E841EAB2982C}" dt="2026-04-22T15:00:14.437" v="373"/>
          <ac:picMkLst>
            <pc:docMk/>
            <pc:sldMk cId="3782218462" sldId="276"/>
            <ac:picMk id="9" creationId="{D8A2F41B-7033-7EE8-4510-C20D7132507A}"/>
          </ac:picMkLst>
        </pc:picChg>
      </pc:sldChg>
      <pc:sldChg chg="addSp modSp mod">
        <pc:chgData name="Emily Kumpf" userId="336e14f7-8f48-46c2-b2fd-3a518cc963d0" providerId="ADAL" clId="{ABC9BBF6-1D7E-5D87-9A82-E841EAB2982C}" dt="2026-04-22T15:01:11.232" v="382"/>
        <pc:sldMkLst>
          <pc:docMk/>
          <pc:sldMk cId="2062591937" sldId="277"/>
        </pc:sldMkLst>
        <pc:spChg chg="mod">
          <ac:chgData name="Emily Kumpf" userId="336e14f7-8f48-46c2-b2fd-3a518cc963d0" providerId="ADAL" clId="{ABC9BBF6-1D7E-5D87-9A82-E841EAB2982C}" dt="2026-04-22T15:01:10.124" v="381" actId="1076"/>
          <ac:spMkLst>
            <pc:docMk/>
            <pc:sldMk cId="2062591937" sldId="277"/>
            <ac:spMk id="2" creationId="{17799821-9B68-BEE1-83A4-74902FA14AE5}"/>
          </ac:spMkLst>
        </pc:spChg>
        <pc:spChg chg="mod">
          <ac:chgData name="Emily Kumpf" userId="336e14f7-8f48-46c2-b2fd-3a518cc963d0" providerId="ADAL" clId="{ABC9BBF6-1D7E-5D87-9A82-E841EAB2982C}" dt="2026-04-22T15:01:06.502" v="380" actId="1076"/>
          <ac:spMkLst>
            <pc:docMk/>
            <pc:sldMk cId="2062591937" sldId="277"/>
            <ac:spMk id="53" creationId="{066DE8A5-464C-0F23-E2F5-0C5C6815DC9C}"/>
          </ac:spMkLst>
        </pc:spChg>
        <pc:picChg chg="add mod">
          <ac:chgData name="Emily Kumpf" userId="336e14f7-8f48-46c2-b2fd-3a518cc963d0" providerId="ADAL" clId="{ABC9BBF6-1D7E-5D87-9A82-E841EAB2982C}" dt="2026-04-22T15:01:11.232" v="382"/>
          <ac:picMkLst>
            <pc:docMk/>
            <pc:sldMk cId="2062591937" sldId="277"/>
            <ac:picMk id="4" creationId="{245E5F4F-37EB-612A-BB53-0034DAE828F5}"/>
          </ac:picMkLst>
        </pc:picChg>
        <pc:picChg chg="add mod">
          <ac:chgData name="Emily Kumpf" userId="336e14f7-8f48-46c2-b2fd-3a518cc963d0" providerId="ADAL" clId="{ABC9BBF6-1D7E-5D87-9A82-E841EAB2982C}" dt="2026-04-22T15:01:11.232" v="382"/>
          <ac:picMkLst>
            <pc:docMk/>
            <pc:sldMk cId="2062591937" sldId="277"/>
            <ac:picMk id="5" creationId="{8243684A-815E-BE8A-C47B-1438986F4402}"/>
          </ac:picMkLst>
        </pc:picChg>
      </pc:sldChg>
      <pc:sldChg chg="addSp modSp">
        <pc:chgData name="Emily Kumpf" userId="336e14f7-8f48-46c2-b2fd-3a518cc963d0" providerId="ADAL" clId="{ABC9BBF6-1D7E-5D87-9A82-E841EAB2982C}" dt="2026-04-22T15:01:14.199" v="383"/>
        <pc:sldMkLst>
          <pc:docMk/>
          <pc:sldMk cId="2203821856" sldId="278"/>
        </pc:sldMkLst>
        <pc:picChg chg="add mod">
          <ac:chgData name="Emily Kumpf" userId="336e14f7-8f48-46c2-b2fd-3a518cc963d0" providerId="ADAL" clId="{ABC9BBF6-1D7E-5D87-9A82-E841EAB2982C}" dt="2026-04-22T15:01:14.199" v="383"/>
          <ac:picMkLst>
            <pc:docMk/>
            <pc:sldMk cId="2203821856" sldId="278"/>
            <ac:picMk id="3" creationId="{EA002917-9BF4-239A-9549-81E4D1D6776C}"/>
          </ac:picMkLst>
        </pc:picChg>
        <pc:picChg chg="add mod">
          <ac:chgData name="Emily Kumpf" userId="336e14f7-8f48-46c2-b2fd-3a518cc963d0" providerId="ADAL" clId="{ABC9BBF6-1D7E-5D87-9A82-E841EAB2982C}" dt="2026-04-22T15:01:14.199" v="383"/>
          <ac:picMkLst>
            <pc:docMk/>
            <pc:sldMk cId="2203821856" sldId="278"/>
            <ac:picMk id="4" creationId="{BB549E99-0A41-9BA8-1101-087243A24F3B}"/>
          </ac:picMkLst>
        </pc:picChg>
      </pc:sldChg>
      <pc:sldChg chg="addSp modSp">
        <pc:chgData name="Emily Kumpf" userId="336e14f7-8f48-46c2-b2fd-3a518cc963d0" providerId="ADAL" clId="{ABC9BBF6-1D7E-5D87-9A82-E841EAB2982C}" dt="2026-04-22T15:01:15.803" v="384"/>
        <pc:sldMkLst>
          <pc:docMk/>
          <pc:sldMk cId="3925268935" sldId="279"/>
        </pc:sldMkLst>
        <pc:picChg chg="add mod">
          <ac:chgData name="Emily Kumpf" userId="336e14f7-8f48-46c2-b2fd-3a518cc963d0" providerId="ADAL" clId="{ABC9BBF6-1D7E-5D87-9A82-E841EAB2982C}" dt="2026-04-22T15:01:15.803" v="384"/>
          <ac:picMkLst>
            <pc:docMk/>
            <pc:sldMk cId="3925268935" sldId="279"/>
            <ac:picMk id="10" creationId="{6B4A25E2-5FA7-BB91-7301-1182E18CCF16}"/>
          </ac:picMkLst>
        </pc:picChg>
        <pc:picChg chg="add mod">
          <ac:chgData name="Emily Kumpf" userId="336e14f7-8f48-46c2-b2fd-3a518cc963d0" providerId="ADAL" clId="{ABC9BBF6-1D7E-5D87-9A82-E841EAB2982C}" dt="2026-04-22T15:01:15.803" v="384"/>
          <ac:picMkLst>
            <pc:docMk/>
            <pc:sldMk cId="3925268935" sldId="279"/>
            <ac:picMk id="11" creationId="{293007F2-BAFE-5C5C-1807-559E323443BC}"/>
          </ac:picMkLst>
        </pc:picChg>
      </pc:sldChg>
      <pc:sldChg chg="addSp modSp mod">
        <pc:chgData name="Emily Kumpf" userId="336e14f7-8f48-46c2-b2fd-3a518cc963d0" providerId="ADAL" clId="{ABC9BBF6-1D7E-5D87-9A82-E841EAB2982C}" dt="2026-04-22T15:02:57.700" v="410" actId="1038"/>
        <pc:sldMkLst>
          <pc:docMk/>
          <pc:sldMk cId="351277560" sldId="280"/>
        </pc:sldMkLst>
        <pc:spChg chg="mod">
          <ac:chgData name="Emily Kumpf" userId="336e14f7-8f48-46c2-b2fd-3a518cc963d0" providerId="ADAL" clId="{ABC9BBF6-1D7E-5D87-9A82-E841EAB2982C}" dt="2026-04-22T15:02:57.700" v="410" actId="1038"/>
          <ac:spMkLst>
            <pc:docMk/>
            <pc:sldMk cId="351277560" sldId="280"/>
            <ac:spMk id="6" creationId="{F13DDD03-1A72-281B-69C0-6D3DEDF1B632}"/>
          </ac:spMkLst>
        </pc:spChg>
        <pc:spChg chg="mod">
          <ac:chgData name="Emily Kumpf" userId="336e14f7-8f48-46c2-b2fd-3a518cc963d0" providerId="ADAL" clId="{ABC9BBF6-1D7E-5D87-9A82-E841EAB2982C}" dt="2026-04-22T15:01:46.636" v="393" actId="1076"/>
          <ac:spMkLst>
            <pc:docMk/>
            <pc:sldMk cId="351277560" sldId="280"/>
            <ac:spMk id="53" creationId="{5D2A542E-78D4-F6E5-01CD-A9191CAACF12}"/>
          </ac:spMkLst>
        </pc:spChg>
        <pc:picChg chg="add mod">
          <ac:chgData name="Emily Kumpf" userId="336e14f7-8f48-46c2-b2fd-3a518cc963d0" providerId="ADAL" clId="{ABC9BBF6-1D7E-5D87-9A82-E841EAB2982C}" dt="2026-04-22T15:01:22.542" v="387" actId="1076"/>
          <ac:picMkLst>
            <pc:docMk/>
            <pc:sldMk cId="351277560" sldId="280"/>
            <ac:picMk id="2" creationId="{509772C4-E00C-C5E4-1453-FBF9632EA8FF}"/>
          </ac:picMkLst>
        </pc:picChg>
        <pc:picChg chg="add mod">
          <ac:chgData name="Emily Kumpf" userId="336e14f7-8f48-46c2-b2fd-3a518cc963d0" providerId="ADAL" clId="{ABC9BBF6-1D7E-5D87-9A82-E841EAB2982C}" dt="2026-04-22T15:01:18.973" v="385"/>
          <ac:picMkLst>
            <pc:docMk/>
            <pc:sldMk cId="351277560" sldId="280"/>
            <ac:picMk id="3" creationId="{BEF30626-5B68-AC35-CB02-1ED3ABCEC217}"/>
          </ac:picMkLst>
        </pc:picChg>
      </pc:sldChg>
      <pc:sldChg chg="addSp modSp">
        <pc:chgData name="Emily Kumpf" userId="336e14f7-8f48-46c2-b2fd-3a518cc963d0" providerId="ADAL" clId="{ABC9BBF6-1D7E-5D87-9A82-E841EAB2982C}" dt="2026-04-22T15:01:55.382" v="395"/>
        <pc:sldMkLst>
          <pc:docMk/>
          <pc:sldMk cId="4226087321" sldId="281"/>
        </pc:sldMkLst>
        <pc:picChg chg="add mod">
          <ac:chgData name="Emily Kumpf" userId="336e14f7-8f48-46c2-b2fd-3a518cc963d0" providerId="ADAL" clId="{ABC9BBF6-1D7E-5D87-9A82-E841EAB2982C}" dt="2026-04-22T15:01:55.382" v="395"/>
          <ac:picMkLst>
            <pc:docMk/>
            <pc:sldMk cId="4226087321" sldId="281"/>
            <ac:picMk id="5" creationId="{3D6E59EF-7202-3E5C-2C81-B816132AC7B4}"/>
          </ac:picMkLst>
        </pc:picChg>
        <pc:picChg chg="add mod">
          <ac:chgData name="Emily Kumpf" userId="336e14f7-8f48-46c2-b2fd-3a518cc963d0" providerId="ADAL" clId="{ABC9BBF6-1D7E-5D87-9A82-E841EAB2982C}" dt="2026-04-22T15:01:55.382" v="395"/>
          <ac:picMkLst>
            <pc:docMk/>
            <pc:sldMk cId="4226087321" sldId="281"/>
            <ac:picMk id="6" creationId="{7B033F64-2BEE-21F0-962B-F82223FFF416}"/>
          </ac:picMkLst>
        </pc:picChg>
      </pc:sldChg>
      <pc:sldChg chg="addSp modSp mod">
        <pc:chgData name="Emily Kumpf" userId="336e14f7-8f48-46c2-b2fd-3a518cc963d0" providerId="ADAL" clId="{ABC9BBF6-1D7E-5D87-9A82-E841EAB2982C}" dt="2026-04-22T15:02:12.757" v="399" actId="1076"/>
        <pc:sldMkLst>
          <pc:docMk/>
          <pc:sldMk cId="2313592884" sldId="282"/>
        </pc:sldMkLst>
        <pc:spChg chg="mod">
          <ac:chgData name="Emily Kumpf" userId="336e14f7-8f48-46c2-b2fd-3a518cc963d0" providerId="ADAL" clId="{ABC9BBF6-1D7E-5D87-9A82-E841EAB2982C}" dt="2026-04-22T15:02:12.757" v="399" actId="1076"/>
          <ac:spMkLst>
            <pc:docMk/>
            <pc:sldMk cId="2313592884" sldId="282"/>
            <ac:spMk id="3" creationId="{668E9DC7-7AEF-4831-1A63-64530A6613D4}"/>
          </ac:spMkLst>
        </pc:spChg>
        <pc:picChg chg="add mod">
          <ac:chgData name="Emily Kumpf" userId="336e14f7-8f48-46c2-b2fd-3a518cc963d0" providerId="ADAL" clId="{ABC9BBF6-1D7E-5D87-9A82-E841EAB2982C}" dt="2026-04-22T15:02:07.063" v="398"/>
          <ac:picMkLst>
            <pc:docMk/>
            <pc:sldMk cId="2313592884" sldId="282"/>
            <ac:picMk id="4" creationId="{3B2367EE-422F-1D14-57E2-DFE3B49BE7EB}"/>
          </ac:picMkLst>
        </pc:picChg>
        <pc:picChg chg="add mod">
          <ac:chgData name="Emily Kumpf" userId="336e14f7-8f48-46c2-b2fd-3a518cc963d0" providerId="ADAL" clId="{ABC9BBF6-1D7E-5D87-9A82-E841EAB2982C}" dt="2026-04-22T15:02:07.063" v="398"/>
          <ac:picMkLst>
            <pc:docMk/>
            <pc:sldMk cId="2313592884" sldId="282"/>
            <ac:picMk id="5" creationId="{B1C04361-5DB7-852B-AF1F-66C36FB616EF}"/>
          </ac:picMkLst>
        </pc:picChg>
      </pc:sldChg>
      <pc:sldChg chg="addSp modSp mod">
        <pc:chgData name="Emily Kumpf" userId="336e14f7-8f48-46c2-b2fd-3a518cc963d0" providerId="ADAL" clId="{ABC9BBF6-1D7E-5D87-9A82-E841EAB2982C}" dt="2026-04-22T15:02:35.976" v="403" actId="196"/>
        <pc:sldMkLst>
          <pc:docMk/>
          <pc:sldMk cId="3031426955" sldId="283"/>
        </pc:sldMkLst>
        <pc:spChg chg="mod">
          <ac:chgData name="Emily Kumpf" userId="336e14f7-8f48-46c2-b2fd-3a518cc963d0" providerId="ADAL" clId="{ABC9BBF6-1D7E-5D87-9A82-E841EAB2982C}" dt="2026-04-22T15:02:35.976" v="403" actId="196"/>
          <ac:spMkLst>
            <pc:docMk/>
            <pc:sldMk cId="3031426955" sldId="283"/>
            <ac:spMk id="6" creationId="{DCDE33D9-FAA2-7D62-0547-7400996C781B}"/>
          </ac:spMkLst>
        </pc:spChg>
        <pc:picChg chg="add mod">
          <ac:chgData name="Emily Kumpf" userId="336e14f7-8f48-46c2-b2fd-3a518cc963d0" providerId="ADAL" clId="{ABC9BBF6-1D7E-5D87-9A82-E841EAB2982C}" dt="2026-04-22T15:02:22.123" v="402"/>
          <ac:picMkLst>
            <pc:docMk/>
            <pc:sldMk cId="3031426955" sldId="283"/>
            <ac:picMk id="2" creationId="{817A7041-3B04-1E72-5C7B-0FDF3D792153}"/>
          </ac:picMkLst>
        </pc:picChg>
        <pc:picChg chg="add mod">
          <ac:chgData name="Emily Kumpf" userId="336e14f7-8f48-46c2-b2fd-3a518cc963d0" providerId="ADAL" clId="{ABC9BBF6-1D7E-5D87-9A82-E841EAB2982C}" dt="2026-04-22T15:02:22.123" v="402"/>
          <ac:picMkLst>
            <pc:docMk/>
            <pc:sldMk cId="3031426955" sldId="283"/>
            <ac:picMk id="3" creationId="{E01BB5B4-DBDA-403B-7569-D3A7CA2836CB}"/>
          </ac:picMkLst>
        </pc:picChg>
      </pc:sldChg>
      <pc:sldChg chg="addSp modSp mod">
        <pc:chgData name="Emily Kumpf" userId="336e14f7-8f48-46c2-b2fd-3a518cc963d0" providerId="ADAL" clId="{ABC9BBF6-1D7E-5D87-9A82-E841EAB2982C}" dt="2026-04-22T15:02:44" v="405"/>
        <pc:sldMkLst>
          <pc:docMk/>
          <pc:sldMk cId="4055058725" sldId="284"/>
        </pc:sldMkLst>
        <pc:spChg chg="mod">
          <ac:chgData name="Emily Kumpf" userId="336e14f7-8f48-46c2-b2fd-3a518cc963d0" providerId="ADAL" clId="{ABC9BBF6-1D7E-5D87-9A82-E841EAB2982C}" dt="2026-04-22T15:02:39.921" v="404" actId="20577"/>
          <ac:spMkLst>
            <pc:docMk/>
            <pc:sldMk cId="4055058725" sldId="284"/>
            <ac:spMk id="53" creationId="{E32041AF-6FD5-2910-ACAC-071B3DA17475}"/>
          </ac:spMkLst>
        </pc:spChg>
        <pc:picChg chg="add mod">
          <ac:chgData name="Emily Kumpf" userId="336e14f7-8f48-46c2-b2fd-3a518cc963d0" providerId="ADAL" clId="{ABC9BBF6-1D7E-5D87-9A82-E841EAB2982C}" dt="2026-04-22T15:02:44" v="405"/>
          <ac:picMkLst>
            <pc:docMk/>
            <pc:sldMk cId="4055058725" sldId="284"/>
            <ac:picMk id="2" creationId="{8EDB26B1-60EC-2F59-59B5-2BEC7B66BB0C}"/>
          </ac:picMkLst>
        </pc:picChg>
        <pc:picChg chg="add mod">
          <ac:chgData name="Emily Kumpf" userId="336e14f7-8f48-46c2-b2fd-3a518cc963d0" providerId="ADAL" clId="{ABC9BBF6-1D7E-5D87-9A82-E841EAB2982C}" dt="2026-04-22T15:02:44" v="405"/>
          <ac:picMkLst>
            <pc:docMk/>
            <pc:sldMk cId="4055058725" sldId="284"/>
            <ac:picMk id="4" creationId="{40096AFD-0571-898E-D995-E0C93068C7FE}"/>
          </ac:picMkLst>
        </pc:picChg>
      </pc:sldChg>
      <pc:sldChg chg="addSp modSp">
        <pc:chgData name="Emily Kumpf" userId="336e14f7-8f48-46c2-b2fd-3a518cc963d0" providerId="ADAL" clId="{ABC9BBF6-1D7E-5D87-9A82-E841EAB2982C}" dt="2026-04-22T15:02:46.267" v="406"/>
        <pc:sldMkLst>
          <pc:docMk/>
          <pc:sldMk cId="3788938231" sldId="285"/>
        </pc:sldMkLst>
        <pc:picChg chg="add mod">
          <ac:chgData name="Emily Kumpf" userId="336e14f7-8f48-46c2-b2fd-3a518cc963d0" providerId="ADAL" clId="{ABC9BBF6-1D7E-5D87-9A82-E841EAB2982C}" dt="2026-04-22T15:02:46.267" v="406"/>
          <ac:picMkLst>
            <pc:docMk/>
            <pc:sldMk cId="3788938231" sldId="285"/>
            <ac:picMk id="5" creationId="{A23E0110-1C71-CB85-012A-841AB58FD69E}"/>
          </ac:picMkLst>
        </pc:picChg>
        <pc:picChg chg="add mod">
          <ac:chgData name="Emily Kumpf" userId="336e14f7-8f48-46c2-b2fd-3a518cc963d0" providerId="ADAL" clId="{ABC9BBF6-1D7E-5D87-9A82-E841EAB2982C}" dt="2026-04-22T15:02:46.267" v="406"/>
          <ac:picMkLst>
            <pc:docMk/>
            <pc:sldMk cId="3788938231" sldId="285"/>
            <ac:picMk id="12" creationId="{9E0A1D76-7098-3B4E-1AD2-A5458D5D7267}"/>
          </ac:picMkLst>
        </pc:picChg>
      </pc:sldChg>
      <pc:sldChg chg="addSp modSp">
        <pc:chgData name="Emily Kumpf" userId="336e14f7-8f48-46c2-b2fd-3a518cc963d0" providerId="ADAL" clId="{ABC9BBF6-1D7E-5D87-9A82-E841EAB2982C}" dt="2026-04-22T15:02:47.975" v="407"/>
        <pc:sldMkLst>
          <pc:docMk/>
          <pc:sldMk cId="716963216" sldId="286"/>
        </pc:sldMkLst>
        <pc:picChg chg="add mod">
          <ac:chgData name="Emily Kumpf" userId="336e14f7-8f48-46c2-b2fd-3a518cc963d0" providerId="ADAL" clId="{ABC9BBF6-1D7E-5D87-9A82-E841EAB2982C}" dt="2026-04-22T15:02:47.975" v="407"/>
          <ac:picMkLst>
            <pc:docMk/>
            <pc:sldMk cId="716963216" sldId="286"/>
            <ac:picMk id="11" creationId="{23AAD721-7738-D3FA-2282-2BFF899B295A}"/>
          </ac:picMkLst>
        </pc:picChg>
        <pc:picChg chg="add mod">
          <ac:chgData name="Emily Kumpf" userId="336e14f7-8f48-46c2-b2fd-3a518cc963d0" providerId="ADAL" clId="{ABC9BBF6-1D7E-5D87-9A82-E841EAB2982C}" dt="2026-04-22T15:02:47.975" v="407"/>
          <ac:picMkLst>
            <pc:docMk/>
            <pc:sldMk cId="716963216" sldId="286"/>
            <ac:picMk id="12" creationId="{A0269915-76DA-B834-27C1-7A789C36248A}"/>
          </ac:picMkLst>
        </pc:picChg>
      </pc:sldChg>
      <pc:sldChg chg="addSp modSp">
        <pc:chgData name="Emily Kumpf" userId="336e14f7-8f48-46c2-b2fd-3a518cc963d0" providerId="ADAL" clId="{ABC9BBF6-1D7E-5D87-9A82-E841EAB2982C}" dt="2026-04-22T15:02:49.507" v="408"/>
        <pc:sldMkLst>
          <pc:docMk/>
          <pc:sldMk cId="1633224028" sldId="288"/>
        </pc:sldMkLst>
        <pc:picChg chg="add mod">
          <ac:chgData name="Emily Kumpf" userId="336e14f7-8f48-46c2-b2fd-3a518cc963d0" providerId="ADAL" clId="{ABC9BBF6-1D7E-5D87-9A82-E841EAB2982C}" dt="2026-04-22T15:02:49.507" v="408"/>
          <ac:picMkLst>
            <pc:docMk/>
            <pc:sldMk cId="1633224028" sldId="288"/>
            <ac:picMk id="2" creationId="{28B61A09-36C3-769A-4C05-D2034B4F6604}"/>
          </ac:picMkLst>
        </pc:picChg>
        <pc:picChg chg="add mod">
          <ac:chgData name="Emily Kumpf" userId="336e14f7-8f48-46c2-b2fd-3a518cc963d0" providerId="ADAL" clId="{ABC9BBF6-1D7E-5D87-9A82-E841EAB2982C}" dt="2026-04-22T15:02:49.507" v="408"/>
          <ac:picMkLst>
            <pc:docMk/>
            <pc:sldMk cId="1633224028" sldId="288"/>
            <ac:picMk id="4" creationId="{3C3EAE38-D5F5-5C1A-0863-6772676BD293}"/>
          </ac:picMkLst>
        </pc:picChg>
      </pc:sldChg>
      <pc:sldChg chg="addSp delSp modSp add del mod">
        <pc:chgData name="Emily Kumpf" userId="336e14f7-8f48-46c2-b2fd-3a518cc963d0" providerId="ADAL" clId="{ABC9BBF6-1D7E-5D87-9A82-E841EAB2982C}" dt="2026-04-22T14:59:15.568" v="358" actId="2696"/>
        <pc:sldMkLst>
          <pc:docMk/>
          <pc:sldMk cId="579264433" sldId="289"/>
        </pc:sldMkLst>
        <pc:spChg chg="add del mod">
          <ac:chgData name="Emily Kumpf" userId="336e14f7-8f48-46c2-b2fd-3a518cc963d0" providerId="ADAL" clId="{ABC9BBF6-1D7E-5D87-9A82-E841EAB2982C}" dt="2026-04-22T14:22:58.695" v="21"/>
          <ac:spMkLst>
            <pc:docMk/>
            <pc:sldMk cId="579264433" sldId="289"/>
            <ac:spMk id="4" creationId="{656CB271-2A5D-E824-308E-A8E0CEFB6EE4}"/>
          </ac:spMkLst>
        </pc:spChg>
        <pc:spChg chg="del">
          <ac:chgData name="Emily Kumpf" userId="336e14f7-8f48-46c2-b2fd-3a518cc963d0" providerId="ADAL" clId="{ABC9BBF6-1D7E-5D87-9A82-E841EAB2982C}" dt="2026-04-22T14:22:53.923" v="18" actId="478"/>
          <ac:spMkLst>
            <pc:docMk/>
            <pc:sldMk cId="579264433" sldId="289"/>
            <ac:spMk id="53" creationId="{DDAFA2CA-7EFD-E5A8-A51D-AC1C7CEBA32C}"/>
          </ac:spMkLst>
        </pc:spChg>
        <pc:picChg chg="del">
          <ac:chgData name="Emily Kumpf" userId="336e14f7-8f48-46c2-b2fd-3a518cc963d0" providerId="ADAL" clId="{ABC9BBF6-1D7E-5D87-9A82-E841EAB2982C}" dt="2026-04-22T14:59:07.889" v="354" actId="478"/>
          <ac:picMkLst>
            <pc:docMk/>
            <pc:sldMk cId="579264433" sldId="289"/>
            <ac:picMk id="2" creationId="{8522994C-DB98-3F33-08EE-910ECA732FE6}"/>
          </ac:picMkLst>
        </pc:picChg>
        <pc:picChg chg="del">
          <ac:chgData name="Emily Kumpf" userId="336e14f7-8f48-46c2-b2fd-3a518cc963d0" providerId="ADAL" clId="{ABC9BBF6-1D7E-5D87-9A82-E841EAB2982C}" dt="2026-04-22T14:59:08.973" v="355" actId="478"/>
          <ac:picMkLst>
            <pc:docMk/>
            <pc:sldMk cId="579264433" sldId="289"/>
            <ac:picMk id="3" creationId="{604BCC3E-3CD5-B5AC-153B-F3E922E57A88}"/>
          </ac:picMkLst>
        </pc:picChg>
      </pc:sldChg>
      <pc:sldChg chg="addSp delSp modSp new mod ord">
        <pc:chgData name="Emily Kumpf" userId="336e14f7-8f48-46c2-b2fd-3a518cc963d0" providerId="ADAL" clId="{ABC9BBF6-1D7E-5D87-9A82-E841EAB2982C}" dt="2026-04-22T15:46:46.913" v="1027" actId="1076"/>
        <pc:sldMkLst>
          <pc:docMk/>
          <pc:sldMk cId="852702200" sldId="290"/>
        </pc:sldMkLst>
        <pc:spChg chg="add mod">
          <ac:chgData name="Emily Kumpf" userId="336e14f7-8f48-46c2-b2fd-3a518cc963d0" providerId="ADAL" clId="{ABC9BBF6-1D7E-5D87-9A82-E841EAB2982C}" dt="2026-04-22T15:25:01.623" v="924" actId="12788"/>
          <ac:spMkLst>
            <pc:docMk/>
            <pc:sldMk cId="852702200" sldId="290"/>
            <ac:spMk id="2" creationId="{8A245B36-9B81-1B55-2EA5-C5BF50BE87CF}"/>
          </ac:spMkLst>
        </pc:spChg>
        <pc:spChg chg="add del mod">
          <ac:chgData name="Emily Kumpf" userId="336e14f7-8f48-46c2-b2fd-3a518cc963d0" providerId="ADAL" clId="{ABC9BBF6-1D7E-5D87-9A82-E841EAB2982C}" dt="2026-04-22T15:27:31.767" v="1013" actId="34135"/>
          <ac:spMkLst>
            <pc:docMk/>
            <pc:sldMk cId="852702200" sldId="290"/>
            <ac:spMk id="3" creationId="{8150D3DA-E05F-B8CC-C953-B26AF96D60DF}"/>
          </ac:spMkLst>
        </pc:spChg>
        <pc:spChg chg="add mod topLvl">
          <ac:chgData name="Emily Kumpf" userId="336e14f7-8f48-46c2-b2fd-3a518cc963d0" providerId="ADAL" clId="{ABC9BBF6-1D7E-5D87-9A82-E841EAB2982C}" dt="2026-04-22T15:25:01.623" v="924" actId="12788"/>
          <ac:spMkLst>
            <pc:docMk/>
            <pc:sldMk cId="852702200" sldId="290"/>
            <ac:spMk id="4" creationId="{3C0E9963-76DE-C4DA-0580-2335D32BA401}"/>
          </ac:spMkLst>
        </pc:spChg>
        <pc:spChg chg="add mod modCrop">
          <ac:chgData name="Emily Kumpf" userId="336e14f7-8f48-46c2-b2fd-3a518cc963d0" providerId="ADAL" clId="{ABC9BBF6-1D7E-5D87-9A82-E841EAB2982C}" dt="2026-04-22T15:27:26.159" v="1012" actId="34135"/>
          <ac:spMkLst>
            <pc:docMk/>
            <pc:sldMk cId="852702200" sldId="290"/>
            <ac:spMk id="7" creationId="{C2F3A9B2-D9E7-84BD-6533-2BDEFC282A97}"/>
          </ac:spMkLst>
        </pc:spChg>
        <pc:spChg chg="add mod modCrop">
          <ac:chgData name="Emily Kumpf" userId="336e14f7-8f48-46c2-b2fd-3a518cc963d0" providerId="ADAL" clId="{ABC9BBF6-1D7E-5D87-9A82-E841EAB2982C}" dt="2026-04-22T15:27:26.159" v="1012" actId="34135"/>
          <ac:spMkLst>
            <pc:docMk/>
            <pc:sldMk cId="852702200" sldId="290"/>
            <ac:spMk id="8" creationId="{75A6ECDC-4E3D-F572-E841-47959C4CFFFC}"/>
          </ac:spMkLst>
        </pc:spChg>
        <pc:spChg chg="add mod topLvl">
          <ac:chgData name="Emily Kumpf" userId="336e14f7-8f48-46c2-b2fd-3a518cc963d0" providerId="ADAL" clId="{ABC9BBF6-1D7E-5D87-9A82-E841EAB2982C}" dt="2026-04-22T15:46:46.913" v="1027" actId="1076"/>
          <ac:spMkLst>
            <pc:docMk/>
            <pc:sldMk cId="852702200" sldId="290"/>
            <ac:spMk id="15" creationId="{EB911C56-85CE-1567-DBD3-B55CFEB57C44}"/>
          </ac:spMkLst>
        </pc:spChg>
        <pc:grpChg chg="add del mod">
          <ac:chgData name="Emily Kumpf" userId="336e14f7-8f48-46c2-b2fd-3a518cc963d0" providerId="ADAL" clId="{ABC9BBF6-1D7E-5D87-9A82-E841EAB2982C}" dt="2026-04-22T14:39:48.343" v="140" actId="165"/>
          <ac:grpSpMkLst>
            <pc:docMk/>
            <pc:sldMk cId="852702200" sldId="290"/>
            <ac:grpSpMk id="13" creationId="{BECC94DA-5FC2-DBDF-135C-1D3E033E1F18}"/>
          </ac:grpSpMkLst>
        </pc:grpChg>
        <pc:grpChg chg="add del mod topLvl">
          <ac:chgData name="Emily Kumpf" userId="336e14f7-8f48-46c2-b2fd-3a518cc963d0" providerId="ADAL" clId="{ABC9BBF6-1D7E-5D87-9A82-E841EAB2982C}" dt="2026-04-22T15:15:46.242" v="619" actId="165"/>
          <ac:grpSpMkLst>
            <pc:docMk/>
            <pc:sldMk cId="852702200" sldId="290"/>
            <ac:grpSpMk id="14" creationId="{51589CE8-034A-4450-9864-E275577607CF}"/>
          </ac:grpSpMkLst>
        </pc:grpChg>
        <pc:grpChg chg="add del mod">
          <ac:chgData name="Emily Kumpf" userId="336e14f7-8f48-46c2-b2fd-3a518cc963d0" providerId="ADAL" clId="{ABC9BBF6-1D7E-5D87-9A82-E841EAB2982C}" dt="2026-04-22T15:15:30.985" v="616" actId="165"/>
          <ac:grpSpMkLst>
            <pc:docMk/>
            <pc:sldMk cId="852702200" sldId="290"/>
            <ac:grpSpMk id="16" creationId="{3AA50358-7E92-4CEE-15FC-61E309EA321D}"/>
          </ac:grpSpMkLst>
        </pc:grpChg>
        <pc:grpChg chg="add del mod">
          <ac:chgData name="Emily Kumpf" userId="336e14f7-8f48-46c2-b2fd-3a518cc963d0" providerId="ADAL" clId="{ABC9BBF6-1D7E-5D87-9A82-E841EAB2982C}" dt="2026-04-22T15:16:17.030" v="626" actId="165"/>
          <ac:grpSpMkLst>
            <pc:docMk/>
            <pc:sldMk cId="852702200" sldId="290"/>
            <ac:grpSpMk id="17" creationId="{57B2DCA0-CD46-176C-9455-213CC4E8B690}"/>
          </ac:grpSpMkLst>
        </pc:grpChg>
        <pc:grpChg chg="add del mod">
          <ac:chgData name="Emily Kumpf" userId="336e14f7-8f48-46c2-b2fd-3a518cc963d0" providerId="ADAL" clId="{ABC9BBF6-1D7E-5D87-9A82-E841EAB2982C}" dt="2026-04-22T15:25:01.623" v="924" actId="12788"/>
          <ac:grpSpMkLst>
            <pc:docMk/>
            <pc:sldMk cId="852702200" sldId="290"/>
            <ac:grpSpMk id="18" creationId="{5E60EBE3-5449-CECF-1142-D940B125B1D7}"/>
          </ac:grpSpMkLst>
        </pc:grpChg>
        <pc:picChg chg="add mod topLvl">
          <ac:chgData name="Emily Kumpf" userId="336e14f7-8f48-46c2-b2fd-3a518cc963d0" providerId="ADAL" clId="{ABC9BBF6-1D7E-5D87-9A82-E841EAB2982C}" dt="2026-04-22T15:19:02.504" v="679" actId="165"/>
          <ac:picMkLst>
            <pc:docMk/>
            <pc:sldMk cId="852702200" sldId="290"/>
            <ac:picMk id="5" creationId="{61C59E77-316E-B1F3-220A-6209E942BE9D}"/>
          </ac:picMkLst>
        </pc:picChg>
        <pc:picChg chg="add mod topLvl modCrop">
          <ac:chgData name="Emily Kumpf" userId="336e14f7-8f48-46c2-b2fd-3a518cc963d0" providerId="ADAL" clId="{ABC9BBF6-1D7E-5D87-9A82-E841EAB2982C}" dt="2026-04-22T15:19:02.504" v="679" actId="165"/>
          <ac:picMkLst>
            <pc:docMk/>
            <pc:sldMk cId="852702200" sldId="290"/>
            <ac:picMk id="6" creationId="{31C99BC7-8BE9-2BD4-44CD-8612FE2F32AC}"/>
          </ac:picMkLst>
        </pc:picChg>
        <pc:cxnChg chg="add del mod">
          <ac:chgData name="Emily Kumpf" userId="336e14f7-8f48-46c2-b2fd-3a518cc963d0" providerId="ADAL" clId="{ABC9BBF6-1D7E-5D87-9A82-E841EAB2982C}" dt="2026-04-22T14:37:51.097" v="115" actId="478"/>
          <ac:cxnSpMkLst>
            <pc:docMk/>
            <pc:sldMk cId="852702200" sldId="290"/>
            <ac:cxnSpMk id="10" creationId="{4EE6D2E0-055F-E29E-B280-C48D3D8160C9}"/>
          </ac:cxnSpMkLst>
        </pc:cxnChg>
        <pc:cxnChg chg="add del mod">
          <ac:chgData name="Emily Kumpf" userId="336e14f7-8f48-46c2-b2fd-3a518cc963d0" providerId="ADAL" clId="{ABC9BBF6-1D7E-5D87-9A82-E841EAB2982C}" dt="2026-04-22T14:38:52.888" v="127" actId="478"/>
          <ac:cxnSpMkLst>
            <pc:docMk/>
            <pc:sldMk cId="852702200" sldId="290"/>
            <ac:cxnSpMk id="12" creationId="{C49FC00A-26F4-3CA5-447C-A8FC7E7EF019}"/>
          </ac:cxnSpMkLst>
        </pc:cxnChg>
        <pc:cxnChg chg="add del mod">
          <ac:chgData name="Emily Kumpf" userId="336e14f7-8f48-46c2-b2fd-3a518cc963d0" providerId="ADAL" clId="{ABC9BBF6-1D7E-5D87-9A82-E841EAB2982C}" dt="2026-04-22T15:25:10.463" v="927" actId="1037"/>
          <ac:cxnSpMkLst>
            <pc:docMk/>
            <pc:sldMk cId="852702200" sldId="290"/>
            <ac:cxnSpMk id="20" creationId="{4FB8ED1C-F0B8-F593-FF0F-6FFC27FFE60E}"/>
          </ac:cxnSpMkLst>
        </pc:cxnChg>
        <pc:cxnChg chg="add mod">
          <ac:chgData name="Emily Kumpf" userId="336e14f7-8f48-46c2-b2fd-3a518cc963d0" providerId="ADAL" clId="{ABC9BBF6-1D7E-5D87-9A82-E841EAB2982C}" dt="2026-04-22T15:23:31.097" v="749" actId="571"/>
          <ac:cxnSpMkLst>
            <pc:docMk/>
            <pc:sldMk cId="852702200" sldId="290"/>
            <ac:cxnSpMk id="27" creationId="{16E1EF88-95E6-B5D6-7DDE-E73F29E86F0C}"/>
          </ac:cxnSpMkLst>
        </pc:cxnChg>
      </pc:sldChg>
      <pc:sldChg chg="new del">
        <pc:chgData name="Emily Kumpf" userId="336e14f7-8f48-46c2-b2fd-3a518cc963d0" providerId="ADAL" clId="{ABC9BBF6-1D7E-5D87-9A82-E841EAB2982C}" dt="2026-04-22T14:23:14.578" v="27" actId="2696"/>
        <pc:sldMkLst>
          <pc:docMk/>
          <pc:sldMk cId="2560415101" sldId="290"/>
        </pc:sldMkLst>
      </pc:sldChg>
      <pc:sldMasterChg chg="modSldLayout sldLayoutOrd">
        <pc:chgData name="Emily Kumpf" userId="336e14f7-8f48-46c2-b2fd-3a518cc963d0" providerId="ADAL" clId="{ABC9BBF6-1D7E-5D87-9A82-E841EAB2982C}" dt="2026-04-22T14:23:41.677" v="35" actId="478"/>
        <pc:sldMasterMkLst>
          <pc:docMk/>
          <pc:sldMasterMk cId="0" sldId="2147483648"/>
        </pc:sldMasterMkLst>
        <pc:sldLayoutChg chg="delSp modSp mod ord">
          <pc:chgData name="Emily Kumpf" userId="336e14f7-8f48-46c2-b2fd-3a518cc963d0" providerId="ADAL" clId="{ABC9BBF6-1D7E-5D87-9A82-E841EAB2982C}" dt="2026-04-22T14:23:41.677" v="35" actId="478"/>
          <pc:sldLayoutMkLst>
            <pc:docMk/>
            <pc:sldMasterMk cId="0" sldId="2147483648"/>
            <pc:sldLayoutMk cId="2789513467" sldId="2147483656"/>
          </pc:sldLayoutMkLst>
          <pc:spChg chg="del">
            <ac:chgData name="Emily Kumpf" userId="336e14f7-8f48-46c2-b2fd-3a518cc963d0" providerId="ADAL" clId="{ABC9BBF6-1D7E-5D87-9A82-E841EAB2982C}" dt="2026-04-22T14:23:41.677" v="35" actId="478"/>
            <ac:spMkLst>
              <pc:docMk/>
              <pc:sldMasterMk cId="0" sldId="2147483648"/>
              <pc:sldLayoutMk cId="2789513467" sldId="2147483656"/>
              <ac:spMk id="2" creationId="{5E6ACA13-2BBF-F14E-6D22-FEA886133060}"/>
            </ac:spMkLst>
          </pc:spChg>
          <pc:spChg chg="del">
            <ac:chgData name="Emily Kumpf" userId="336e14f7-8f48-46c2-b2fd-3a518cc963d0" providerId="ADAL" clId="{ABC9BBF6-1D7E-5D87-9A82-E841EAB2982C}" dt="2026-04-22T14:23:38.948" v="31" actId="478"/>
            <ac:spMkLst>
              <pc:docMk/>
              <pc:sldMasterMk cId="0" sldId="2147483648"/>
              <pc:sldLayoutMk cId="2789513467" sldId="2147483656"/>
              <ac:spMk id="3" creationId="{8AB58593-5992-07FA-2B23-74C5287691C2}"/>
            </ac:spMkLst>
          </pc:spChg>
          <pc:spChg chg="del mod">
            <ac:chgData name="Emily Kumpf" userId="336e14f7-8f48-46c2-b2fd-3a518cc963d0" providerId="ADAL" clId="{ABC9BBF6-1D7E-5D87-9A82-E841EAB2982C}" dt="2026-04-22T14:23:40.036" v="33" actId="478"/>
            <ac:spMkLst>
              <pc:docMk/>
              <pc:sldMasterMk cId="0" sldId="2147483648"/>
              <pc:sldLayoutMk cId="2789513467" sldId="2147483656"/>
              <ac:spMk id="4" creationId="{B86CE0A2-ADB9-BF87-C06A-94DA42C29574}"/>
            </ac:spMkLst>
          </pc:spChg>
          <pc:spChg chg="del">
            <ac:chgData name="Emily Kumpf" userId="336e14f7-8f48-46c2-b2fd-3a518cc963d0" providerId="ADAL" clId="{ABC9BBF6-1D7E-5D87-9A82-E841EAB2982C}" dt="2026-04-22T14:23:40.515" v="34" actId="478"/>
            <ac:spMkLst>
              <pc:docMk/>
              <pc:sldMasterMk cId="0" sldId="2147483648"/>
              <pc:sldLayoutMk cId="2789513467" sldId="2147483656"/>
              <ac:spMk id="5" creationId="{3A51FC03-D3A7-5BFA-D65F-2AE2E3B512C0}"/>
            </ac:spMkLst>
          </pc:spChg>
        </pc:sldLayoutChg>
      </pc:sldMasterChg>
      <pc:sldMasterChg chg="new del mod addSldLayout delSldLayout">
        <pc:chgData name="Emily Kumpf" userId="336e14f7-8f48-46c2-b2fd-3a518cc963d0" providerId="ADAL" clId="{ABC9BBF6-1D7E-5D87-9A82-E841EAB2982C}" dt="2026-04-22T14:23:29.618" v="29" actId="6938"/>
        <pc:sldMasterMkLst>
          <pc:docMk/>
          <pc:sldMasterMk cId="3316859086" sldId="2147483656"/>
        </pc:sldMasterMkLst>
        <pc:sldLayoutChg chg="new del replId">
          <pc:chgData name="Emily Kumpf" userId="336e14f7-8f48-46c2-b2fd-3a518cc963d0" providerId="ADAL" clId="{ABC9BBF6-1D7E-5D87-9A82-E841EAB2982C}" dt="2026-04-22T14:23:29.618" v="29" actId="6938"/>
          <pc:sldLayoutMkLst>
            <pc:docMk/>
            <pc:sldMasterMk cId="3316859086" sldId="2147483656"/>
            <pc:sldLayoutMk cId="3934404617" sldId="2147483657"/>
          </pc:sldLayoutMkLst>
        </pc:sldLayoutChg>
        <pc:sldLayoutChg chg="new del replId">
          <pc:chgData name="Emily Kumpf" userId="336e14f7-8f48-46c2-b2fd-3a518cc963d0" providerId="ADAL" clId="{ABC9BBF6-1D7E-5D87-9A82-E841EAB2982C}" dt="2026-04-22T14:23:29.618" v="29" actId="6938"/>
          <pc:sldLayoutMkLst>
            <pc:docMk/>
            <pc:sldMasterMk cId="3316859086" sldId="2147483656"/>
            <pc:sldLayoutMk cId="4119276862" sldId="2147483658"/>
          </pc:sldLayoutMkLst>
        </pc:sldLayoutChg>
        <pc:sldLayoutChg chg="new del replId">
          <pc:chgData name="Emily Kumpf" userId="336e14f7-8f48-46c2-b2fd-3a518cc963d0" providerId="ADAL" clId="{ABC9BBF6-1D7E-5D87-9A82-E841EAB2982C}" dt="2026-04-22T14:23:29.618" v="29" actId="6938"/>
          <pc:sldLayoutMkLst>
            <pc:docMk/>
            <pc:sldMasterMk cId="3316859086" sldId="2147483656"/>
            <pc:sldLayoutMk cId="2958469749" sldId="2147483659"/>
          </pc:sldLayoutMkLst>
        </pc:sldLayoutChg>
        <pc:sldLayoutChg chg="new del replId">
          <pc:chgData name="Emily Kumpf" userId="336e14f7-8f48-46c2-b2fd-3a518cc963d0" providerId="ADAL" clId="{ABC9BBF6-1D7E-5D87-9A82-E841EAB2982C}" dt="2026-04-22T14:23:29.618" v="29" actId="6938"/>
          <pc:sldLayoutMkLst>
            <pc:docMk/>
            <pc:sldMasterMk cId="3316859086" sldId="2147483656"/>
            <pc:sldLayoutMk cId="277111093" sldId="2147483660"/>
          </pc:sldLayoutMkLst>
        </pc:sldLayoutChg>
        <pc:sldLayoutChg chg="new del replId">
          <pc:chgData name="Emily Kumpf" userId="336e14f7-8f48-46c2-b2fd-3a518cc963d0" providerId="ADAL" clId="{ABC9BBF6-1D7E-5D87-9A82-E841EAB2982C}" dt="2026-04-22T14:23:29.618" v="29" actId="6938"/>
          <pc:sldLayoutMkLst>
            <pc:docMk/>
            <pc:sldMasterMk cId="3316859086" sldId="2147483656"/>
            <pc:sldLayoutMk cId="2727763570" sldId="2147483661"/>
          </pc:sldLayoutMkLst>
        </pc:sldLayoutChg>
        <pc:sldLayoutChg chg="new del replId">
          <pc:chgData name="Emily Kumpf" userId="336e14f7-8f48-46c2-b2fd-3a518cc963d0" providerId="ADAL" clId="{ABC9BBF6-1D7E-5D87-9A82-E841EAB2982C}" dt="2026-04-22T14:23:29.618" v="29" actId="6938"/>
          <pc:sldLayoutMkLst>
            <pc:docMk/>
            <pc:sldMasterMk cId="3316859086" sldId="2147483656"/>
            <pc:sldLayoutMk cId="874944517" sldId="2147483662"/>
          </pc:sldLayoutMkLst>
        </pc:sldLayoutChg>
        <pc:sldLayoutChg chg="new del replId">
          <pc:chgData name="Emily Kumpf" userId="336e14f7-8f48-46c2-b2fd-3a518cc963d0" providerId="ADAL" clId="{ABC9BBF6-1D7E-5D87-9A82-E841EAB2982C}" dt="2026-04-22T14:23:29.618" v="29" actId="6938"/>
          <pc:sldLayoutMkLst>
            <pc:docMk/>
            <pc:sldMasterMk cId="3316859086" sldId="2147483656"/>
            <pc:sldLayoutMk cId="211216367" sldId="2147483663"/>
          </pc:sldLayoutMkLst>
        </pc:sldLayoutChg>
        <pc:sldLayoutChg chg="new del replId">
          <pc:chgData name="Emily Kumpf" userId="336e14f7-8f48-46c2-b2fd-3a518cc963d0" providerId="ADAL" clId="{ABC9BBF6-1D7E-5D87-9A82-E841EAB2982C}" dt="2026-04-22T14:23:29.618" v="29" actId="6938"/>
          <pc:sldLayoutMkLst>
            <pc:docMk/>
            <pc:sldMasterMk cId="3316859086" sldId="2147483656"/>
            <pc:sldLayoutMk cId="1118813751" sldId="2147483664"/>
          </pc:sldLayoutMkLst>
        </pc:sldLayoutChg>
        <pc:sldLayoutChg chg="new del replId">
          <pc:chgData name="Emily Kumpf" userId="336e14f7-8f48-46c2-b2fd-3a518cc963d0" providerId="ADAL" clId="{ABC9BBF6-1D7E-5D87-9A82-E841EAB2982C}" dt="2026-04-22T14:23:29.618" v="29" actId="6938"/>
          <pc:sldLayoutMkLst>
            <pc:docMk/>
            <pc:sldMasterMk cId="3316859086" sldId="2147483656"/>
            <pc:sldLayoutMk cId="2480814208" sldId="2147483665"/>
          </pc:sldLayoutMkLst>
        </pc:sldLayoutChg>
        <pc:sldLayoutChg chg="new del replId">
          <pc:chgData name="Emily Kumpf" userId="336e14f7-8f48-46c2-b2fd-3a518cc963d0" providerId="ADAL" clId="{ABC9BBF6-1D7E-5D87-9A82-E841EAB2982C}" dt="2026-04-22T14:23:29.618" v="29" actId="6938"/>
          <pc:sldLayoutMkLst>
            <pc:docMk/>
            <pc:sldMasterMk cId="3316859086" sldId="2147483656"/>
            <pc:sldLayoutMk cId="1818125866" sldId="2147483666"/>
          </pc:sldLayoutMkLst>
        </pc:sldLayoutChg>
        <pc:sldLayoutChg chg="new del replId">
          <pc:chgData name="Emily Kumpf" userId="336e14f7-8f48-46c2-b2fd-3a518cc963d0" providerId="ADAL" clId="{ABC9BBF6-1D7E-5D87-9A82-E841EAB2982C}" dt="2026-04-22T14:23:29.618" v="29" actId="6938"/>
          <pc:sldLayoutMkLst>
            <pc:docMk/>
            <pc:sldMasterMk cId="3316859086" sldId="2147483656"/>
            <pc:sldLayoutMk cId="523966843" sldId="2147483667"/>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4F68922-8BDC-994B-97C3-8B18C2EA7609}" type="datetimeFigureOut">
              <a:rPr lang="en-US" smtClean="0"/>
              <a:t>4/22/26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BE158EA-93DF-3144-A21A-61C8B9EB184C}" type="slidenum">
              <a:rPr lang="en-US" smtClean="0"/>
              <a:t>‹#›</a:t>
            </a:fld>
            <a:endParaRPr lang="en-US"/>
          </a:p>
        </p:txBody>
      </p:sp>
    </p:spTree>
    <p:extLst>
      <p:ext uri="{BB962C8B-B14F-4D97-AF65-F5344CB8AC3E}">
        <p14:creationId xmlns:p14="http://schemas.microsoft.com/office/powerpoint/2010/main" val="11658681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BE158EA-93DF-3144-A21A-61C8B9EB184C}" type="slidenum">
              <a:rPr lang="en-US" smtClean="0"/>
              <a:t>2</a:t>
            </a:fld>
            <a:endParaRPr lang="en-US"/>
          </a:p>
        </p:txBody>
      </p:sp>
    </p:spTree>
    <p:extLst>
      <p:ext uri="{BB962C8B-B14F-4D97-AF65-F5344CB8AC3E}">
        <p14:creationId xmlns:p14="http://schemas.microsoft.com/office/powerpoint/2010/main" val="29394989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DC9BFD-61A9-0592-8A14-6418D7B21C9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3A14C65-82A8-BD74-6265-6B896A425C6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99F2B4F-D248-3782-E847-33CEC367392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877F4DA-5B31-1AA9-E69B-409C97B071F2}"/>
              </a:ext>
            </a:extLst>
          </p:cNvPr>
          <p:cNvSpPr>
            <a:spLocks noGrp="1"/>
          </p:cNvSpPr>
          <p:nvPr>
            <p:ph type="sldNum" sz="quarter" idx="5"/>
          </p:nvPr>
        </p:nvSpPr>
        <p:spPr/>
        <p:txBody>
          <a:bodyPr/>
          <a:lstStyle/>
          <a:p>
            <a:fld id="{2BE158EA-93DF-3144-A21A-61C8B9EB184C}" type="slidenum">
              <a:rPr lang="en-US" smtClean="0"/>
              <a:t>11</a:t>
            </a:fld>
            <a:endParaRPr lang="en-US"/>
          </a:p>
        </p:txBody>
      </p:sp>
    </p:spTree>
    <p:extLst>
      <p:ext uri="{BB962C8B-B14F-4D97-AF65-F5344CB8AC3E}">
        <p14:creationId xmlns:p14="http://schemas.microsoft.com/office/powerpoint/2010/main" val="22101121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5A2DCD-3E85-2450-6D38-DAF1372F0B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F37628-178E-AC2E-6598-BC429AAA474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2D33027-E7F1-BBE5-8957-AF929DFA9E3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4A33C49-6042-807F-8DB7-094EB06E01E0}"/>
              </a:ext>
            </a:extLst>
          </p:cNvPr>
          <p:cNvSpPr>
            <a:spLocks noGrp="1"/>
          </p:cNvSpPr>
          <p:nvPr>
            <p:ph type="sldNum" sz="quarter" idx="5"/>
          </p:nvPr>
        </p:nvSpPr>
        <p:spPr/>
        <p:txBody>
          <a:bodyPr/>
          <a:lstStyle/>
          <a:p>
            <a:fld id="{2BE158EA-93DF-3144-A21A-61C8B9EB184C}" type="slidenum">
              <a:rPr lang="en-US" smtClean="0"/>
              <a:t>12</a:t>
            </a:fld>
            <a:endParaRPr lang="en-US"/>
          </a:p>
        </p:txBody>
      </p:sp>
    </p:spTree>
    <p:extLst>
      <p:ext uri="{BB962C8B-B14F-4D97-AF65-F5344CB8AC3E}">
        <p14:creationId xmlns:p14="http://schemas.microsoft.com/office/powerpoint/2010/main" val="16272708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EC24F8-6E4C-82F9-9111-B128F17F90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6D0EC7E-94EE-D9B1-1E0C-480F618A619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DA92554-20F5-17B6-6296-7C5A780D510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447A6AF-384A-1638-A511-CFF3CE7F6192}"/>
              </a:ext>
            </a:extLst>
          </p:cNvPr>
          <p:cNvSpPr>
            <a:spLocks noGrp="1"/>
          </p:cNvSpPr>
          <p:nvPr>
            <p:ph type="sldNum" sz="quarter" idx="5"/>
          </p:nvPr>
        </p:nvSpPr>
        <p:spPr/>
        <p:txBody>
          <a:bodyPr/>
          <a:lstStyle/>
          <a:p>
            <a:fld id="{2BE158EA-93DF-3144-A21A-61C8B9EB184C}" type="slidenum">
              <a:rPr lang="en-US" smtClean="0"/>
              <a:t>13</a:t>
            </a:fld>
            <a:endParaRPr lang="en-US"/>
          </a:p>
        </p:txBody>
      </p:sp>
    </p:spTree>
    <p:extLst>
      <p:ext uri="{BB962C8B-B14F-4D97-AF65-F5344CB8AC3E}">
        <p14:creationId xmlns:p14="http://schemas.microsoft.com/office/powerpoint/2010/main" val="26886763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0565FD-08FD-077D-F317-6B522203D1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FA5001-9821-2CE4-F0BA-B0C5AF18429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46E7099-BD8D-8ABF-64D4-DFC5C30628C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5139A6A-20D4-C445-7054-040FA901E512}"/>
              </a:ext>
            </a:extLst>
          </p:cNvPr>
          <p:cNvSpPr>
            <a:spLocks noGrp="1"/>
          </p:cNvSpPr>
          <p:nvPr>
            <p:ph type="sldNum" sz="quarter" idx="5"/>
          </p:nvPr>
        </p:nvSpPr>
        <p:spPr/>
        <p:txBody>
          <a:bodyPr/>
          <a:lstStyle/>
          <a:p>
            <a:fld id="{2BE158EA-93DF-3144-A21A-61C8B9EB184C}" type="slidenum">
              <a:rPr lang="en-US" smtClean="0"/>
              <a:t>14</a:t>
            </a:fld>
            <a:endParaRPr lang="en-US"/>
          </a:p>
        </p:txBody>
      </p:sp>
    </p:spTree>
    <p:extLst>
      <p:ext uri="{BB962C8B-B14F-4D97-AF65-F5344CB8AC3E}">
        <p14:creationId xmlns:p14="http://schemas.microsoft.com/office/powerpoint/2010/main" val="32785862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E46E2B-48CD-6CCF-EA92-2403D17FD6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E25675-4FAE-955B-2C06-162AE16817B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1E0D063-5193-6BB8-DBE5-EDD7379B796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58F1CB1-728E-563E-BBDC-3601C91D2EEA}"/>
              </a:ext>
            </a:extLst>
          </p:cNvPr>
          <p:cNvSpPr>
            <a:spLocks noGrp="1"/>
          </p:cNvSpPr>
          <p:nvPr>
            <p:ph type="sldNum" sz="quarter" idx="5"/>
          </p:nvPr>
        </p:nvSpPr>
        <p:spPr/>
        <p:txBody>
          <a:bodyPr/>
          <a:lstStyle/>
          <a:p>
            <a:fld id="{2BE158EA-93DF-3144-A21A-61C8B9EB184C}" type="slidenum">
              <a:rPr lang="en-US" smtClean="0"/>
              <a:t>15</a:t>
            </a:fld>
            <a:endParaRPr lang="en-US"/>
          </a:p>
        </p:txBody>
      </p:sp>
    </p:spTree>
    <p:extLst>
      <p:ext uri="{BB962C8B-B14F-4D97-AF65-F5344CB8AC3E}">
        <p14:creationId xmlns:p14="http://schemas.microsoft.com/office/powerpoint/2010/main" val="31396123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50A6FC-E187-3B1F-4CFC-2717ABE7CD5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33BD7A-CD12-248C-8CFC-C83F1FB0594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D8D4F7F-EEBD-53F0-FC16-774BDED872A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702A89C-FA8C-1DC4-B7E3-D2B23EF811D6}"/>
              </a:ext>
            </a:extLst>
          </p:cNvPr>
          <p:cNvSpPr>
            <a:spLocks noGrp="1"/>
          </p:cNvSpPr>
          <p:nvPr>
            <p:ph type="sldNum" sz="quarter" idx="5"/>
          </p:nvPr>
        </p:nvSpPr>
        <p:spPr/>
        <p:txBody>
          <a:bodyPr/>
          <a:lstStyle/>
          <a:p>
            <a:fld id="{2BE158EA-93DF-3144-A21A-61C8B9EB184C}" type="slidenum">
              <a:rPr lang="en-US" smtClean="0"/>
              <a:t>16</a:t>
            </a:fld>
            <a:endParaRPr lang="en-US"/>
          </a:p>
        </p:txBody>
      </p:sp>
    </p:spTree>
    <p:extLst>
      <p:ext uri="{BB962C8B-B14F-4D97-AF65-F5344CB8AC3E}">
        <p14:creationId xmlns:p14="http://schemas.microsoft.com/office/powerpoint/2010/main" val="10047987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955F9D-D316-C5E0-F767-35D45CBE7F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0CAAF9-A1D2-74D2-627B-94B4376AEC9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2AC30A9-05EA-3D49-5879-EFF3FF9DECC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022A0D0-33C7-0D38-3E0A-402650DCA99F}"/>
              </a:ext>
            </a:extLst>
          </p:cNvPr>
          <p:cNvSpPr>
            <a:spLocks noGrp="1"/>
          </p:cNvSpPr>
          <p:nvPr>
            <p:ph type="sldNum" sz="quarter" idx="5"/>
          </p:nvPr>
        </p:nvSpPr>
        <p:spPr/>
        <p:txBody>
          <a:bodyPr/>
          <a:lstStyle/>
          <a:p>
            <a:fld id="{2BE158EA-93DF-3144-A21A-61C8B9EB184C}" type="slidenum">
              <a:rPr lang="en-US" smtClean="0"/>
              <a:t>17</a:t>
            </a:fld>
            <a:endParaRPr lang="en-US"/>
          </a:p>
        </p:txBody>
      </p:sp>
    </p:spTree>
    <p:extLst>
      <p:ext uri="{BB962C8B-B14F-4D97-AF65-F5344CB8AC3E}">
        <p14:creationId xmlns:p14="http://schemas.microsoft.com/office/powerpoint/2010/main" val="31445200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DBC8C8-7011-0707-154B-EAA3E88E7D7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DF8E79-33B1-BA7E-EF64-E4F01F8BC72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95D778E-0AFF-D91F-203F-24251C8A384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170F01F-353D-54EE-C09F-5CBDACF5BDCB}"/>
              </a:ext>
            </a:extLst>
          </p:cNvPr>
          <p:cNvSpPr>
            <a:spLocks noGrp="1"/>
          </p:cNvSpPr>
          <p:nvPr>
            <p:ph type="sldNum" sz="quarter" idx="5"/>
          </p:nvPr>
        </p:nvSpPr>
        <p:spPr/>
        <p:txBody>
          <a:bodyPr/>
          <a:lstStyle/>
          <a:p>
            <a:fld id="{2BE158EA-93DF-3144-A21A-61C8B9EB184C}" type="slidenum">
              <a:rPr lang="en-US" smtClean="0"/>
              <a:t>18</a:t>
            </a:fld>
            <a:endParaRPr lang="en-US"/>
          </a:p>
        </p:txBody>
      </p:sp>
    </p:spTree>
    <p:extLst>
      <p:ext uri="{BB962C8B-B14F-4D97-AF65-F5344CB8AC3E}">
        <p14:creationId xmlns:p14="http://schemas.microsoft.com/office/powerpoint/2010/main" val="9509863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D8FC19-7CAD-A794-149A-7E64C76234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CF2F7A-E524-07CE-48BC-BA6135CEDD2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B8690C9-B5FC-FAC2-9B76-ADCFCEED1FE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FBC7612-1B0C-9EF0-159C-174EE3F99545}"/>
              </a:ext>
            </a:extLst>
          </p:cNvPr>
          <p:cNvSpPr>
            <a:spLocks noGrp="1"/>
          </p:cNvSpPr>
          <p:nvPr>
            <p:ph type="sldNum" sz="quarter" idx="5"/>
          </p:nvPr>
        </p:nvSpPr>
        <p:spPr/>
        <p:txBody>
          <a:bodyPr/>
          <a:lstStyle/>
          <a:p>
            <a:fld id="{2BE158EA-93DF-3144-A21A-61C8B9EB184C}" type="slidenum">
              <a:rPr lang="en-US" smtClean="0"/>
              <a:t>3</a:t>
            </a:fld>
            <a:endParaRPr lang="en-US"/>
          </a:p>
        </p:txBody>
      </p:sp>
    </p:spTree>
    <p:extLst>
      <p:ext uri="{BB962C8B-B14F-4D97-AF65-F5344CB8AC3E}">
        <p14:creationId xmlns:p14="http://schemas.microsoft.com/office/powerpoint/2010/main" val="23352147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E31BF4-70BA-D9DA-C50C-D0A92DB052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7F8747C-8C21-32EC-22A2-A3C9350F0CE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83A7B0B-8921-3B3E-317D-553842D1905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9210952-6963-0EB4-CB81-B576F77F9CF4}"/>
              </a:ext>
            </a:extLst>
          </p:cNvPr>
          <p:cNvSpPr>
            <a:spLocks noGrp="1"/>
          </p:cNvSpPr>
          <p:nvPr>
            <p:ph type="sldNum" sz="quarter" idx="5"/>
          </p:nvPr>
        </p:nvSpPr>
        <p:spPr/>
        <p:txBody>
          <a:bodyPr/>
          <a:lstStyle/>
          <a:p>
            <a:fld id="{2BE158EA-93DF-3144-A21A-61C8B9EB184C}" type="slidenum">
              <a:rPr lang="en-US" smtClean="0"/>
              <a:t>4</a:t>
            </a:fld>
            <a:endParaRPr lang="en-US"/>
          </a:p>
        </p:txBody>
      </p:sp>
    </p:spTree>
    <p:extLst>
      <p:ext uri="{BB962C8B-B14F-4D97-AF65-F5344CB8AC3E}">
        <p14:creationId xmlns:p14="http://schemas.microsoft.com/office/powerpoint/2010/main" val="23989431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F14184-63CB-0E1B-6801-2425776A39D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E76EB8-0028-A883-2E55-166CA7AA83C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B1344F8-B375-D2B3-83F8-0CCF9D4FDF8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4CB8D31-0B3E-68EE-5B0D-6B277780F0D8}"/>
              </a:ext>
            </a:extLst>
          </p:cNvPr>
          <p:cNvSpPr>
            <a:spLocks noGrp="1"/>
          </p:cNvSpPr>
          <p:nvPr>
            <p:ph type="sldNum" sz="quarter" idx="5"/>
          </p:nvPr>
        </p:nvSpPr>
        <p:spPr/>
        <p:txBody>
          <a:bodyPr/>
          <a:lstStyle/>
          <a:p>
            <a:fld id="{2BE158EA-93DF-3144-A21A-61C8B9EB184C}" type="slidenum">
              <a:rPr lang="en-US" smtClean="0"/>
              <a:t>5</a:t>
            </a:fld>
            <a:endParaRPr lang="en-US"/>
          </a:p>
        </p:txBody>
      </p:sp>
    </p:spTree>
    <p:extLst>
      <p:ext uri="{BB962C8B-B14F-4D97-AF65-F5344CB8AC3E}">
        <p14:creationId xmlns:p14="http://schemas.microsoft.com/office/powerpoint/2010/main" val="41988517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43B516-F6DC-1BF7-E3B9-5A3A969CAA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24985C-9654-E2D0-DBDB-B824C85EC1D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8D2D96B-3B40-9604-7EFB-0355198BB34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4EEB5D9-C86C-06E7-D7A1-79094EB00AE5}"/>
              </a:ext>
            </a:extLst>
          </p:cNvPr>
          <p:cNvSpPr>
            <a:spLocks noGrp="1"/>
          </p:cNvSpPr>
          <p:nvPr>
            <p:ph type="sldNum" sz="quarter" idx="5"/>
          </p:nvPr>
        </p:nvSpPr>
        <p:spPr/>
        <p:txBody>
          <a:bodyPr/>
          <a:lstStyle/>
          <a:p>
            <a:fld id="{2BE158EA-93DF-3144-A21A-61C8B9EB184C}" type="slidenum">
              <a:rPr lang="en-US" smtClean="0"/>
              <a:t>6</a:t>
            </a:fld>
            <a:endParaRPr lang="en-US"/>
          </a:p>
        </p:txBody>
      </p:sp>
    </p:spTree>
    <p:extLst>
      <p:ext uri="{BB962C8B-B14F-4D97-AF65-F5344CB8AC3E}">
        <p14:creationId xmlns:p14="http://schemas.microsoft.com/office/powerpoint/2010/main" val="38632094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60D885-5F68-96A3-B109-59BFFDC5D06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14D647E-ECAC-9196-E372-1CDBB6DB254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5FD68E8-812E-CC37-517D-D34E75E10B9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0F0847D-102C-EB73-C7CB-76257F974FCB}"/>
              </a:ext>
            </a:extLst>
          </p:cNvPr>
          <p:cNvSpPr>
            <a:spLocks noGrp="1"/>
          </p:cNvSpPr>
          <p:nvPr>
            <p:ph type="sldNum" sz="quarter" idx="5"/>
          </p:nvPr>
        </p:nvSpPr>
        <p:spPr/>
        <p:txBody>
          <a:bodyPr/>
          <a:lstStyle/>
          <a:p>
            <a:fld id="{2BE158EA-93DF-3144-A21A-61C8B9EB184C}" type="slidenum">
              <a:rPr lang="en-US" smtClean="0"/>
              <a:t>7</a:t>
            </a:fld>
            <a:endParaRPr lang="en-US"/>
          </a:p>
        </p:txBody>
      </p:sp>
    </p:spTree>
    <p:extLst>
      <p:ext uri="{BB962C8B-B14F-4D97-AF65-F5344CB8AC3E}">
        <p14:creationId xmlns:p14="http://schemas.microsoft.com/office/powerpoint/2010/main" val="17146761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7D1EF2-8AE4-A254-1D9E-1C74C119F6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17EED3-9E78-BE8A-D403-39AF0F9C737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EF3E020-4E7A-E08D-B95A-1D617CF932E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0D2905-F854-0711-0F5E-ACC153A5E0C2}"/>
              </a:ext>
            </a:extLst>
          </p:cNvPr>
          <p:cNvSpPr>
            <a:spLocks noGrp="1"/>
          </p:cNvSpPr>
          <p:nvPr>
            <p:ph type="sldNum" sz="quarter" idx="5"/>
          </p:nvPr>
        </p:nvSpPr>
        <p:spPr/>
        <p:txBody>
          <a:bodyPr/>
          <a:lstStyle/>
          <a:p>
            <a:fld id="{2BE158EA-93DF-3144-A21A-61C8B9EB184C}" type="slidenum">
              <a:rPr lang="en-US" smtClean="0"/>
              <a:t>8</a:t>
            </a:fld>
            <a:endParaRPr lang="en-US"/>
          </a:p>
        </p:txBody>
      </p:sp>
    </p:spTree>
    <p:extLst>
      <p:ext uri="{BB962C8B-B14F-4D97-AF65-F5344CB8AC3E}">
        <p14:creationId xmlns:p14="http://schemas.microsoft.com/office/powerpoint/2010/main" val="29273301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935F51-BDFD-5501-1DF2-5DB73860836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B7190E-3E39-4BF6-0A0F-EE07B3C3058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94F5572-53BD-3059-A033-930B2FF4703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EB8A981-B8D5-7927-81B6-FBB12A8E490F}"/>
              </a:ext>
            </a:extLst>
          </p:cNvPr>
          <p:cNvSpPr>
            <a:spLocks noGrp="1"/>
          </p:cNvSpPr>
          <p:nvPr>
            <p:ph type="sldNum" sz="quarter" idx="5"/>
          </p:nvPr>
        </p:nvSpPr>
        <p:spPr/>
        <p:txBody>
          <a:bodyPr/>
          <a:lstStyle/>
          <a:p>
            <a:fld id="{2BE158EA-93DF-3144-A21A-61C8B9EB184C}" type="slidenum">
              <a:rPr lang="en-US" smtClean="0"/>
              <a:t>9</a:t>
            </a:fld>
            <a:endParaRPr lang="en-US"/>
          </a:p>
        </p:txBody>
      </p:sp>
    </p:spTree>
    <p:extLst>
      <p:ext uri="{BB962C8B-B14F-4D97-AF65-F5344CB8AC3E}">
        <p14:creationId xmlns:p14="http://schemas.microsoft.com/office/powerpoint/2010/main" val="22433132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54BBE4-AC3A-7EBA-5302-623D1AF654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6921B46-C908-68E6-7B2D-4296B8B102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7AEEED4-9347-7B60-C0C5-A2FDE92E0AE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1D38AED-BDA1-68CE-9848-AE1F3F32C3F6}"/>
              </a:ext>
            </a:extLst>
          </p:cNvPr>
          <p:cNvSpPr>
            <a:spLocks noGrp="1"/>
          </p:cNvSpPr>
          <p:nvPr>
            <p:ph type="sldNum" sz="quarter" idx="5"/>
          </p:nvPr>
        </p:nvSpPr>
        <p:spPr/>
        <p:txBody>
          <a:bodyPr/>
          <a:lstStyle/>
          <a:p>
            <a:fld id="{2BE158EA-93DF-3144-A21A-61C8B9EB184C}" type="slidenum">
              <a:rPr lang="en-US" smtClean="0"/>
              <a:t>10</a:t>
            </a:fld>
            <a:endParaRPr lang="en-US"/>
          </a:p>
        </p:txBody>
      </p:sp>
    </p:spTree>
    <p:extLst>
      <p:ext uri="{BB962C8B-B14F-4D97-AF65-F5344CB8AC3E}">
        <p14:creationId xmlns:p14="http://schemas.microsoft.com/office/powerpoint/2010/main" val="27411972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sv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27895134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1FFED0C-02A2-E38C-13E0-AC8121F2619E}"/>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9153564" y="0"/>
            <a:ext cx="9180374" cy="10287000"/>
          </a:xfrm>
          <a:prstGeom prst="rect">
            <a:avLst/>
          </a:prstGeom>
          <a:solidFill>
            <a:srgbClr val="FFFB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noProof="1"/>
          </a:p>
        </p:txBody>
      </p:sp>
      <p:sp>
        <p:nvSpPr>
          <p:cNvPr id="8" name="Rounded Rectangle 7">
            <a:extLst>
              <a:ext uri="{FF2B5EF4-FFF2-40B4-BE49-F238E27FC236}">
                <a16:creationId xmlns:a16="http://schemas.microsoft.com/office/drawing/2014/main" id="{FD025DE0-F20C-2321-5C8C-F0140C68E733}"/>
              </a:ext>
              <a:ext uri="{C183D7F6-B498-43B3-948B-1728B52AA6E4}">
                <adec:decorative xmlns:adec="http://schemas.microsoft.com/office/drawing/2017/decorative" val="1"/>
              </a:ext>
            </a:extLst>
          </p:cNvPr>
          <p:cNvSpPr/>
          <p:nvPr userDrawn="1"/>
        </p:nvSpPr>
        <p:spPr>
          <a:xfrm>
            <a:off x="9650792" y="2482567"/>
            <a:ext cx="8185918" cy="3559756"/>
          </a:xfrm>
          <a:prstGeom prst="roundRect">
            <a:avLst>
              <a:gd name="adj" fmla="val 4711"/>
            </a:avLst>
          </a:prstGeom>
          <a:solidFill>
            <a:srgbClr val="FBF6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en-CA" sz="2600" b="1" noProof="1">
              <a:solidFill>
                <a:srgbClr val="FFFBF3"/>
              </a:solidFill>
              <a:latin typeface="Aptos Bold"/>
              <a:ea typeface="Aptos Bold"/>
              <a:cs typeface="Aptos Bold"/>
              <a:sym typeface="Aptos Bold"/>
            </a:endParaRPr>
          </a:p>
        </p:txBody>
      </p:sp>
      <p:sp>
        <p:nvSpPr>
          <p:cNvPr id="9" name="Rectangle 8">
            <a:extLst>
              <a:ext uri="{FF2B5EF4-FFF2-40B4-BE49-F238E27FC236}">
                <a16:creationId xmlns:a16="http://schemas.microsoft.com/office/drawing/2014/main" id="{DCF79E38-7513-3F0D-5C58-C6C1B9BF6389}"/>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23630" y="0"/>
            <a:ext cx="9180374" cy="10287000"/>
          </a:xfrm>
          <a:prstGeom prst="rect">
            <a:avLst/>
          </a:prstGeom>
          <a:solidFill>
            <a:srgbClr val="BDCBC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noProof="1"/>
          </a:p>
        </p:txBody>
      </p:sp>
      <p:sp>
        <p:nvSpPr>
          <p:cNvPr id="10" name="TextBox 24">
            <a:extLst>
              <a:ext uri="{FF2B5EF4-FFF2-40B4-BE49-F238E27FC236}">
                <a16:creationId xmlns:a16="http://schemas.microsoft.com/office/drawing/2014/main" id="{D9BBA53F-7745-D152-0001-CE273A0A1C9E}"/>
              </a:ext>
            </a:extLst>
          </p:cNvPr>
          <p:cNvSpPr txBox="1"/>
          <p:nvPr userDrawn="1"/>
        </p:nvSpPr>
        <p:spPr>
          <a:xfrm>
            <a:off x="11002183" y="1133113"/>
            <a:ext cx="5473573" cy="760345"/>
          </a:xfrm>
          <a:prstGeom prst="rect">
            <a:avLst/>
          </a:prstGeom>
        </p:spPr>
        <p:txBody>
          <a:bodyPr lIns="50800" tIns="50800" rIns="50800" bIns="50800" rtlCol="0" anchor="ctr"/>
          <a:lstStyle/>
          <a:p>
            <a:pPr algn="ctr">
              <a:lnSpc>
                <a:spcPts val="3359"/>
              </a:lnSpc>
            </a:pPr>
            <a:r>
              <a:rPr lang="en-CA" sz="2799" b="1" noProof="1">
                <a:solidFill>
                  <a:srgbClr val="FFFBF3"/>
                </a:solidFill>
                <a:latin typeface="Aptos Bold"/>
                <a:ea typeface="Aptos Bold"/>
                <a:cs typeface="Aptos Bold"/>
                <a:sym typeface="Aptos Bold"/>
              </a:rPr>
              <a:t>REALIT</a:t>
            </a:r>
          </a:p>
        </p:txBody>
      </p:sp>
      <p:sp>
        <p:nvSpPr>
          <p:cNvPr id="31" name="Rectangle 30">
            <a:extLst>
              <a:ext uri="{FF2B5EF4-FFF2-40B4-BE49-F238E27FC236}">
                <a16:creationId xmlns:a16="http://schemas.microsoft.com/office/drawing/2014/main" id="{79EA18C5-2674-B6E6-3552-015C698EDAAF}"/>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76200" y="6509271"/>
            <a:ext cx="9229558" cy="3442062"/>
          </a:xfrm>
          <a:prstGeom prst="rect">
            <a:avLst/>
          </a:prstGeom>
          <a:solidFill>
            <a:srgbClr val="E6EBE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noProof="1"/>
          </a:p>
        </p:txBody>
      </p:sp>
      <p:sp>
        <p:nvSpPr>
          <p:cNvPr id="34" name="TextBox 33">
            <a:extLst>
              <a:ext uri="{FF2B5EF4-FFF2-40B4-BE49-F238E27FC236}">
                <a16:creationId xmlns:a16="http://schemas.microsoft.com/office/drawing/2014/main" id="{08449FF4-42AE-003F-B799-E4F1CA9EBD4A}"/>
              </a:ext>
            </a:extLst>
          </p:cNvPr>
          <p:cNvSpPr txBox="1"/>
          <p:nvPr userDrawn="1"/>
        </p:nvSpPr>
        <p:spPr>
          <a:xfrm>
            <a:off x="-2286000" y="3971925"/>
            <a:ext cx="184731" cy="369332"/>
          </a:xfrm>
          <a:prstGeom prst="rect">
            <a:avLst/>
          </a:prstGeom>
          <a:noFill/>
        </p:spPr>
        <p:txBody>
          <a:bodyPr wrap="none" rtlCol="0">
            <a:spAutoFit/>
          </a:bodyPr>
          <a:lstStyle/>
          <a:p>
            <a:endParaRPr lang="en-CA" noProof="1"/>
          </a:p>
        </p:txBody>
      </p:sp>
      <p:sp>
        <p:nvSpPr>
          <p:cNvPr id="35" name="Rounded Rectangle 34">
            <a:extLst>
              <a:ext uri="{FF2B5EF4-FFF2-40B4-BE49-F238E27FC236}">
                <a16:creationId xmlns:a16="http://schemas.microsoft.com/office/drawing/2014/main" id="{09247BDA-F98C-F37B-383D-3369CB5819CD}"/>
              </a:ext>
            </a:extLst>
          </p:cNvPr>
          <p:cNvSpPr>
            <a:spLocks noGrp="1" noRot="1" noMove="1" noResize="1" noEditPoints="1" noAdjustHandles="1" noChangeArrowheads="1" noChangeShapeType="1"/>
          </p:cNvSpPr>
          <p:nvPr userDrawn="1"/>
        </p:nvSpPr>
        <p:spPr>
          <a:xfrm>
            <a:off x="1811216" y="1175998"/>
            <a:ext cx="5510683" cy="717460"/>
          </a:xfrm>
          <a:prstGeom prst="roundRect">
            <a:avLst>
              <a:gd name="adj" fmla="val 10692"/>
            </a:avLst>
          </a:prstGeom>
          <a:solidFill>
            <a:srgbClr val="C8404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en-CA" sz="2800" b="1" noProof="1">
                <a:solidFill>
                  <a:srgbClr val="FFFBF3"/>
                </a:solidFill>
                <a:latin typeface="Aptos Bold"/>
                <a:ea typeface="Aptos Bold"/>
                <a:cs typeface="Aptos Bold"/>
                <a:sym typeface="Aptos Bold"/>
              </a:rPr>
              <a:t>POPULAR MISCONCEPTION</a:t>
            </a:r>
          </a:p>
        </p:txBody>
      </p:sp>
      <p:sp>
        <p:nvSpPr>
          <p:cNvPr id="36" name="Rounded Rectangle 35">
            <a:extLst>
              <a:ext uri="{FF2B5EF4-FFF2-40B4-BE49-F238E27FC236}">
                <a16:creationId xmlns:a16="http://schemas.microsoft.com/office/drawing/2014/main" id="{A59AB3CE-D40A-F6C9-4A4A-EF3FDA23C7C5}"/>
              </a:ext>
            </a:extLst>
          </p:cNvPr>
          <p:cNvSpPr>
            <a:spLocks noGrp="1" noRot="1" noMove="1" noResize="1" noEditPoints="1" noAdjustHandles="1" noChangeArrowheads="1" noChangeShapeType="1"/>
          </p:cNvSpPr>
          <p:nvPr userDrawn="1"/>
        </p:nvSpPr>
        <p:spPr>
          <a:xfrm>
            <a:off x="2312050" y="6042323"/>
            <a:ext cx="4509014" cy="767031"/>
          </a:xfrm>
          <a:prstGeom prst="roundRect">
            <a:avLst>
              <a:gd name="adj" fmla="val 10692"/>
            </a:avLst>
          </a:prstGeom>
          <a:solidFill>
            <a:srgbClr val="7080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en-CA" sz="2600" b="1" noProof="1">
                <a:solidFill>
                  <a:srgbClr val="FFFBF3"/>
                </a:solidFill>
                <a:latin typeface="Aptos Bold"/>
                <a:ea typeface="Aptos Bold"/>
                <a:cs typeface="Aptos Bold"/>
                <a:sym typeface="Aptos Bold"/>
              </a:rPr>
              <a:t>IMPLICATIONS</a:t>
            </a:r>
          </a:p>
        </p:txBody>
      </p:sp>
      <p:sp>
        <p:nvSpPr>
          <p:cNvPr id="37" name="TextBox 36">
            <a:extLst>
              <a:ext uri="{FF2B5EF4-FFF2-40B4-BE49-F238E27FC236}">
                <a16:creationId xmlns:a16="http://schemas.microsoft.com/office/drawing/2014/main" id="{CCCDC924-E7F7-A152-39D7-A37B3242136E}"/>
              </a:ext>
            </a:extLst>
          </p:cNvPr>
          <p:cNvSpPr txBox="1"/>
          <p:nvPr userDrawn="1"/>
        </p:nvSpPr>
        <p:spPr>
          <a:xfrm>
            <a:off x="7109927" y="-1175657"/>
            <a:ext cx="184731" cy="369332"/>
          </a:xfrm>
          <a:prstGeom prst="rect">
            <a:avLst/>
          </a:prstGeom>
          <a:noFill/>
        </p:spPr>
        <p:txBody>
          <a:bodyPr wrap="none" rtlCol="0">
            <a:spAutoFit/>
          </a:bodyPr>
          <a:lstStyle/>
          <a:p>
            <a:endParaRPr lang="en-CA" noProof="1"/>
          </a:p>
        </p:txBody>
      </p:sp>
      <p:sp>
        <p:nvSpPr>
          <p:cNvPr id="38" name="Rounded Rectangle 37">
            <a:extLst>
              <a:ext uri="{FF2B5EF4-FFF2-40B4-BE49-F238E27FC236}">
                <a16:creationId xmlns:a16="http://schemas.microsoft.com/office/drawing/2014/main" id="{59A6C0BB-1D57-0B0F-6616-33E5A7B76634}"/>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1482729" y="2788509"/>
            <a:ext cx="6111700" cy="2400465"/>
          </a:xfrm>
          <a:prstGeom prst="roundRect">
            <a:avLst>
              <a:gd name="adj" fmla="val 5401"/>
            </a:avLst>
          </a:prstGeom>
          <a:solidFill>
            <a:srgbClr val="F7F7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en-CA" sz="2600" b="1" noProof="1">
              <a:solidFill>
                <a:srgbClr val="FFFBF3"/>
              </a:solidFill>
              <a:latin typeface="Aptos Bold"/>
              <a:ea typeface="Aptos Bold"/>
              <a:cs typeface="Aptos Bold"/>
              <a:sym typeface="Aptos Bold"/>
            </a:endParaRPr>
          </a:p>
        </p:txBody>
      </p:sp>
      <p:grpSp>
        <p:nvGrpSpPr>
          <p:cNvPr id="39" name="Group 13">
            <a:extLst>
              <a:ext uri="{FF2B5EF4-FFF2-40B4-BE49-F238E27FC236}">
                <a16:creationId xmlns:a16="http://schemas.microsoft.com/office/drawing/2014/main" id="{15C0AD98-A536-5B4E-A85B-A2E9E2C17840}"/>
              </a:ext>
              <a:ext uri="{C183D7F6-B498-43B3-948B-1728B52AA6E4}">
                <adec:decorative xmlns:adec="http://schemas.microsoft.com/office/drawing/2017/decorative" val="1"/>
              </a:ext>
            </a:extLst>
          </p:cNvPr>
          <p:cNvGrpSpPr/>
          <p:nvPr userDrawn="1"/>
        </p:nvGrpSpPr>
        <p:grpSpPr>
          <a:xfrm>
            <a:off x="1447800" y="2781300"/>
            <a:ext cx="6111701" cy="2414132"/>
            <a:chOff x="0" y="0"/>
            <a:chExt cx="8148934" cy="3218843"/>
          </a:xfrm>
        </p:grpSpPr>
        <p:sp>
          <p:nvSpPr>
            <p:cNvPr id="40" name="TextBox 16">
              <a:extLst>
                <a:ext uri="{FF2B5EF4-FFF2-40B4-BE49-F238E27FC236}">
                  <a16:creationId xmlns:a16="http://schemas.microsoft.com/office/drawing/2014/main" id="{F6F69CCE-A25B-5BFF-9140-A1E711B1092B}"/>
                </a:ext>
              </a:extLst>
            </p:cNvPr>
            <p:cNvSpPr txBox="1"/>
            <p:nvPr/>
          </p:nvSpPr>
          <p:spPr>
            <a:xfrm>
              <a:off x="0" y="0"/>
              <a:ext cx="8148934" cy="3218843"/>
            </a:xfrm>
            <a:prstGeom prst="rect">
              <a:avLst/>
            </a:prstGeom>
          </p:spPr>
          <p:txBody>
            <a:bodyPr lIns="50800" tIns="50800" rIns="50800" bIns="50800" rtlCol="0" anchor="ctr"/>
            <a:lstStyle/>
            <a:p>
              <a:pPr algn="ctr">
                <a:lnSpc>
                  <a:spcPts val="2879"/>
                </a:lnSpc>
              </a:pPr>
              <a:endParaRPr lang="en-CA" noProof="1"/>
            </a:p>
          </p:txBody>
        </p:sp>
        <p:sp>
          <p:nvSpPr>
            <p:cNvPr id="41" name="Freeform 17">
              <a:extLst>
                <a:ext uri="{FF2B5EF4-FFF2-40B4-BE49-F238E27FC236}">
                  <a16:creationId xmlns:a16="http://schemas.microsoft.com/office/drawing/2014/main" id="{767EB426-5E58-4572-4A1E-C8DB5FA68D95}"/>
                </a:ext>
              </a:extLst>
            </p:cNvPr>
            <p:cNvSpPr/>
            <p:nvPr/>
          </p:nvSpPr>
          <p:spPr>
            <a:xfrm>
              <a:off x="6965684" y="2209080"/>
              <a:ext cx="945948" cy="746117"/>
            </a:xfrm>
            <a:custGeom>
              <a:avLst/>
              <a:gdLst/>
              <a:ahLst/>
              <a:cxnLst/>
              <a:rect l="l" t="t" r="r" b="b"/>
              <a:pathLst>
                <a:path w="945948" h="746117">
                  <a:moveTo>
                    <a:pt x="0" y="0"/>
                  </a:moveTo>
                  <a:lnTo>
                    <a:pt x="945948" y="0"/>
                  </a:lnTo>
                  <a:lnTo>
                    <a:pt x="945948" y="746116"/>
                  </a:lnTo>
                  <a:lnTo>
                    <a:pt x="0" y="746116"/>
                  </a:lnTo>
                  <a:lnTo>
                    <a:pt x="0" y="0"/>
                  </a:lnTo>
                  <a:close/>
                </a:path>
              </a:pathLst>
            </a:custGeom>
            <a:blipFill>
              <a:blip>
                <a:alphaModFix amt="18999"/>
                <a:extLst>
                  <a:ext uri="{96DAC541-7B7A-43D3-8B79-37D633B846F1}">
                    <asvg:svgBlip xmlns:asvg="http://schemas.microsoft.com/office/drawing/2016/SVG/main" r:embed="rId2"/>
                  </a:ext>
                </a:extLst>
              </a:blip>
              <a:stretch>
                <a:fillRect/>
              </a:stretch>
            </a:blipFill>
          </p:spPr>
          <p:txBody>
            <a:bodyPr/>
            <a:lstStyle/>
            <a:p>
              <a:endParaRPr lang="en-CA" noProof="1"/>
            </a:p>
          </p:txBody>
        </p:sp>
        <p:sp>
          <p:nvSpPr>
            <p:cNvPr id="42" name="Freeform 18">
              <a:extLst>
                <a:ext uri="{FF2B5EF4-FFF2-40B4-BE49-F238E27FC236}">
                  <a16:creationId xmlns:a16="http://schemas.microsoft.com/office/drawing/2014/main" id="{5D95DEBB-F90E-96B9-3A78-30BDDF9E5EE1}"/>
                </a:ext>
              </a:extLst>
            </p:cNvPr>
            <p:cNvSpPr/>
            <p:nvPr/>
          </p:nvSpPr>
          <p:spPr>
            <a:xfrm flipH="1" flipV="1">
              <a:off x="270627" y="273009"/>
              <a:ext cx="945948" cy="746117"/>
            </a:xfrm>
            <a:custGeom>
              <a:avLst/>
              <a:gdLst/>
              <a:ahLst/>
              <a:cxnLst/>
              <a:rect l="l" t="t" r="r" b="b"/>
              <a:pathLst>
                <a:path w="945948" h="746117">
                  <a:moveTo>
                    <a:pt x="945948" y="746117"/>
                  </a:moveTo>
                  <a:lnTo>
                    <a:pt x="0" y="746117"/>
                  </a:lnTo>
                  <a:lnTo>
                    <a:pt x="0" y="0"/>
                  </a:lnTo>
                  <a:lnTo>
                    <a:pt x="945948" y="0"/>
                  </a:lnTo>
                  <a:lnTo>
                    <a:pt x="945948" y="746117"/>
                  </a:lnTo>
                  <a:close/>
                </a:path>
              </a:pathLst>
            </a:custGeom>
            <a:blipFill>
              <a:blip>
                <a:alphaModFix amt="18999"/>
                <a:extLst>
                  <a:ext uri="{96DAC541-7B7A-43D3-8B79-37D633B846F1}">
                    <asvg:svgBlip xmlns:asvg="http://schemas.microsoft.com/office/drawing/2016/SVG/main" r:embed="rId3"/>
                  </a:ext>
                </a:extLst>
              </a:blip>
              <a:stretch>
                <a:fillRect/>
              </a:stretch>
            </a:blipFill>
          </p:spPr>
          <p:txBody>
            <a:bodyPr/>
            <a:lstStyle/>
            <a:p>
              <a:endParaRPr lang="en-CA" noProof="1"/>
            </a:p>
          </p:txBody>
        </p:sp>
      </p:grpSp>
      <p:sp>
        <p:nvSpPr>
          <p:cNvPr id="44" name="Rounded Rectangle 43">
            <a:extLst>
              <a:ext uri="{FF2B5EF4-FFF2-40B4-BE49-F238E27FC236}">
                <a16:creationId xmlns:a16="http://schemas.microsoft.com/office/drawing/2014/main" id="{4EA028DF-5AF9-31CB-C894-FD06D90773ED}"/>
              </a:ext>
              <a:ext uri="{C183D7F6-B498-43B3-948B-1728B52AA6E4}">
                <adec:decorative xmlns:adec="http://schemas.microsoft.com/office/drawing/2017/decorative" val="0"/>
              </a:ext>
            </a:extLst>
          </p:cNvPr>
          <p:cNvSpPr>
            <a:spLocks noGrp="1" noRot="1" noMove="1" noResize="1" noEditPoints="1" noAdjustHandles="1" noChangeArrowheads="1" noChangeShapeType="1"/>
          </p:cNvSpPr>
          <p:nvPr userDrawn="1"/>
        </p:nvSpPr>
        <p:spPr>
          <a:xfrm>
            <a:off x="11006965" y="1129769"/>
            <a:ext cx="5473572" cy="767031"/>
          </a:xfrm>
          <a:prstGeom prst="roundRect">
            <a:avLst>
              <a:gd name="adj" fmla="val 10692"/>
            </a:avLst>
          </a:prstGeom>
          <a:solidFill>
            <a:srgbClr val="91A4A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en-CA" sz="2800" b="1" noProof="1">
                <a:solidFill>
                  <a:srgbClr val="FFFBF3"/>
                </a:solidFill>
                <a:latin typeface="Aptos Bold"/>
                <a:ea typeface="Aptos Bold"/>
                <a:cs typeface="Aptos Bold"/>
                <a:sym typeface="Aptos Bold"/>
              </a:rPr>
              <a:t>REALITY</a:t>
            </a:r>
            <a:endParaRPr lang="en-CA" sz="2600" b="1" noProof="1">
              <a:solidFill>
                <a:srgbClr val="FFFBF3"/>
              </a:solidFill>
              <a:latin typeface="Aptos Bold"/>
              <a:ea typeface="Aptos Bold"/>
              <a:cs typeface="Aptos Bold"/>
              <a:sym typeface="Aptos Bo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47B545A7-1527-1860-B08C-8BA13C606CB6}"/>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9153564" y="0"/>
            <a:ext cx="9180374" cy="10287000"/>
          </a:xfrm>
          <a:prstGeom prst="rect">
            <a:avLst/>
          </a:prstGeom>
          <a:solidFill>
            <a:srgbClr val="FFFB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noProof="1"/>
          </a:p>
        </p:txBody>
      </p:sp>
      <p:sp>
        <p:nvSpPr>
          <p:cNvPr id="6" name="Rounded Rectangle 5">
            <a:extLst>
              <a:ext uri="{FF2B5EF4-FFF2-40B4-BE49-F238E27FC236}">
                <a16:creationId xmlns:a16="http://schemas.microsoft.com/office/drawing/2014/main" id="{5792EDDD-1951-7371-2CDF-CA328F07639B}"/>
              </a:ext>
              <a:ext uri="{C183D7F6-B498-43B3-948B-1728B52AA6E4}">
                <adec:decorative xmlns:adec="http://schemas.microsoft.com/office/drawing/2017/decorative" val="1"/>
              </a:ext>
            </a:extLst>
          </p:cNvPr>
          <p:cNvSpPr/>
          <p:nvPr userDrawn="1"/>
        </p:nvSpPr>
        <p:spPr>
          <a:xfrm>
            <a:off x="9650792" y="2788510"/>
            <a:ext cx="8185918" cy="3253814"/>
          </a:xfrm>
          <a:prstGeom prst="roundRect">
            <a:avLst>
              <a:gd name="adj" fmla="val 4711"/>
            </a:avLst>
          </a:prstGeom>
          <a:solidFill>
            <a:srgbClr val="FBF6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en-CA" sz="2600" b="1" noProof="1">
              <a:solidFill>
                <a:srgbClr val="FFFBF3"/>
              </a:solidFill>
              <a:latin typeface="Aptos Bold"/>
              <a:ea typeface="Aptos Bold"/>
              <a:cs typeface="Aptos Bold"/>
              <a:sym typeface="Aptos Bold"/>
            </a:endParaRPr>
          </a:p>
        </p:txBody>
      </p:sp>
      <p:sp>
        <p:nvSpPr>
          <p:cNvPr id="7" name="Rectangle 6">
            <a:extLst>
              <a:ext uri="{FF2B5EF4-FFF2-40B4-BE49-F238E27FC236}">
                <a16:creationId xmlns:a16="http://schemas.microsoft.com/office/drawing/2014/main" id="{1E8770A4-0290-1E59-6773-39B815579491}"/>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23630" y="0"/>
            <a:ext cx="9180374" cy="10287000"/>
          </a:xfrm>
          <a:prstGeom prst="rect">
            <a:avLst/>
          </a:prstGeom>
          <a:solidFill>
            <a:srgbClr val="BDCBC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noProof="1"/>
          </a:p>
        </p:txBody>
      </p:sp>
      <p:sp>
        <p:nvSpPr>
          <p:cNvPr id="8" name="TextBox 24">
            <a:extLst>
              <a:ext uri="{FF2B5EF4-FFF2-40B4-BE49-F238E27FC236}">
                <a16:creationId xmlns:a16="http://schemas.microsoft.com/office/drawing/2014/main" id="{B58FBFA0-18B3-D12B-D99F-284C046F2288}"/>
              </a:ext>
            </a:extLst>
          </p:cNvPr>
          <p:cNvSpPr txBox="1"/>
          <p:nvPr userDrawn="1"/>
        </p:nvSpPr>
        <p:spPr>
          <a:xfrm>
            <a:off x="11002183" y="1133113"/>
            <a:ext cx="5473573" cy="760345"/>
          </a:xfrm>
          <a:prstGeom prst="rect">
            <a:avLst/>
          </a:prstGeom>
        </p:spPr>
        <p:txBody>
          <a:bodyPr lIns="50800" tIns="50800" rIns="50800" bIns="50800" rtlCol="0" anchor="ctr"/>
          <a:lstStyle/>
          <a:p>
            <a:pPr algn="ctr">
              <a:lnSpc>
                <a:spcPts val="3359"/>
              </a:lnSpc>
            </a:pPr>
            <a:r>
              <a:rPr lang="en-CA" sz="2799" b="1" noProof="1">
                <a:solidFill>
                  <a:srgbClr val="FFFBF3"/>
                </a:solidFill>
                <a:latin typeface="Aptos Bold"/>
                <a:ea typeface="Aptos Bold"/>
                <a:cs typeface="Aptos Bold"/>
                <a:sym typeface="Aptos Bold"/>
              </a:rPr>
              <a:t>REALIT</a:t>
            </a:r>
          </a:p>
        </p:txBody>
      </p:sp>
      <p:sp>
        <p:nvSpPr>
          <p:cNvPr id="9" name="Rectangle 8">
            <a:extLst>
              <a:ext uri="{FF2B5EF4-FFF2-40B4-BE49-F238E27FC236}">
                <a16:creationId xmlns:a16="http://schemas.microsoft.com/office/drawing/2014/main" id="{AFEC7253-6499-2AAD-8750-DFBD471B6C0A}"/>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76200" y="6509271"/>
            <a:ext cx="9229558" cy="3442062"/>
          </a:xfrm>
          <a:prstGeom prst="rect">
            <a:avLst/>
          </a:prstGeom>
          <a:solidFill>
            <a:srgbClr val="E6EBE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noProof="1"/>
          </a:p>
        </p:txBody>
      </p:sp>
      <p:sp>
        <p:nvSpPr>
          <p:cNvPr id="11" name="TextBox 10">
            <a:extLst>
              <a:ext uri="{FF2B5EF4-FFF2-40B4-BE49-F238E27FC236}">
                <a16:creationId xmlns:a16="http://schemas.microsoft.com/office/drawing/2014/main" id="{9DDDAB63-9AF5-3BE1-1D60-B622E7E44129}"/>
              </a:ext>
            </a:extLst>
          </p:cNvPr>
          <p:cNvSpPr txBox="1"/>
          <p:nvPr userDrawn="1"/>
        </p:nvSpPr>
        <p:spPr>
          <a:xfrm>
            <a:off x="-2286000" y="3971925"/>
            <a:ext cx="184731" cy="369332"/>
          </a:xfrm>
          <a:prstGeom prst="rect">
            <a:avLst/>
          </a:prstGeom>
          <a:noFill/>
        </p:spPr>
        <p:txBody>
          <a:bodyPr wrap="none" rtlCol="0">
            <a:spAutoFit/>
          </a:bodyPr>
          <a:lstStyle/>
          <a:p>
            <a:endParaRPr lang="en-CA" noProof="1"/>
          </a:p>
        </p:txBody>
      </p:sp>
      <p:sp>
        <p:nvSpPr>
          <p:cNvPr id="12" name="Rounded Rectangle 11">
            <a:extLst>
              <a:ext uri="{FF2B5EF4-FFF2-40B4-BE49-F238E27FC236}">
                <a16:creationId xmlns:a16="http://schemas.microsoft.com/office/drawing/2014/main" id="{99D5C20C-4EA7-F04E-7DFE-75B31B3D66AE}"/>
              </a:ext>
            </a:extLst>
          </p:cNvPr>
          <p:cNvSpPr>
            <a:spLocks noGrp="1" noRot="1" noMove="1" noResize="1" noEditPoints="1" noAdjustHandles="1" noChangeArrowheads="1" noChangeShapeType="1"/>
          </p:cNvSpPr>
          <p:nvPr userDrawn="1"/>
        </p:nvSpPr>
        <p:spPr>
          <a:xfrm>
            <a:off x="1811216" y="1175998"/>
            <a:ext cx="5510683" cy="717460"/>
          </a:xfrm>
          <a:prstGeom prst="roundRect">
            <a:avLst>
              <a:gd name="adj" fmla="val 10692"/>
            </a:avLst>
          </a:prstGeom>
          <a:solidFill>
            <a:srgbClr val="C8404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en-CA" sz="2800" b="1" noProof="1">
                <a:solidFill>
                  <a:srgbClr val="FFFBF3"/>
                </a:solidFill>
                <a:latin typeface="Aptos Bold"/>
                <a:ea typeface="Aptos Bold"/>
                <a:cs typeface="Aptos Bold"/>
                <a:sym typeface="Aptos Bold"/>
              </a:rPr>
              <a:t>POPULAR MISCONCEPTION</a:t>
            </a:r>
          </a:p>
        </p:txBody>
      </p:sp>
      <p:sp>
        <p:nvSpPr>
          <p:cNvPr id="13" name="Rounded Rectangle 12">
            <a:extLst>
              <a:ext uri="{FF2B5EF4-FFF2-40B4-BE49-F238E27FC236}">
                <a16:creationId xmlns:a16="http://schemas.microsoft.com/office/drawing/2014/main" id="{219F8C0C-55B5-86B1-00B9-6FFD772D1F69}"/>
              </a:ext>
            </a:extLst>
          </p:cNvPr>
          <p:cNvSpPr>
            <a:spLocks noGrp="1" noRot="1" noMove="1" noResize="1" noEditPoints="1" noAdjustHandles="1" noChangeArrowheads="1" noChangeShapeType="1"/>
          </p:cNvSpPr>
          <p:nvPr userDrawn="1"/>
        </p:nvSpPr>
        <p:spPr>
          <a:xfrm>
            <a:off x="2312050" y="6042323"/>
            <a:ext cx="4509014" cy="767031"/>
          </a:xfrm>
          <a:prstGeom prst="roundRect">
            <a:avLst>
              <a:gd name="adj" fmla="val 10692"/>
            </a:avLst>
          </a:prstGeom>
          <a:solidFill>
            <a:srgbClr val="7080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en-CA" sz="2600" b="1" noProof="1">
                <a:solidFill>
                  <a:srgbClr val="FFFBF3"/>
                </a:solidFill>
                <a:latin typeface="Aptos Bold"/>
                <a:ea typeface="Aptos Bold"/>
                <a:cs typeface="Aptos Bold"/>
                <a:sym typeface="Aptos Bold"/>
              </a:rPr>
              <a:t>IMPLICATIONS</a:t>
            </a:r>
          </a:p>
        </p:txBody>
      </p:sp>
      <p:sp>
        <p:nvSpPr>
          <p:cNvPr id="14" name="TextBox 13">
            <a:extLst>
              <a:ext uri="{FF2B5EF4-FFF2-40B4-BE49-F238E27FC236}">
                <a16:creationId xmlns:a16="http://schemas.microsoft.com/office/drawing/2014/main" id="{C878735B-9ADB-6EAC-EAB9-A228C9EFFB73}"/>
              </a:ext>
            </a:extLst>
          </p:cNvPr>
          <p:cNvSpPr txBox="1"/>
          <p:nvPr userDrawn="1"/>
        </p:nvSpPr>
        <p:spPr>
          <a:xfrm>
            <a:off x="7109927" y="-1175657"/>
            <a:ext cx="184731" cy="369332"/>
          </a:xfrm>
          <a:prstGeom prst="rect">
            <a:avLst/>
          </a:prstGeom>
          <a:noFill/>
        </p:spPr>
        <p:txBody>
          <a:bodyPr wrap="none" rtlCol="0">
            <a:spAutoFit/>
          </a:bodyPr>
          <a:lstStyle/>
          <a:p>
            <a:endParaRPr lang="en-CA" noProof="1"/>
          </a:p>
        </p:txBody>
      </p:sp>
      <p:sp>
        <p:nvSpPr>
          <p:cNvPr id="15" name="Rounded Rectangle 14">
            <a:extLst>
              <a:ext uri="{FF2B5EF4-FFF2-40B4-BE49-F238E27FC236}">
                <a16:creationId xmlns:a16="http://schemas.microsoft.com/office/drawing/2014/main" id="{0E5FB5B8-5DDE-0BED-ABE8-69700D3B2C07}"/>
              </a:ext>
              <a:ext uri="{C183D7F6-B498-43B3-948B-1728B52AA6E4}">
                <adec:decorative xmlns:adec="http://schemas.microsoft.com/office/drawing/2017/decorative" val="1"/>
              </a:ext>
            </a:extLst>
          </p:cNvPr>
          <p:cNvSpPr/>
          <p:nvPr userDrawn="1"/>
        </p:nvSpPr>
        <p:spPr>
          <a:xfrm>
            <a:off x="1482729" y="2788509"/>
            <a:ext cx="6111700" cy="2400465"/>
          </a:xfrm>
          <a:prstGeom prst="roundRect">
            <a:avLst>
              <a:gd name="adj" fmla="val 5401"/>
            </a:avLst>
          </a:prstGeom>
          <a:solidFill>
            <a:srgbClr val="F7F7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en-CA" sz="2600" b="1" noProof="1">
              <a:solidFill>
                <a:srgbClr val="FFFBF3"/>
              </a:solidFill>
              <a:latin typeface="Aptos Bold"/>
              <a:ea typeface="Aptos Bold"/>
              <a:cs typeface="Aptos Bold"/>
              <a:sym typeface="Aptos Bold"/>
            </a:endParaRPr>
          </a:p>
        </p:txBody>
      </p:sp>
      <p:grpSp>
        <p:nvGrpSpPr>
          <p:cNvPr id="16" name="Group 13">
            <a:extLst>
              <a:ext uri="{FF2B5EF4-FFF2-40B4-BE49-F238E27FC236}">
                <a16:creationId xmlns:a16="http://schemas.microsoft.com/office/drawing/2014/main" id="{964938C8-6C0B-D8A7-9732-0288C742C6FD}"/>
              </a:ext>
              <a:ext uri="{C183D7F6-B498-43B3-948B-1728B52AA6E4}">
                <adec:decorative xmlns:adec="http://schemas.microsoft.com/office/drawing/2017/decorative" val="1"/>
              </a:ext>
            </a:extLst>
          </p:cNvPr>
          <p:cNvGrpSpPr/>
          <p:nvPr userDrawn="1"/>
        </p:nvGrpSpPr>
        <p:grpSpPr>
          <a:xfrm>
            <a:off x="1447800" y="2781300"/>
            <a:ext cx="6111701" cy="2414132"/>
            <a:chOff x="0" y="0"/>
            <a:chExt cx="8148934" cy="3218843"/>
          </a:xfrm>
        </p:grpSpPr>
        <p:sp>
          <p:nvSpPr>
            <p:cNvPr id="17" name="TextBox 16">
              <a:extLst>
                <a:ext uri="{FF2B5EF4-FFF2-40B4-BE49-F238E27FC236}">
                  <a16:creationId xmlns:a16="http://schemas.microsoft.com/office/drawing/2014/main" id="{264FD5A4-F681-C88E-88A5-93DD9ED74442}"/>
                </a:ext>
              </a:extLst>
            </p:cNvPr>
            <p:cNvSpPr txBox="1"/>
            <p:nvPr/>
          </p:nvSpPr>
          <p:spPr>
            <a:xfrm>
              <a:off x="0" y="0"/>
              <a:ext cx="8148934" cy="3218843"/>
            </a:xfrm>
            <a:prstGeom prst="rect">
              <a:avLst/>
            </a:prstGeom>
          </p:spPr>
          <p:txBody>
            <a:bodyPr lIns="50800" tIns="50800" rIns="50800" bIns="50800" rtlCol="0" anchor="ctr"/>
            <a:lstStyle/>
            <a:p>
              <a:pPr algn="ctr">
                <a:lnSpc>
                  <a:spcPts val="2879"/>
                </a:lnSpc>
              </a:pPr>
              <a:endParaRPr lang="en-CA" noProof="1"/>
            </a:p>
          </p:txBody>
        </p:sp>
        <p:sp>
          <p:nvSpPr>
            <p:cNvPr id="18" name="Freeform 17">
              <a:extLst>
                <a:ext uri="{FF2B5EF4-FFF2-40B4-BE49-F238E27FC236}">
                  <a16:creationId xmlns:a16="http://schemas.microsoft.com/office/drawing/2014/main" id="{154FBB13-77FA-D3CB-C527-34BE581AC533}"/>
                </a:ext>
              </a:extLst>
            </p:cNvPr>
            <p:cNvSpPr/>
            <p:nvPr/>
          </p:nvSpPr>
          <p:spPr>
            <a:xfrm>
              <a:off x="6965684" y="2209080"/>
              <a:ext cx="945948" cy="746117"/>
            </a:xfrm>
            <a:custGeom>
              <a:avLst/>
              <a:gdLst/>
              <a:ahLst/>
              <a:cxnLst/>
              <a:rect l="l" t="t" r="r" b="b"/>
              <a:pathLst>
                <a:path w="945948" h="746117">
                  <a:moveTo>
                    <a:pt x="0" y="0"/>
                  </a:moveTo>
                  <a:lnTo>
                    <a:pt x="945948" y="0"/>
                  </a:lnTo>
                  <a:lnTo>
                    <a:pt x="945948" y="746116"/>
                  </a:lnTo>
                  <a:lnTo>
                    <a:pt x="0" y="746116"/>
                  </a:lnTo>
                  <a:lnTo>
                    <a:pt x="0" y="0"/>
                  </a:lnTo>
                  <a:close/>
                </a:path>
              </a:pathLst>
            </a:custGeom>
            <a:blipFill>
              <a:blip>
                <a:alphaModFix amt="18999"/>
                <a:extLst>
                  <a:ext uri="{96DAC541-7B7A-43D3-8B79-37D633B846F1}">
                    <asvg:svgBlip xmlns:asvg="http://schemas.microsoft.com/office/drawing/2016/SVG/main" r:embed="rId2"/>
                  </a:ext>
                </a:extLst>
              </a:blip>
              <a:stretch>
                <a:fillRect/>
              </a:stretch>
            </a:blipFill>
          </p:spPr>
          <p:txBody>
            <a:bodyPr/>
            <a:lstStyle/>
            <a:p>
              <a:endParaRPr lang="en-CA" noProof="1"/>
            </a:p>
          </p:txBody>
        </p:sp>
        <p:sp>
          <p:nvSpPr>
            <p:cNvPr id="19" name="Freeform 18">
              <a:extLst>
                <a:ext uri="{FF2B5EF4-FFF2-40B4-BE49-F238E27FC236}">
                  <a16:creationId xmlns:a16="http://schemas.microsoft.com/office/drawing/2014/main" id="{D83600C9-5921-3AC6-388B-65277DBAD055}"/>
                </a:ext>
              </a:extLst>
            </p:cNvPr>
            <p:cNvSpPr/>
            <p:nvPr/>
          </p:nvSpPr>
          <p:spPr>
            <a:xfrm flipH="1" flipV="1">
              <a:off x="270627" y="273009"/>
              <a:ext cx="945948" cy="746117"/>
            </a:xfrm>
            <a:custGeom>
              <a:avLst/>
              <a:gdLst/>
              <a:ahLst/>
              <a:cxnLst/>
              <a:rect l="l" t="t" r="r" b="b"/>
              <a:pathLst>
                <a:path w="945948" h="746117">
                  <a:moveTo>
                    <a:pt x="945948" y="746117"/>
                  </a:moveTo>
                  <a:lnTo>
                    <a:pt x="0" y="746117"/>
                  </a:lnTo>
                  <a:lnTo>
                    <a:pt x="0" y="0"/>
                  </a:lnTo>
                  <a:lnTo>
                    <a:pt x="945948" y="0"/>
                  </a:lnTo>
                  <a:lnTo>
                    <a:pt x="945948" y="746117"/>
                  </a:lnTo>
                  <a:close/>
                </a:path>
              </a:pathLst>
            </a:custGeom>
            <a:blipFill>
              <a:blip>
                <a:alphaModFix amt="18999"/>
                <a:extLst>
                  <a:ext uri="{96DAC541-7B7A-43D3-8B79-37D633B846F1}">
                    <asvg:svgBlip xmlns:asvg="http://schemas.microsoft.com/office/drawing/2016/SVG/main" r:embed="rId3"/>
                  </a:ext>
                </a:extLst>
              </a:blip>
              <a:stretch>
                <a:fillRect/>
              </a:stretch>
            </a:blipFill>
          </p:spPr>
          <p:txBody>
            <a:bodyPr/>
            <a:lstStyle/>
            <a:p>
              <a:endParaRPr lang="en-CA" noProof="1"/>
            </a:p>
          </p:txBody>
        </p:sp>
      </p:grpSp>
      <p:sp>
        <p:nvSpPr>
          <p:cNvPr id="21" name="Rounded Rectangle 20">
            <a:extLst>
              <a:ext uri="{FF2B5EF4-FFF2-40B4-BE49-F238E27FC236}">
                <a16:creationId xmlns:a16="http://schemas.microsoft.com/office/drawing/2014/main" id="{9D87A305-FDC6-702B-74C7-44F71411E0A6}"/>
              </a:ext>
            </a:extLst>
          </p:cNvPr>
          <p:cNvSpPr>
            <a:spLocks noGrp="1" noRot="1" noMove="1" noResize="1" noEditPoints="1" noAdjustHandles="1" noChangeArrowheads="1" noChangeShapeType="1"/>
          </p:cNvSpPr>
          <p:nvPr userDrawn="1"/>
        </p:nvSpPr>
        <p:spPr>
          <a:xfrm>
            <a:off x="11006965" y="1129769"/>
            <a:ext cx="5473572" cy="767031"/>
          </a:xfrm>
          <a:prstGeom prst="roundRect">
            <a:avLst>
              <a:gd name="adj" fmla="val 10692"/>
            </a:avLst>
          </a:prstGeom>
          <a:solidFill>
            <a:srgbClr val="91A4A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en-CA" sz="2800" b="1" noProof="1">
                <a:solidFill>
                  <a:srgbClr val="FFFBF3"/>
                </a:solidFill>
                <a:latin typeface="Aptos Bold"/>
                <a:ea typeface="Aptos Bold"/>
                <a:cs typeface="Aptos Bold"/>
                <a:sym typeface="Aptos Bold"/>
              </a:rPr>
              <a:t>REALITY</a:t>
            </a:r>
            <a:endParaRPr lang="en-CA" sz="2600" b="1" noProof="1">
              <a:solidFill>
                <a:srgbClr val="FFFBF3"/>
              </a:solidFill>
              <a:latin typeface="Aptos Bold"/>
              <a:ea typeface="Aptos Bold"/>
              <a:cs typeface="Aptos Bold"/>
              <a:sym typeface="Aptos Bold"/>
            </a:endParaRPr>
          </a:p>
        </p:txBody>
      </p:sp>
      <p:sp>
        <p:nvSpPr>
          <p:cNvPr id="22" name="Freeform 31">
            <a:extLst>
              <a:ext uri="{FF2B5EF4-FFF2-40B4-BE49-F238E27FC236}">
                <a16:creationId xmlns:a16="http://schemas.microsoft.com/office/drawing/2014/main" id="{D5D7D3A1-9802-9FC5-113C-FA6B403ED098}"/>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9144000" y="8801100"/>
            <a:ext cx="9180375" cy="1485900"/>
          </a:xfrm>
          <a:custGeom>
            <a:avLst/>
            <a:gdLst/>
            <a:ahLst/>
            <a:cxnLst/>
            <a:rect l="l" t="t" r="r" b="b"/>
            <a:pathLst>
              <a:path w="9235549" h="1567378">
                <a:moveTo>
                  <a:pt x="0" y="0"/>
                </a:moveTo>
                <a:lnTo>
                  <a:pt x="9235548" y="0"/>
                </a:lnTo>
                <a:lnTo>
                  <a:pt x="9235548" y="1567378"/>
                </a:lnTo>
                <a:lnTo>
                  <a:pt x="0" y="1567378"/>
                </a:lnTo>
                <a:lnTo>
                  <a:pt x="0" y="0"/>
                </a:lnTo>
                <a:close/>
              </a:path>
            </a:pathLst>
          </a:custGeom>
          <a:blipFill>
            <a:blip r:embed="rId4">
              <a:alphaModFix amt="10999"/>
            </a:blip>
            <a:stretch>
              <a:fillRect l="-102815" t="-216842" r="-2607" b="-111502"/>
            </a:stretch>
          </a:blipFill>
        </p:spPr>
        <p:txBody>
          <a:bodyPr/>
          <a:lstStyle/>
          <a:p>
            <a:endParaRPr lang="en-CA" noProof="1"/>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4/22/26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56" r:id="rId1"/>
    <p:sldLayoutId id="2147483649" r:id="rId2"/>
    <p:sldLayoutId id="2147483655"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3.xml"/><Relationship Id="rId6" Type="http://schemas.openxmlformats.org/officeDocument/2006/relationships/image" Target="../media/image6.png"/><Relationship Id="rId5" Type="http://schemas.openxmlformats.org/officeDocument/2006/relationships/image" Target="../media/image2.svg"/><Relationship Id="rId4" Type="http://schemas.openxmlformats.org/officeDocument/2006/relationships/image" Target="../media/image1.svg"/></Relationships>
</file>

<file path=ppt/slides/_rels/slide11.xml.rels><?xml version="1.0" encoding="UTF-8" standalone="yes"?>
<Relationships xmlns="http://schemas.openxmlformats.org/package/2006/relationships"><Relationship Id="rId3" Type="http://schemas.openxmlformats.org/officeDocument/2006/relationships/image" Target="../media/image12.svg"/><Relationship Id="rId7"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3.xml"/><Relationship Id="rId6" Type="http://schemas.openxmlformats.org/officeDocument/2006/relationships/image" Target="../media/image6.png"/><Relationship Id="rId5" Type="http://schemas.openxmlformats.org/officeDocument/2006/relationships/image" Target="../media/image2.svg"/><Relationship Id="rId4" Type="http://schemas.openxmlformats.org/officeDocument/2006/relationships/image" Target="../media/image1.sv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3.xml"/><Relationship Id="rId6" Type="http://schemas.openxmlformats.org/officeDocument/2006/relationships/image" Target="../media/image6.png"/><Relationship Id="rId5" Type="http://schemas.openxmlformats.org/officeDocument/2006/relationships/image" Target="../media/image2.svg"/><Relationship Id="rId4" Type="http://schemas.openxmlformats.org/officeDocument/2006/relationships/image" Target="../media/image1.svg"/></Relationships>
</file>

<file path=ppt/slides/_rels/slide13.xml.rels><?xml version="1.0" encoding="UTF-8" standalone="yes"?>
<Relationships xmlns="http://schemas.openxmlformats.org/package/2006/relationships"><Relationship Id="rId3" Type="http://schemas.openxmlformats.org/officeDocument/2006/relationships/image" Target="../media/image13.svg"/><Relationship Id="rId7"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3.xml"/><Relationship Id="rId6" Type="http://schemas.openxmlformats.org/officeDocument/2006/relationships/image" Target="../media/image6.png"/><Relationship Id="rId5" Type="http://schemas.openxmlformats.org/officeDocument/2006/relationships/image" Target="../media/image2.svg"/><Relationship Id="rId4" Type="http://schemas.openxmlformats.org/officeDocument/2006/relationships/image" Target="../media/image1.svg"/></Relationships>
</file>

<file path=ppt/slides/_rels/slide14.xml.rels><?xml version="1.0" encoding="UTF-8" standalone="yes"?>
<Relationships xmlns="http://schemas.openxmlformats.org/package/2006/relationships"><Relationship Id="rId3" Type="http://schemas.openxmlformats.org/officeDocument/2006/relationships/image" Target="../media/image14.svg"/><Relationship Id="rId7"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3.xml"/><Relationship Id="rId6" Type="http://schemas.openxmlformats.org/officeDocument/2006/relationships/image" Target="../media/image6.png"/><Relationship Id="rId5" Type="http://schemas.openxmlformats.org/officeDocument/2006/relationships/image" Target="../media/image2.svg"/><Relationship Id="rId4" Type="http://schemas.openxmlformats.org/officeDocument/2006/relationships/image" Target="../media/image1.sv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3.xml"/><Relationship Id="rId6" Type="http://schemas.openxmlformats.org/officeDocument/2006/relationships/image" Target="../media/image6.png"/><Relationship Id="rId5" Type="http://schemas.openxmlformats.org/officeDocument/2006/relationships/image" Target="../media/image2.svg"/><Relationship Id="rId4" Type="http://schemas.openxmlformats.org/officeDocument/2006/relationships/image" Target="../media/image1.svg"/></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3.xml"/><Relationship Id="rId6" Type="http://schemas.openxmlformats.org/officeDocument/2006/relationships/image" Target="../media/image6.png"/><Relationship Id="rId5" Type="http://schemas.openxmlformats.org/officeDocument/2006/relationships/image" Target="../media/image2.svg"/><Relationship Id="rId4" Type="http://schemas.openxmlformats.org/officeDocument/2006/relationships/image" Target="../media/image1.sv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3.xml"/><Relationship Id="rId6" Type="http://schemas.openxmlformats.org/officeDocument/2006/relationships/image" Target="../media/image6.png"/><Relationship Id="rId5" Type="http://schemas.openxmlformats.org/officeDocument/2006/relationships/image" Target="../media/image2.svg"/><Relationship Id="rId4" Type="http://schemas.openxmlformats.org/officeDocument/2006/relationships/image" Target="../media/image1.svg"/></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3.xml"/><Relationship Id="rId6" Type="http://schemas.openxmlformats.org/officeDocument/2006/relationships/image" Target="../media/image6.png"/><Relationship Id="rId5" Type="http://schemas.openxmlformats.org/officeDocument/2006/relationships/image" Target="../media/image2.svg"/><Relationship Id="rId4" Type="http://schemas.openxmlformats.org/officeDocument/2006/relationships/image" Target="../media/image1.svg"/></Relationships>
</file>

<file path=ppt/slides/_rels/slide2.xml.rels><?xml version="1.0" encoding="UTF-8" standalone="yes"?>
<Relationships xmlns="http://schemas.openxmlformats.org/package/2006/relationships"><Relationship Id="rId3" Type="http://schemas.openxmlformats.org/officeDocument/2006/relationships/image" Target="../media/image1.svg"/><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image" Target="../media/image5.png"/><Relationship Id="rId5" Type="http://schemas.openxmlformats.org/officeDocument/2006/relationships/image" Target="../media/image6.png"/><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3" Type="http://schemas.openxmlformats.org/officeDocument/2006/relationships/image" Target="../media/image1.sv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media/image6.png"/><Relationship Id="rId5" Type="http://schemas.openxmlformats.org/officeDocument/2006/relationships/image" Target="../media/image7.png"/><Relationship Id="rId4" Type="http://schemas.openxmlformats.org/officeDocument/2006/relationships/image" Target="../media/image2.svg"/></Relationships>
</file>

<file path=ppt/slides/_rels/slide4.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svg"/><Relationship Id="rId7" Type="http://schemas.openxmlformats.org/officeDocument/2006/relationships/image" Target="../media/image10.svg"/><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image" Target="../media/image9.svg"/><Relationship Id="rId5" Type="http://schemas.openxmlformats.org/officeDocument/2006/relationships/image" Target="../media/image8.svg"/><Relationship Id="rId4" Type="http://schemas.openxmlformats.org/officeDocument/2006/relationships/image" Target="../media/image2.svg"/><Relationship Id="rId9"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1.svg"/><Relationship Id="rId7"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3.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2.svg"/></Relationships>
</file>

<file path=ppt/slides/_rels/slide6.xml.rels><?xml version="1.0" encoding="UTF-8" standalone="yes"?>
<Relationships xmlns="http://schemas.openxmlformats.org/package/2006/relationships"><Relationship Id="rId3" Type="http://schemas.openxmlformats.org/officeDocument/2006/relationships/image" Target="../media/image1.svg"/><Relationship Id="rId7"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2.sv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3.xml"/><Relationship Id="rId6" Type="http://schemas.openxmlformats.org/officeDocument/2006/relationships/image" Target="../media/image6.png"/><Relationship Id="rId5" Type="http://schemas.openxmlformats.org/officeDocument/2006/relationships/image" Target="../media/image2.svg"/><Relationship Id="rId4" Type="http://schemas.openxmlformats.org/officeDocument/2006/relationships/image" Target="../media/image1.svg"/></Relationships>
</file>

<file path=ppt/slides/_rels/slide8.xml.rels><?xml version="1.0" encoding="UTF-8" standalone="yes"?>
<Relationships xmlns="http://schemas.openxmlformats.org/package/2006/relationships"><Relationship Id="rId3" Type="http://schemas.openxmlformats.org/officeDocument/2006/relationships/image" Target="../media/image1.svg"/><Relationship Id="rId7"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3.xml"/><Relationship Id="rId6" Type="http://schemas.openxmlformats.org/officeDocument/2006/relationships/image" Target="../media/image6.png"/><Relationship Id="rId5" Type="http://schemas.openxmlformats.org/officeDocument/2006/relationships/image" Target="../media/image11.svg"/><Relationship Id="rId4" Type="http://schemas.openxmlformats.org/officeDocument/2006/relationships/image" Target="../media/image2.sv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3.xml"/><Relationship Id="rId6" Type="http://schemas.openxmlformats.org/officeDocument/2006/relationships/image" Target="../media/image6.png"/><Relationship Id="rId5" Type="http://schemas.openxmlformats.org/officeDocument/2006/relationships/image" Target="../media/image2.svg"/><Relationship Id="rId4" Type="http://schemas.openxmlformats.org/officeDocument/2006/relationships/image" Target="../media/image1.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A245B36-9B81-1B55-2EA5-C5BF50BE87CF}"/>
              </a:ext>
              <a:ext uri="{C183D7F6-B498-43B3-948B-1728B52AA6E4}">
                <adec:decorative xmlns:adec="http://schemas.microsoft.com/office/drawing/2017/decorative" val="1"/>
              </a:ext>
            </a:extLst>
          </p:cNvPr>
          <p:cNvSpPr/>
          <p:nvPr/>
        </p:nvSpPr>
        <p:spPr>
          <a:xfrm>
            <a:off x="0" y="0"/>
            <a:ext cx="18333938" cy="10287000"/>
          </a:xfrm>
          <a:prstGeom prst="rect">
            <a:avLst/>
          </a:prstGeom>
          <a:solidFill>
            <a:srgbClr val="FFFB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noProof="1"/>
          </a:p>
        </p:txBody>
      </p:sp>
      <p:sp>
        <p:nvSpPr>
          <p:cNvPr id="3" name="Rounded Rectangle 2">
            <a:extLst>
              <a:ext uri="{FF2B5EF4-FFF2-40B4-BE49-F238E27FC236}">
                <a16:creationId xmlns:a16="http://schemas.microsoft.com/office/drawing/2014/main" id="{8150D3DA-E05F-B8CC-C953-B26AF96D60DF}"/>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3916735" y="1333500"/>
            <a:ext cx="10500469" cy="6312642"/>
          </a:xfrm>
          <a:prstGeom prst="roundRect">
            <a:avLst>
              <a:gd name="adj" fmla="val 4711"/>
            </a:avLst>
          </a:prstGeom>
          <a:solidFill>
            <a:srgbClr val="FBF6ED">
              <a:alpha val="76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en-CA" sz="2600" b="1" noProof="1">
              <a:solidFill>
                <a:srgbClr val="FFFBF3"/>
              </a:solidFill>
              <a:latin typeface="Aptos Bold"/>
              <a:ea typeface="Aptos Bold"/>
              <a:cs typeface="Aptos Bold"/>
              <a:sym typeface="Aptos Bold"/>
            </a:endParaRPr>
          </a:p>
        </p:txBody>
      </p:sp>
      <p:sp>
        <p:nvSpPr>
          <p:cNvPr id="4" name="Rounded Rectangle 3">
            <a:extLst>
              <a:ext uri="{FF2B5EF4-FFF2-40B4-BE49-F238E27FC236}">
                <a16:creationId xmlns:a16="http://schemas.microsoft.com/office/drawing/2014/main" id="{3C0E9963-76DE-C4DA-0580-2335D32BA401}"/>
              </a:ext>
            </a:extLst>
          </p:cNvPr>
          <p:cNvSpPr/>
          <p:nvPr/>
        </p:nvSpPr>
        <p:spPr>
          <a:xfrm>
            <a:off x="4937869" y="1943100"/>
            <a:ext cx="8458200" cy="2659964"/>
          </a:xfrm>
          <a:prstGeom prst="roundRect">
            <a:avLst>
              <a:gd name="adj" fmla="val 10692"/>
            </a:avLst>
          </a:prstGeom>
          <a:solidFill>
            <a:srgbClr val="C8404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CA" sz="4800" b="1" noProof="1">
                <a:solidFill>
                  <a:srgbClr val="FFFBF3"/>
                </a:solidFill>
                <a:latin typeface="Aptos Bold"/>
                <a:ea typeface="Aptos Bold"/>
                <a:cs typeface="Aptos Bold"/>
                <a:sym typeface="Aptos Bold"/>
              </a:rPr>
              <a:t>Common Misconceptions About Sexual Harassment</a:t>
            </a:r>
          </a:p>
        </p:txBody>
      </p:sp>
      <p:grpSp>
        <p:nvGrpSpPr>
          <p:cNvPr id="18" name="Group 17">
            <a:extLst>
              <a:ext uri="{FF2B5EF4-FFF2-40B4-BE49-F238E27FC236}">
                <a16:creationId xmlns:a16="http://schemas.microsoft.com/office/drawing/2014/main" id="{5E60EBE3-5449-CECF-1142-D940B125B1D7}"/>
              </a:ext>
            </a:extLst>
          </p:cNvPr>
          <p:cNvGrpSpPr/>
          <p:nvPr/>
        </p:nvGrpSpPr>
        <p:grpSpPr>
          <a:xfrm>
            <a:off x="6004669" y="4914900"/>
            <a:ext cx="6324600" cy="1071686"/>
            <a:chOff x="6019800" y="4959960"/>
            <a:chExt cx="6324600" cy="1071686"/>
          </a:xfrm>
        </p:grpSpPr>
        <p:pic>
          <p:nvPicPr>
            <p:cNvPr id="5" name="Graphic 4">
              <a:extLst>
                <a:ext uri="{FF2B5EF4-FFF2-40B4-BE49-F238E27FC236}">
                  <a16:creationId xmlns:a16="http://schemas.microsoft.com/office/drawing/2014/main" id="{61C59E77-316E-B1F3-220A-6209E942BE9D}"/>
                </a:ext>
              </a:extLst>
            </p:cNvPr>
            <p:cNvPicPr>
              <a:picLocks noChangeAspect="1"/>
            </p:cNvPicPr>
            <p:nvPr/>
          </p:nvPicPr>
          <p:blipFill>
            <a:blip>
              <a:extLst>
                <a:ext uri="{96DAC541-7B7A-43D3-8B79-37D633B846F1}">
                  <asvg:svgBlip xmlns:asvg="http://schemas.microsoft.com/office/drawing/2016/SVG/main" r:embed="rId2"/>
                </a:ext>
              </a:extLst>
            </a:blip>
            <a:srcRect b="25074"/>
            <a:stretch/>
          </p:blipFill>
          <p:spPr>
            <a:xfrm>
              <a:off x="6019800" y="4959960"/>
              <a:ext cx="3503097" cy="933010"/>
            </a:xfrm>
            <a:prstGeom prst="rect">
              <a:avLst/>
            </a:prstGeom>
          </p:spPr>
        </p:pic>
        <p:pic>
          <p:nvPicPr>
            <p:cNvPr id="6" name="Picture 5">
              <a:extLst>
                <a:ext uri="{FF2B5EF4-FFF2-40B4-BE49-F238E27FC236}">
                  <a16:creationId xmlns:a16="http://schemas.microsoft.com/office/drawing/2014/main" id="{31C99BC7-8BE9-2BD4-44CD-8612FE2F32AC}"/>
                </a:ext>
              </a:extLst>
            </p:cNvPr>
            <p:cNvPicPr>
              <a:picLocks noChangeAspect="1"/>
            </p:cNvPicPr>
            <p:nvPr/>
          </p:nvPicPr>
          <p:blipFill>
            <a:blip r:embed="rId3"/>
            <a:srcRect l="11549" r="10780"/>
            <a:stretch>
              <a:fillRect/>
            </a:stretch>
          </p:blipFill>
          <p:spPr>
            <a:xfrm>
              <a:off x="9818313" y="4959960"/>
              <a:ext cx="2526087" cy="1071686"/>
            </a:xfrm>
            <a:prstGeom prst="rect">
              <a:avLst/>
            </a:prstGeom>
          </p:spPr>
        </p:pic>
      </p:grpSp>
      <p:sp>
        <p:nvSpPr>
          <p:cNvPr id="7" name="Freeform 31">
            <a:extLst>
              <a:ext uri="{FF2B5EF4-FFF2-40B4-BE49-F238E27FC236}">
                <a16:creationId xmlns:a16="http://schemas.microsoft.com/office/drawing/2014/main" id="{C2F3A9B2-D9E7-84BD-6533-2BDEFC282A97}"/>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9292611" y="8648700"/>
            <a:ext cx="9071589" cy="1627557"/>
          </a:xfrm>
          <a:custGeom>
            <a:avLst/>
            <a:gdLst/>
            <a:ahLst/>
            <a:cxnLst/>
            <a:rect l="l" t="t" r="r" b="b"/>
            <a:pathLst>
              <a:path w="9235549" h="1567378">
                <a:moveTo>
                  <a:pt x="0" y="0"/>
                </a:moveTo>
                <a:lnTo>
                  <a:pt x="9235548" y="0"/>
                </a:lnTo>
                <a:lnTo>
                  <a:pt x="9235548" y="1567378"/>
                </a:lnTo>
                <a:lnTo>
                  <a:pt x="0" y="1567378"/>
                </a:lnTo>
                <a:lnTo>
                  <a:pt x="0" y="0"/>
                </a:lnTo>
                <a:close/>
              </a:path>
            </a:pathLst>
          </a:custGeom>
          <a:blipFill dpi="0" rotWithShape="1">
            <a:blip r:embed="rId4">
              <a:alphaModFix amt="16000"/>
            </a:blip>
            <a:srcRect/>
            <a:stretch>
              <a:fillRect l="-113967" t="-216842" r="-13737" b="-111502"/>
            </a:stretch>
          </a:blipFill>
        </p:spPr>
        <p:txBody>
          <a:bodyPr/>
          <a:lstStyle/>
          <a:p>
            <a:endParaRPr lang="en-CA" noProof="1"/>
          </a:p>
        </p:txBody>
      </p:sp>
      <p:sp>
        <p:nvSpPr>
          <p:cNvPr id="8" name="Freeform 31">
            <a:extLst>
              <a:ext uri="{FF2B5EF4-FFF2-40B4-BE49-F238E27FC236}">
                <a16:creationId xmlns:a16="http://schemas.microsoft.com/office/drawing/2014/main" id="{75A6ECDC-4E3D-F572-E841-47959C4CFFFC}"/>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0" y="8659443"/>
            <a:ext cx="9293580" cy="1627557"/>
          </a:xfrm>
          <a:custGeom>
            <a:avLst/>
            <a:gdLst/>
            <a:ahLst/>
            <a:cxnLst/>
            <a:rect l="l" t="t" r="r" b="b"/>
            <a:pathLst>
              <a:path w="9235549" h="1567378">
                <a:moveTo>
                  <a:pt x="0" y="0"/>
                </a:moveTo>
                <a:lnTo>
                  <a:pt x="9235548" y="0"/>
                </a:lnTo>
                <a:lnTo>
                  <a:pt x="9235548" y="1567378"/>
                </a:lnTo>
                <a:lnTo>
                  <a:pt x="0" y="1567378"/>
                </a:lnTo>
                <a:lnTo>
                  <a:pt x="0" y="0"/>
                </a:lnTo>
                <a:close/>
              </a:path>
            </a:pathLst>
          </a:custGeom>
          <a:blipFill dpi="0" rotWithShape="1">
            <a:blip r:embed="rId4">
              <a:alphaModFix amt="16000"/>
            </a:blip>
            <a:srcRect/>
            <a:stretch>
              <a:fillRect l="-119445" t="-216842" r="-2820" b="-111502"/>
            </a:stretch>
          </a:blipFill>
        </p:spPr>
        <p:txBody>
          <a:bodyPr/>
          <a:lstStyle/>
          <a:p>
            <a:endParaRPr lang="en-CA" noProof="1"/>
          </a:p>
        </p:txBody>
      </p:sp>
      <p:sp>
        <p:nvSpPr>
          <p:cNvPr id="15" name="TextBox 14">
            <a:extLst>
              <a:ext uri="{FF2B5EF4-FFF2-40B4-BE49-F238E27FC236}">
                <a16:creationId xmlns:a16="http://schemas.microsoft.com/office/drawing/2014/main" id="{EB911C56-85CE-1567-DBD3-B55CFEB57C44}"/>
              </a:ext>
            </a:extLst>
          </p:cNvPr>
          <p:cNvSpPr txBox="1"/>
          <p:nvPr/>
        </p:nvSpPr>
        <p:spPr>
          <a:xfrm>
            <a:off x="6778017" y="6598468"/>
            <a:ext cx="4731966" cy="504000"/>
          </a:xfrm>
          <a:prstGeom prst="roundRect">
            <a:avLst/>
          </a:prstGeom>
          <a:solidFill>
            <a:srgbClr val="FFFBF3"/>
          </a:solidFill>
          <a:ln/>
        </p:spPr>
        <p:style>
          <a:lnRef idx="2">
            <a:schemeClr val="accent2"/>
          </a:lnRef>
          <a:fillRef idx="1">
            <a:schemeClr val="lt1"/>
          </a:fillRef>
          <a:effectRef idx="0">
            <a:schemeClr val="accent2"/>
          </a:effectRef>
          <a:fontRef idx="minor">
            <a:schemeClr val="dk1"/>
          </a:fontRef>
        </p:style>
        <p:txBody>
          <a:bodyPr wrap="square" rtlCol="0" anchor="ctr">
            <a:spAutoFit/>
          </a:bodyPr>
          <a:lstStyle/>
          <a:p>
            <a:pPr algn="ctr"/>
            <a:r>
              <a:rPr lang="en-US" spc="150" dirty="0">
                <a:solidFill>
                  <a:srgbClr val="C00000"/>
                </a:solidFill>
                <a:latin typeface="Aptos" panose="020B0004020202020204" pitchFamily="34" charset="0"/>
              </a:rPr>
              <a:t>ITSNOTPARTOFTHEJOB.CA</a:t>
            </a:r>
          </a:p>
        </p:txBody>
      </p:sp>
      <p:cxnSp>
        <p:nvCxnSpPr>
          <p:cNvPr id="20" name="Straight Connector 19">
            <a:extLst>
              <a:ext uri="{FF2B5EF4-FFF2-40B4-BE49-F238E27FC236}">
                <a16:creationId xmlns:a16="http://schemas.microsoft.com/office/drawing/2014/main" id="{4FB8ED1C-F0B8-F593-FF0F-6FFC27FFE60E}"/>
              </a:ext>
            </a:extLst>
          </p:cNvPr>
          <p:cNvCxnSpPr>
            <a:cxnSpLocks/>
          </p:cNvCxnSpPr>
          <p:nvPr/>
        </p:nvCxnSpPr>
        <p:spPr>
          <a:xfrm>
            <a:off x="5867400" y="6210300"/>
            <a:ext cx="6751267" cy="0"/>
          </a:xfrm>
          <a:prstGeom prst="line">
            <a:avLst/>
          </a:prstGeom>
          <a:ln w="19050">
            <a:solidFill>
              <a:schemeClr val="bg1">
                <a:lumMod val="75000"/>
                <a:alpha val="25116"/>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8527022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D23D14-7575-AFD5-28BA-C0B9B73CADC1}"/>
            </a:ext>
          </a:extLst>
        </p:cNvPr>
        <p:cNvGrpSpPr/>
        <p:nvPr/>
      </p:nvGrpSpPr>
      <p:grpSpPr>
        <a:xfrm>
          <a:off x="0" y="0"/>
          <a:ext cx="0" cy="0"/>
          <a:chOff x="0" y="0"/>
          <a:chExt cx="0" cy="0"/>
        </a:xfrm>
      </p:grpSpPr>
      <p:sp>
        <p:nvSpPr>
          <p:cNvPr id="53" name="Rectangle 52">
            <a:extLst>
              <a:ext uri="{FF2B5EF4-FFF2-40B4-BE49-F238E27FC236}">
                <a16:creationId xmlns:a16="http://schemas.microsoft.com/office/drawing/2014/main" id="{389B6892-3B82-7DC7-501C-6BF85BCE166D}"/>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9153564" y="0"/>
            <a:ext cx="9180374" cy="10287000"/>
          </a:xfrm>
          <a:prstGeom prst="rect">
            <a:avLst/>
          </a:prstGeom>
          <a:solidFill>
            <a:srgbClr val="FFFB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noProof="1"/>
          </a:p>
        </p:txBody>
      </p:sp>
      <p:sp>
        <p:nvSpPr>
          <p:cNvPr id="61" name="Rounded Rectangle 60">
            <a:extLst>
              <a:ext uri="{FF2B5EF4-FFF2-40B4-BE49-F238E27FC236}">
                <a16:creationId xmlns:a16="http://schemas.microsoft.com/office/drawing/2014/main" id="{7F969C7C-BCEB-C866-168B-363C3F6C11BF}"/>
              </a:ext>
              <a:ext uri="{C183D7F6-B498-43B3-948B-1728B52AA6E4}">
                <adec:decorative xmlns:adec="http://schemas.microsoft.com/office/drawing/2017/decorative" val="1"/>
              </a:ext>
            </a:extLst>
          </p:cNvPr>
          <p:cNvSpPr/>
          <p:nvPr/>
        </p:nvSpPr>
        <p:spPr>
          <a:xfrm>
            <a:off x="9650792" y="2745727"/>
            <a:ext cx="8185918" cy="3159773"/>
          </a:xfrm>
          <a:prstGeom prst="roundRect">
            <a:avLst>
              <a:gd name="adj" fmla="val 4711"/>
            </a:avLst>
          </a:prstGeom>
          <a:solidFill>
            <a:srgbClr val="FBF6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en-CA" sz="2600" b="1" noProof="1">
              <a:solidFill>
                <a:srgbClr val="FFFBF3"/>
              </a:solidFill>
              <a:latin typeface="Aptos Bold"/>
              <a:ea typeface="Aptos Bold"/>
              <a:cs typeface="Aptos Bold"/>
              <a:sym typeface="Aptos Bold"/>
            </a:endParaRPr>
          </a:p>
        </p:txBody>
      </p:sp>
      <p:sp>
        <p:nvSpPr>
          <p:cNvPr id="50" name="Rectangle 49">
            <a:extLst>
              <a:ext uri="{FF2B5EF4-FFF2-40B4-BE49-F238E27FC236}">
                <a16:creationId xmlns:a16="http://schemas.microsoft.com/office/drawing/2014/main" id="{44A8BF4B-3073-3B4A-6058-968C10085D5F}"/>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23630" y="0"/>
            <a:ext cx="9180374" cy="10287000"/>
          </a:xfrm>
          <a:prstGeom prst="rect">
            <a:avLst/>
          </a:prstGeom>
          <a:solidFill>
            <a:srgbClr val="BDCBC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noProof="1"/>
          </a:p>
        </p:txBody>
      </p:sp>
      <p:sp>
        <p:nvSpPr>
          <p:cNvPr id="58" name="Rounded Rectangle 57">
            <a:extLst>
              <a:ext uri="{FF2B5EF4-FFF2-40B4-BE49-F238E27FC236}">
                <a16:creationId xmlns:a16="http://schemas.microsoft.com/office/drawing/2014/main" id="{E4310941-442E-472E-7AC5-90184C678BDD}"/>
              </a:ext>
              <a:ext uri="{C183D7F6-B498-43B3-948B-1728B52AA6E4}">
                <adec:decorative xmlns:adec="http://schemas.microsoft.com/office/drawing/2017/decorative" val="1"/>
              </a:ext>
            </a:extLst>
          </p:cNvPr>
          <p:cNvSpPr/>
          <p:nvPr/>
        </p:nvSpPr>
        <p:spPr>
          <a:xfrm>
            <a:off x="1482729" y="2788509"/>
            <a:ext cx="6111700" cy="2400465"/>
          </a:xfrm>
          <a:prstGeom prst="roundRect">
            <a:avLst>
              <a:gd name="adj" fmla="val 5401"/>
            </a:avLst>
          </a:prstGeom>
          <a:solidFill>
            <a:srgbClr val="F7F7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en-CA" sz="2600" b="1" noProof="1">
              <a:solidFill>
                <a:srgbClr val="FFFBF3"/>
              </a:solidFill>
              <a:latin typeface="Aptos Bold"/>
              <a:ea typeface="Aptos Bold"/>
              <a:cs typeface="Aptos Bold"/>
              <a:sym typeface="Aptos Bold"/>
            </a:endParaRPr>
          </a:p>
        </p:txBody>
      </p:sp>
      <p:sp>
        <p:nvSpPr>
          <p:cNvPr id="24" name="TextBox 24">
            <a:extLst>
              <a:ext uri="{FF2B5EF4-FFF2-40B4-BE49-F238E27FC236}">
                <a16:creationId xmlns:a16="http://schemas.microsoft.com/office/drawing/2014/main" id="{B344985E-488D-4A3F-927B-327EE5598278}"/>
              </a:ext>
            </a:extLst>
          </p:cNvPr>
          <p:cNvSpPr txBox="1"/>
          <p:nvPr/>
        </p:nvSpPr>
        <p:spPr>
          <a:xfrm>
            <a:off x="11002183" y="1133113"/>
            <a:ext cx="5473573" cy="760345"/>
          </a:xfrm>
          <a:prstGeom prst="rect">
            <a:avLst/>
          </a:prstGeom>
        </p:spPr>
        <p:txBody>
          <a:bodyPr lIns="50800" tIns="50800" rIns="50800" bIns="50800" rtlCol="0" anchor="ctr"/>
          <a:lstStyle/>
          <a:p>
            <a:pPr algn="ctr">
              <a:lnSpc>
                <a:spcPts val="3359"/>
              </a:lnSpc>
            </a:pPr>
            <a:r>
              <a:rPr lang="en-CA" sz="2799" b="1" noProof="1">
                <a:solidFill>
                  <a:srgbClr val="FFFBF3"/>
                </a:solidFill>
                <a:latin typeface="Aptos Bold"/>
                <a:ea typeface="Aptos Bold"/>
                <a:cs typeface="Aptos Bold"/>
                <a:sym typeface="Aptos Bold"/>
              </a:rPr>
              <a:t>REALIT</a:t>
            </a:r>
          </a:p>
        </p:txBody>
      </p:sp>
      <p:sp>
        <p:nvSpPr>
          <p:cNvPr id="8" name="Rectangle 7">
            <a:extLst>
              <a:ext uri="{FF2B5EF4-FFF2-40B4-BE49-F238E27FC236}">
                <a16:creationId xmlns:a16="http://schemas.microsoft.com/office/drawing/2014/main" id="{96884645-925C-2ACA-233B-27A93F74E661}"/>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76200" y="6509271"/>
            <a:ext cx="9229558" cy="3442062"/>
          </a:xfrm>
          <a:prstGeom prst="rect">
            <a:avLst/>
          </a:prstGeom>
          <a:solidFill>
            <a:srgbClr val="E6EBE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noProof="1"/>
          </a:p>
        </p:txBody>
      </p:sp>
      <p:sp>
        <p:nvSpPr>
          <p:cNvPr id="47" name="TextBox 47">
            <a:extLst>
              <a:ext uri="{FF2B5EF4-FFF2-40B4-BE49-F238E27FC236}">
                <a16:creationId xmlns:a16="http://schemas.microsoft.com/office/drawing/2014/main" id="{4E34F494-1355-898A-B21E-8BD1A41BCC11}"/>
              </a:ext>
            </a:extLst>
          </p:cNvPr>
          <p:cNvSpPr txBox="1"/>
          <p:nvPr/>
        </p:nvSpPr>
        <p:spPr>
          <a:xfrm>
            <a:off x="413623" y="7310723"/>
            <a:ext cx="7663577" cy="2139240"/>
          </a:xfrm>
          <a:prstGeom prst="rect">
            <a:avLst/>
          </a:prstGeom>
        </p:spPr>
        <p:txBody>
          <a:bodyPr wrap="square" lIns="0" tIns="0" rIns="0" bIns="0" rtlCol="0" anchor="t">
            <a:spAutoFit/>
          </a:bodyPr>
          <a:lstStyle/>
          <a:p>
            <a:pPr marL="380049" lvl="1" indent="-190024">
              <a:lnSpc>
                <a:spcPts val="2835"/>
              </a:lnSpc>
              <a:buFont typeface="Arial"/>
              <a:buChar char="•"/>
            </a:pPr>
            <a:r>
              <a:rPr lang="en-CA" sz="2200" noProof="1">
                <a:solidFill>
                  <a:srgbClr val="394240"/>
                </a:solidFill>
                <a:latin typeface="Aptos Light" panose="020B0004020202020204" pitchFamily="34" charset="0"/>
                <a:ea typeface="Aptos"/>
                <a:cs typeface="Aptos"/>
                <a:sym typeface="Aptos"/>
              </a:rPr>
              <a:t>Undermines victim-survivors’ credibility</a:t>
            </a:r>
          </a:p>
          <a:p>
            <a:pPr marL="380049" lvl="1" indent="-190024">
              <a:lnSpc>
                <a:spcPts val="2835"/>
              </a:lnSpc>
              <a:buFont typeface="Arial"/>
              <a:buChar char="•"/>
            </a:pPr>
            <a:r>
              <a:rPr lang="en-CA" sz="2200" noProof="1">
                <a:solidFill>
                  <a:srgbClr val="394240"/>
                </a:solidFill>
                <a:latin typeface="Aptos Light" panose="020B0004020202020204" pitchFamily="34" charset="0"/>
                <a:ea typeface="Aptos"/>
                <a:cs typeface="Aptos"/>
                <a:sym typeface="Aptos"/>
              </a:rPr>
              <a:t>Increases victim-blaming</a:t>
            </a:r>
          </a:p>
          <a:p>
            <a:pPr marL="380049" lvl="1" indent="-190024">
              <a:lnSpc>
                <a:spcPts val="2835"/>
              </a:lnSpc>
              <a:buFont typeface="Arial"/>
              <a:buChar char="•"/>
            </a:pPr>
            <a:r>
              <a:rPr lang="en-CA" sz="2200" noProof="1">
                <a:solidFill>
                  <a:srgbClr val="394240"/>
                </a:solidFill>
                <a:latin typeface="Aptos Light" panose="020B0004020202020204" pitchFamily="34" charset="0"/>
                <a:ea typeface="Aptos"/>
                <a:cs typeface="Aptos"/>
                <a:sym typeface="Aptos"/>
              </a:rPr>
              <a:t>Discourages reporting because people who experience sexual harassment are afraid they won’t be believed</a:t>
            </a:r>
          </a:p>
          <a:p>
            <a:pPr marL="380049" lvl="1" indent="-190024">
              <a:lnSpc>
                <a:spcPts val="2835"/>
              </a:lnSpc>
              <a:buFont typeface="Arial"/>
              <a:buChar char="•"/>
            </a:pPr>
            <a:r>
              <a:rPr lang="en-CA" sz="2200" noProof="1">
                <a:solidFill>
                  <a:srgbClr val="394240"/>
                </a:solidFill>
                <a:latin typeface="Aptos Light" panose="020B0004020202020204" pitchFamily="34" charset="0"/>
                <a:ea typeface="Aptos"/>
                <a:cs typeface="Aptos"/>
                <a:sym typeface="Aptos"/>
              </a:rPr>
              <a:t>Fosters a hostile work environment where concerns are minimized or ignored</a:t>
            </a:r>
          </a:p>
        </p:txBody>
      </p:sp>
      <p:sp>
        <p:nvSpPr>
          <p:cNvPr id="55" name="TextBox 54">
            <a:extLst>
              <a:ext uri="{FF2B5EF4-FFF2-40B4-BE49-F238E27FC236}">
                <a16:creationId xmlns:a16="http://schemas.microsoft.com/office/drawing/2014/main" id="{261C4114-D8FB-B9F4-FBE2-DFCE41E9DAAE}"/>
              </a:ext>
            </a:extLst>
          </p:cNvPr>
          <p:cNvSpPr txBox="1"/>
          <p:nvPr/>
        </p:nvSpPr>
        <p:spPr>
          <a:xfrm>
            <a:off x="-2286000" y="3971925"/>
            <a:ext cx="184731" cy="369332"/>
          </a:xfrm>
          <a:prstGeom prst="rect">
            <a:avLst/>
          </a:prstGeom>
          <a:noFill/>
        </p:spPr>
        <p:txBody>
          <a:bodyPr wrap="none" rtlCol="0">
            <a:spAutoFit/>
          </a:bodyPr>
          <a:lstStyle/>
          <a:p>
            <a:endParaRPr lang="en-CA" noProof="1"/>
          </a:p>
        </p:txBody>
      </p:sp>
      <p:sp>
        <p:nvSpPr>
          <p:cNvPr id="56" name="Rounded Rectangle 55">
            <a:extLst>
              <a:ext uri="{FF2B5EF4-FFF2-40B4-BE49-F238E27FC236}">
                <a16:creationId xmlns:a16="http://schemas.microsoft.com/office/drawing/2014/main" id="{8DADFC3D-F8FA-55D3-BB0A-C32740D7FAE7}"/>
              </a:ext>
            </a:extLst>
          </p:cNvPr>
          <p:cNvSpPr>
            <a:spLocks noGrp="1" noRot="1" noMove="1" noResize="1" noEditPoints="1" noAdjustHandles="1" noChangeArrowheads="1" noChangeShapeType="1"/>
          </p:cNvSpPr>
          <p:nvPr/>
        </p:nvSpPr>
        <p:spPr>
          <a:xfrm>
            <a:off x="1811216" y="1175998"/>
            <a:ext cx="5510683" cy="717460"/>
          </a:xfrm>
          <a:prstGeom prst="roundRect">
            <a:avLst>
              <a:gd name="adj" fmla="val 10692"/>
            </a:avLst>
          </a:prstGeom>
          <a:solidFill>
            <a:srgbClr val="C8404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en-CA" sz="2800" b="1" noProof="1">
                <a:solidFill>
                  <a:srgbClr val="FFFBF3"/>
                </a:solidFill>
                <a:latin typeface="Aptos Bold"/>
                <a:ea typeface="Aptos Bold"/>
                <a:cs typeface="Aptos Bold"/>
                <a:sym typeface="Aptos Bold"/>
              </a:rPr>
              <a:t>POPULAR MISCONCEPTION</a:t>
            </a:r>
          </a:p>
        </p:txBody>
      </p:sp>
      <p:sp>
        <p:nvSpPr>
          <p:cNvPr id="57" name="Rounded Rectangle 56">
            <a:extLst>
              <a:ext uri="{FF2B5EF4-FFF2-40B4-BE49-F238E27FC236}">
                <a16:creationId xmlns:a16="http://schemas.microsoft.com/office/drawing/2014/main" id="{22BE019B-A62E-5ECC-9F7C-5FFE1711A2E1}"/>
              </a:ext>
            </a:extLst>
          </p:cNvPr>
          <p:cNvSpPr>
            <a:spLocks noGrp="1" noRot="1" noMove="1" noResize="1" noEditPoints="1" noAdjustHandles="1" noChangeArrowheads="1" noChangeShapeType="1"/>
          </p:cNvSpPr>
          <p:nvPr/>
        </p:nvSpPr>
        <p:spPr>
          <a:xfrm>
            <a:off x="2312050" y="6042323"/>
            <a:ext cx="4509014" cy="767031"/>
          </a:xfrm>
          <a:prstGeom prst="roundRect">
            <a:avLst>
              <a:gd name="adj" fmla="val 10692"/>
            </a:avLst>
          </a:prstGeom>
          <a:solidFill>
            <a:srgbClr val="7080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en-CA" sz="2600" b="1" noProof="1">
                <a:solidFill>
                  <a:srgbClr val="FFFBF3"/>
                </a:solidFill>
                <a:latin typeface="Aptos Bold"/>
                <a:ea typeface="Aptos Bold"/>
                <a:cs typeface="Aptos Bold"/>
                <a:sym typeface="Aptos Bold"/>
              </a:rPr>
              <a:t>IMPLICATIONS</a:t>
            </a:r>
          </a:p>
        </p:txBody>
      </p:sp>
      <p:sp>
        <p:nvSpPr>
          <p:cNvPr id="59" name="TextBox 58">
            <a:extLst>
              <a:ext uri="{FF2B5EF4-FFF2-40B4-BE49-F238E27FC236}">
                <a16:creationId xmlns:a16="http://schemas.microsoft.com/office/drawing/2014/main" id="{56355C1F-B425-8D85-78D3-06707A669203}"/>
              </a:ext>
            </a:extLst>
          </p:cNvPr>
          <p:cNvSpPr txBox="1"/>
          <p:nvPr/>
        </p:nvSpPr>
        <p:spPr>
          <a:xfrm>
            <a:off x="7109927" y="-1175657"/>
            <a:ext cx="184731" cy="369332"/>
          </a:xfrm>
          <a:prstGeom prst="rect">
            <a:avLst/>
          </a:prstGeom>
          <a:noFill/>
        </p:spPr>
        <p:txBody>
          <a:bodyPr wrap="none" rtlCol="0">
            <a:spAutoFit/>
          </a:bodyPr>
          <a:lstStyle/>
          <a:p>
            <a:endParaRPr lang="en-CA" noProof="1"/>
          </a:p>
        </p:txBody>
      </p:sp>
      <p:sp>
        <p:nvSpPr>
          <p:cNvPr id="62" name="Rounded Rectangle 61">
            <a:extLst>
              <a:ext uri="{FF2B5EF4-FFF2-40B4-BE49-F238E27FC236}">
                <a16:creationId xmlns:a16="http://schemas.microsoft.com/office/drawing/2014/main" id="{4C64F9AA-630A-4998-B7E4-3F6F33A1026C}"/>
              </a:ext>
            </a:extLst>
          </p:cNvPr>
          <p:cNvSpPr>
            <a:spLocks noGrp="1" noRot="1" noMove="1" noResize="1" noEditPoints="1" noAdjustHandles="1" noChangeArrowheads="1" noChangeShapeType="1"/>
          </p:cNvSpPr>
          <p:nvPr/>
        </p:nvSpPr>
        <p:spPr>
          <a:xfrm>
            <a:off x="11006965" y="1129769"/>
            <a:ext cx="5473572" cy="767031"/>
          </a:xfrm>
          <a:prstGeom prst="roundRect">
            <a:avLst>
              <a:gd name="adj" fmla="val 10692"/>
            </a:avLst>
          </a:prstGeom>
          <a:solidFill>
            <a:srgbClr val="91A4A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en-CA" sz="2800" b="1" noProof="1">
                <a:solidFill>
                  <a:srgbClr val="FFFBF3"/>
                </a:solidFill>
                <a:latin typeface="Aptos Bold"/>
                <a:ea typeface="Aptos Bold"/>
                <a:cs typeface="Aptos Bold"/>
                <a:sym typeface="Aptos Bold"/>
              </a:rPr>
              <a:t>REALITY</a:t>
            </a:r>
            <a:endParaRPr lang="en-CA" sz="2600" b="1" noProof="1">
              <a:solidFill>
                <a:srgbClr val="FFFBF3"/>
              </a:solidFill>
              <a:latin typeface="Aptos Bold"/>
              <a:ea typeface="Aptos Bold"/>
              <a:cs typeface="Aptos Bold"/>
              <a:sym typeface="Aptos Bold"/>
            </a:endParaRPr>
          </a:p>
        </p:txBody>
      </p:sp>
      <p:sp>
        <p:nvSpPr>
          <p:cNvPr id="9" name="TextBox 28">
            <a:extLst>
              <a:ext uri="{FF2B5EF4-FFF2-40B4-BE49-F238E27FC236}">
                <a16:creationId xmlns:a16="http://schemas.microsoft.com/office/drawing/2014/main" id="{21F70AF3-69CC-B178-1EBB-A48D0851CAE8}"/>
              </a:ext>
            </a:extLst>
          </p:cNvPr>
          <p:cNvSpPr txBox="1"/>
          <p:nvPr/>
        </p:nvSpPr>
        <p:spPr>
          <a:xfrm>
            <a:off x="10499994" y="3710060"/>
            <a:ext cx="6487513" cy="1231106"/>
          </a:xfrm>
          <a:prstGeom prst="rect">
            <a:avLst/>
          </a:prstGeom>
        </p:spPr>
        <p:txBody>
          <a:bodyPr wrap="square" lIns="0" tIns="0" rIns="0" bIns="0" rtlCol="0" anchor="t">
            <a:spAutoFit/>
          </a:bodyPr>
          <a:lstStyle/>
          <a:p>
            <a:pPr algn="ctr">
              <a:lnSpc>
                <a:spcPts val="3240"/>
              </a:lnSpc>
            </a:pPr>
            <a:r>
              <a:rPr lang="en-CA" sz="2700" noProof="1">
                <a:solidFill>
                  <a:srgbClr val="394240"/>
                </a:solidFill>
                <a:latin typeface="Aptos Light" panose="020B0004020202020204" pitchFamily="34" charset="0"/>
                <a:ea typeface="Aptos"/>
                <a:cs typeface="Aptos"/>
                <a:sym typeface="Aptos"/>
              </a:rPr>
              <a:t>Research shows that false allegations are rare. Most people who experience sexual harassment do not make a formal report.</a:t>
            </a:r>
          </a:p>
        </p:txBody>
      </p:sp>
      <p:sp>
        <p:nvSpPr>
          <p:cNvPr id="2" name="Freeform 31">
            <a:extLst>
              <a:ext uri="{FF2B5EF4-FFF2-40B4-BE49-F238E27FC236}">
                <a16:creationId xmlns:a16="http://schemas.microsoft.com/office/drawing/2014/main" id="{07F6A399-37A7-5502-110B-106BE1D28534}"/>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9144000" y="8801100"/>
            <a:ext cx="9180375" cy="1485900"/>
          </a:xfrm>
          <a:custGeom>
            <a:avLst/>
            <a:gdLst/>
            <a:ahLst/>
            <a:cxnLst/>
            <a:rect l="l" t="t" r="r" b="b"/>
            <a:pathLst>
              <a:path w="9235549" h="1567378">
                <a:moveTo>
                  <a:pt x="0" y="0"/>
                </a:moveTo>
                <a:lnTo>
                  <a:pt x="9235548" y="0"/>
                </a:lnTo>
                <a:lnTo>
                  <a:pt x="9235548" y="1567378"/>
                </a:lnTo>
                <a:lnTo>
                  <a:pt x="0" y="1567378"/>
                </a:lnTo>
                <a:lnTo>
                  <a:pt x="0" y="0"/>
                </a:lnTo>
                <a:close/>
              </a:path>
            </a:pathLst>
          </a:custGeom>
          <a:blipFill>
            <a:blip r:embed="rId3">
              <a:alphaModFix amt="10999"/>
            </a:blip>
            <a:stretch>
              <a:fillRect l="-102815" t="-216842" r="-2607" b="-111502"/>
            </a:stretch>
          </a:blipFill>
        </p:spPr>
        <p:txBody>
          <a:bodyPr/>
          <a:lstStyle/>
          <a:p>
            <a:endParaRPr lang="en-CA" noProof="1"/>
          </a:p>
        </p:txBody>
      </p:sp>
      <p:sp>
        <p:nvSpPr>
          <p:cNvPr id="3" name="TextBox 30">
            <a:extLst>
              <a:ext uri="{FF2B5EF4-FFF2-40B4-BE49-F238E27FC236}">
                <a16:creationId xmlns:a16="http://schemas.microsoft.com/office/drawing/2014/main" id="{142BAACB-14C6-DDB0-DF4F-4BA02A829EBE}"/>
              </a:ext>
            </a:extLst>
          </p:cNvPr>
          <p:cNvSpPr txBox="1"/>
          <p:nvPr/>
        </p:nvSpPr>
        <p:spPr>
          <a:xfrm>
            <a:off x="2408392" y="3156255"/>
            <a:ext cx="4260375" cy="1782539"/>
          </a:xfrm>
          <a:prstGeom prst="rect">
            <a:avLst/>
          </a:prstGeom>
        </p:spPr>
        <p:txBody>
          <a:bodyPr wrap="square" lIns="0" tIns="0" rIns="0" bIns="0" rtlCol="0" anchor="t">
            <a:spAutoFit/>
          </a:bodyPr>
          <a:lstStyle/>
          <a:p>
            <a:pPr algn="ctr">
              <a:lnSpc>
                <a:spcPts val="3480"/>
              </a:lnSpc>
              <a:spcBef>
                <a:spcPct val="0"/>
              </a:spcBef>
            </a:pPr>
            <a:r>
              <a:rPr lang="en-CA" sz="2800" noProof="1">
                <a:solidFill>
                  <a:srgbClr val="394240"/>
                </a:solidFill>
                <a:latin typeface="Aptos Light" panose="020B0004020202020204" pitchFamily="34" charset="0"/>
                <a:ea typeface="Aptos"/>
                <a:cs typeface="Aptos"/>
                <a:sym typeface="Aptos"/>
              </a:rPr>
              <a:t>Most reports of sexual harassment at work are false and motivated by personal gain</a:t>
            </a:r>
          </a:p>
        </p:txBody>
      </p:sp>
      <p:grpSp>
        <p:nvGrpSpPr>
          <p:cNvPr id="4" name="Group 13">
            <a:extLst>
              <a:ext uri="{FF2B5EF4-FFF2-40B4-BE49-F238E27FC236}">
                <a16:creationId xmlns:a16="http://schemas.microsoft.com/office/drawing/2014/main" id="{7FAC8BD5-A5B8-C961-C230-94E52BDBBBF0}"/>
              </a:ext>
              <a:ext uri="{C183D7F6-B498-43B3-948B-1728B52AA6E4}">
                <adec:decorative xmlns:adec="http://schemas.microsoft.com/office/drawing/2017/decorative" val="1"/>
              </a:ext>
            </a:extLst>
          </p:cNvPr>
          <p:cNvGrpSpPr/>
          <p:nvPr/>
        </p:nvGrpSpPr>
        <p:grpSpPr>
          <a:xfrm>
            <a:off x="1447800" y="2781300"/>
            <a:ext cx="6111701" cy="2414132"/>
            <a:chOff x="0" y="0"/>
            <a:chExt cx="8148934" cy="3218843"/>
          </a:xfrm>
        </p:grpSpPr>
        <p:sp>
          <p:nvSpPr>
            <p:cNvPr id="5" name="TextBox 16">
              <a:extLst>
                <a:ext uri="{FF2B5EF4-FFF2-40B4-BE49-F238E27FC236}">
                  <a16:creationId xmlns:a16="http://schemas.microsoft.com/office/drawing/2014/main" id="{69A8A7ED-6754-B1AB-83A1-645B2BD02241}"/>
                </a:ext>
              </a:extLst>
            </p:cNvPr>
            <p:cNvSpPr txBox="1"/>
            <p:nvPr/>
          </p:nvSpPr>
          <p:spPr>
            <a:xfrm>
              <a:off x="0" y="0"/>
              <a:ext cx="8148934" cy="3218843"/>
            </a:xfrm>
            <a:prstGeom prst="rect">
              <a:avLst/>
            </a:prstGeom>
          </p:spPr>
          <p:txBody>
            <a:bodyPr lIns="50800" tIns="50800" rIns="50800" bIns="50800" rtlCol="0" anchor="ctr"/>
            <a:lstStyle/>
            <a:p>
              <a:pPr algn="ctr">
                <a:lnSpc>
                  <a:spcPts val="2879"/>
                </a:lnSpc>
              </a:pPr>
              <a:endParaRPr lang="en-CA" noProof="1"/>
            </a:p>
          </p:txBody>
        </p:sp>
        <p:sp>
          <p:nvSpPr>
            <p:cNvPr id="6" name="Freeform 17">
              <a:extLst>
                <a:ext uri="{FF2B5EF4-FFF2-40B4-BE49-F238E27FC236}">
                  <a16:creationId xmlns:a16="http://schemas.microsoft.com/office/drawing/2014/main" id="{6485B647-2F5A-E8B0-3AA2-4A1F7E226D40}"/>
                </a:ext>
              </a:extLst>
            </p:cNvPr>
            <p:cNvSpPr/>
            <p:nvPr/>
          </p:nvSpPr>
          <p:spPr>
            <a:xfrm>
              <a:off x="6965684" y="2209080"/>
              <a:ext cx="945948" cy="746117"/>
            </a:xfrm>
            <a:custGeom>
              <a:avLst/>
              <a:gdLst/>
              <a:ahLst/>
              <a:cxnLst/>
              <a:rect l="l" t="t" r="r" b="b"/>
              <a:pathLst>
                <a:path w="945948" h="746117">
                  <a:moveTo>
                    <a:pt x="0" y="0"/>
                  </a:moveTo>
                  <a:lnTo>
                    <a:pt x="945948" y="0"/>
                  </a:lnTo>
                  <a:lnTo>
                    <a:pt x="945948" y="746116"/>
                  </a:lnTo>
                  <a:lnTo>
                    <a:pt x="0" y="746116"/>
                  </a:lnTo>
                  <a:lnTo>
                    <a:pt x="0" y="0"/>
                  </a:lnTo>
                  <a:close/>
                </a:path>
              </a:pathLst>
            </a:custGeom>
            <a:blipFill>
              <a:blip>
                <a:alphaModFix amt="18999"/>
                <a:extLst>
                  <a:ext uri="{96DAC541-7B7A-43D3-8B79-37D633B846F1}">
                    <asvg:svgBlip xmlns:asvg="http://schemas.microsoft.com/office/drawing/2016/SVG/main" r:embed="rId4"/>
                  </a:ext>
                </a:extLst>
              </a:blip>
              <a:stretch>
                <a:fillRect/>
              </a:stretch>
            </a:blipFill>
          </p:spPr>
          <p:txBody>
            <a:bodyPr/>
            <a:lstStyle/>
            <a:p>
              <a:endParaRPr lang="en-CA" noProof="1"/>
            </a:p>
          </p:txBody>
        </p:sp>
        <p:sp>
          <p:nvSpPr>
            <p:cNvPr id="7" name="Freeform 18">
              <a:extLst>
                <a:ext uri="{FF2B5EF4-FFF2-40B4-BE49-F238E27FC236}">
                  <a16:creationId xmlns:a16="http://schemas.microsoft.com/office/drawing/2014/main" id="{86BB855E-1B9D-61DD-34B3-37E9823EB1BC}"/>
                </a:ext>
              </a:extLst>
            </p:cNvPr>
            <p:cNvSpPr/>
            <p:nvPr/>
          </p:nvSpPr>
          <p:spPr>
            <a:xfrm flipH="1" flipV="1">
              <a:off x="270627" y="273009"/>
              <a:ext cx="945948" cy="746117"/>
            </a:xfrm>
            <a:custGeom>
              <a:avLst/>
              <a:gdLst/>
              <a:ahLst/>
              <a:cxnLst/>
              <a:rect l="l" t="t" r="r" b="b"/>
              <a:pathLst>
                <a:path w="945948" h="746117">
                  <a:moveTo>
                    <a:pt x="945948" y="746117"/>
                  </a:moveTo>
                  <a:lnTo>
                    <a:pt x="0" y="746117"/>
                  </a:lnTo>
                  <a:lnTo>
                    <a:pt x="0" y="0"/>
                  </a:lnTo>
                  <a:lnTo>
                    <a:pt x="945948" y="0"/>
                  </a:lnTo>
                  <a:lnTo>
                    <a:pt x="945948" y="746117"/>
                  </a:lnTo>
                  <a:close/>
                </a:path>
              </a:pathLst>
            </a:custGeom>
            <a:blipFill>
              <a:blip>
                <a:alphaModFix amt="18999"/>
                <a:extLst>
                  <a:ext uri="{96DAC541-7B7A-43D3-8B79-37D633B846F1}">
                    <asvg:svgBlip xmlns:asvg="http://schemas.microsoft.com/office/drawing/2016/SVG/main" r:embed="rId5"/>
                  </a:ext>
                </a:extLst>
              </a:blip>
              <a:stretch>
                <a:fillRect/>
              </a:stretch>
            </a:blipFill>
          </p:spPr>
          <p:txBody>
            <a:bodyPr/>
            <a:lstStyle/>
            <a:p>
              <a:endParaRPr lang="en-CA" noProof="1"/>
            </a:p>
          </p:txBody>
        </p:sp>
      </p:grpSp>
      <p:pic>
        <p:nvPicPr>
          <p:cNvPr id="10" name="Graphic 1" descr="Centre for Research &amp; Education on Violence Against Women &amp; Children">
            <a:extLst>
              <a:ext uri="{FF2B5EF4-FFF2-40B4-BE49-F238E27FC236}">
                <a16:creationId xmlns:a16="http://schemas.microsoft.com/office/drawing/2014/main" id="{6B4A25E2-5FA7-BB91-7301-1182E18CCF16}"/>
              </a:ext>
            </a:extLst>
          </p:cNvPr>
          <p:cNvPicPr/>
          <p:nvPr/>
        </p:nvPicPr>
        <p:blipFill>
          <a:blip r:embed="rId6">
            <a:extLst>
              <a:ext uri="{28A0092B-C50C-407E-A947-70E740481C1C}">
                <a14:useLocalDpi xmlns:a14="http://schemas.microsoft.com/office/drawing/2010/main" val="0"/>
              </a:ext>
            </a:extLst>
          </a:blip>
          <a:srcRect l="-1093" t="-1" r="-7724" b="-17012"/>
          <a:stretch>
            <a:fillRect/>
          </a:stretch>
        </p:blipFill>
        <p:spPr>
          <a:xfrm>
            <a:off x="14099373" y="9469841"/>
            <a:ext cx="2219900" cy="540734"/>
          </a:xfrm>
          <a:prstGeom prst="rect">
            <a:avLst/>
          </a:prstGeom>
        </p:spPr>
      </p:pic>
      <p:pic>
        <p:nvPicPr>
          <p:cNvPr id="11" name="Picture 10" descr="Respect at Work">
            <a:extLst>
              <a:ext uri="{FF2B5EF4-FFF2-40B4-BE49-F238E27FC236}">
                <a16:creationId xmlns:a16="http://schemas.microsoft.com/office/drawing/2014/main" id="{293007F2-BAFE-5C5C-1807-559E323443BC}"/>
              </a:ext>
            </a:extLst>
          </p:cNvPr>
          <p:cNvPicPr/>
          <p:nvPr/>
        </p:nvPicPr>
        <p:blipFill>
          <a:blip r:embed="rId7"/>
          <a:stretch/>
        </p:blipFill>
        <p:spPr>
          <a:xfrm>
            <a:off x="16322658" y="9454383"/>
            <a:ext cx="1640981" cy="540734"/>
          </a:xfrm>
          <a:prstGeom prst="rect">
            <a:avLst/>
          </a:prstGeom>
        </p:spPr>
      </p:pic>
    </p:spTree>
    <p:extLst>
      <p:ext uri="{BB962C8B-B14F-4D97-AF65-F5344CB8AC3E}">
        <p14:creationId xmlns:p14="http://schemas.microsoft.com/office/powerpoint/2010/main" val="39252689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742CC1-16AE-93B6-E81C-C9D1F5EDA660}"/>
            </a:ext>
          </a:extLst>
        </p:cNvPr>
        <p:cNvGrpSpPr/>
        <p:nvPr/>
      </p:nvGrpSpPr>
      <p:grpSpPr>
        <a:xfrm>
          <a:off x="0" y="0"/>
          <a:ext cx="0" cy="0"/>
          <a:chOff x="0" y="0"/>
          <a:chExt cx="0" cy="0"/>
        </a:xfrm>
      </p:grpSpPr>
      <p:sp>
        <p:nvSpPr>
          <p:cNvPr id="53" name="Rectangle 52">
            <a:extLst>
              <a:ext uri="{FF2B5EF4-FFF2-40B4-BE49-F238E27FC236}">
                <a16:creationId xmlns:a16="http://schemas.microsoft.com/office/drawing/2014/main" id="{5D2A542E-78D4-F6E5-01CD-A9191CAACF12}"/>
              </a:ext>
              <a:ext uri="{C183D7F6-B498-43B3-948B-1728B52AA6E4}">
                <adec:decorative xmlns:adec="http://schemas.microsoft.com/office/drawing/2017/decorative" val="1"/>
              </a:ext>
            </a:extLst>
          </p:cNvPr>
          <p:cNvSpPr>
            <a:spLocks/>
          </p:cNvSpPr>
          <p:nvPr/>
        </p:nvSpPr>
        <p:spPr>
          <a:xfrm>
            <a:off x="9153358" y="0"/>
            <a:ext cx="9180374" cy="10287000"/>
          </a:xfrm>
          <a:prstGeom prst="rect">
            <a:avLst/>
          </a:prstGeom>
          <a:solidFill>
            <a:srgbClr val="FFFB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noProof="1"/>
          </a:p>
        </p:txBody>
      </p:sp>
      <p:sp>
        <p:nvSpPr>
          <p:cNvPr id="61" name="Rounded Rectangle 60">
            <a:extLst>
              <a:ext uri="{FF2B5EF4-FFF2-40B4-BE49-F238E27FC236}">
                <a16:creationId xmlns:a16="http://schemas.microsoft.com/office/drawing/2014/main" id="{6C9D3C84-9FE5-BAAD-351D-7183248AC170}"/>
              </a:ext>
              <a:ext uri="{C183D7F6-B498-43B3-948B-1728B52AA6E4}">
                <adec:decorative xmlns:adec="http://schemas.microsoft.com/office/drawing/2017/decorative" val="1"/>
              </a:ext>
            </a:extLst>
          </p:cNvPr>
          <p:cNvSpPr/>
          <p:nvPr/>
        </p:nvSpPr>
        <p:spPr>
          <a:xfrm>
            <a:off x="9650792" y="2745727"/>
            <a:ext cx="8185918" cy="3559757"/>
          </a:xfrm>
          <a:prstGeom prst="roundRect">
            <a:avLst>
              <a:gd name="adj" fmla="val 4711"/>
            </a:avLst>
          </a:prstGeom>
          <a:solidFill>
            <a:srgbClr val="FBF6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en-CA" sz="2600" b="1" noProof="1">
              <a:solidFill>
                <a:srgbClr val="FFFBF3"/>
              </a:solidFill>
              <a:latin typeface="Aptos Bold"/>
              <a:ea typeface="Aptos Bold"/>
              <a:cs typeface="Aptos Bold"/>
              <a:sym typeface="Aptos Bold"/>
            </a:endParaRPr>
          </a:p>
        </p:txBody>
      </p:sp>
      <p:sp>
        <p:nvSpPr>
          <p:cNvPr id="50" name="Rectangle 49">
            <a:extLst>
              <a:ext uri="{FF2B5EF4-FFF2-40B4-BE49-F238E27FC236}">
                <a16:creationId xmlns:a16="http://schemas.microsoft.com/office/drawing/2014/main" id="{02272849-E393-8A88-EE38-1F84102F02DA}"/>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23630" y="0"/>
            <a:ext cx="9180374" cy="10287000"/>
          </a:xfrm>
          <a:prstGeom prst="rect">
            <a:avLst/>
          </a:prstGeom>
          <a:solidFill>
            <a:srgbClr val="BDCBC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noProof="1"/>
          </a:p>
        </p:txBody>
      </p:sp>
      <p:sp>
        <p:nvSpPr>
          <p:cNvPr id="58" name="Rounded Rectangle 57">
            <a:extLst>
              <a:ext uri="{FF2B5EF4-FFF2-40B4-BE49-F238E27FC236}">
                <a16:creationId xmlns:a16="http://schemas.microsoft.com/office/drawing/2014/main" id="{1B981DD2-B812-666C-0957-EA901895C6EB}"/>
              </a:ext>
              <a:ext uri="{C183D7F6-B498-43B3-948B-1728B52AA6E4}">
                <adec:decorative xmlns:adec="http://schemas.microsoft.com/office/drawing/2017/decorative" val="1"/>
              </a:ext>
            </a:extLst>
          </p:cNvPr>
          <p:cNvSpPr/>
          <p:nvPr/>
        </p:nvSpPr>
        <p:spPr>
          <a:xfrm>
            <a:off x="1482729" y="2788509"/>
            <a:ext cx="6111700" cy="2400465"/>
          </a:xfrm>
          <a:prstGeom prst="roundRect">
            <a:avLst>
              <a:gd name="adj" fmla="val 5401"/>
            </a:avLst>
          </a:prstGeom>
          <a:solidFill>
            <a:srgbClr val="F7F7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en-CA" sz="2600" b="1" noProof="1">
              <a:solidFill>
                <a:srgbClr val="FFFBF3"/>
              </a:solidFill>
              <a:latin typeface="Aptos Bold"/>
              <a:ea typeface="Aptos Bold"/>
              <a:cs typeface="Aptos Bold"/>
              <a:sym typeface="Aptos Bold"/>
            </a:endParaRPr>
          </a:p>
        </p:txBody>
      </p:sp>
      <p:sp>
        <p:nvSpPr>
          <p:cNvPr id="24" name="TextBox 24">
            <a:extLst>
              <a:ext uri="{FF2B5EF4-FFF2-40B4-BE49-F238E27FC236}">
                <a16:creationId xmlns:a16="http://schemas.microsoft.com/office/drawing/2014/main" id="{31160A06-AA39-1E6C-32A4-AF3A204D57D1}"/>
              </a:ext>
            </a:extLst>
          </p:cNvPr>
          <p:cNvSpPr txBox="1"/>
          <p:nvPr/>
        </p:nvSpPr>
        <p:spPr>
          <a:xfrm>
            <a:off x="11002183" y="1133113"/>
            <a:ext cx="5473573" cy="760345"/>
          </a:xfrm>
          <a:prstGeom prst="rect">
            <a:avLst/>
          </a:prstGeom>
        </p:spPr>
        <p:txBody>
          <a:bodyPr lIns="50800" tIns="50800" rIns="50800" bIns="50800" rtlCol="0" anchor="ctr"/>
          <a:lstStyle/>
          <a:p>
            <a:pPr algn="ctr">
              <a:lnSpc>
                <a:spcPts val="3359"/>
              </a:lnSpc>
            </a:pPr>
            <a:r>
              <a:rPr lang="en-CA" sz="2799" b="1" noProof="1">
                <a:solidFill>
                  <a:srgbClr val="FFFBF3"/>
                </a:solidFill>
                <a:latin typeface="Aptos Bold"/>
                <a:ea typeface="Aptos Bold"/>
                <a:cs typeface="Aptos Bold"/>
                <a:sym typeface="Aptos Bold"/>
              </a:rPr>
              <a:t>REALIT</a:t>
            </a:r>
          </a:p>
        </p:txBody>
      </p:sp>
      <p:sp>
        <p:nvSpPr>
          <p:cNvPr id="8" name="Rectangle 7">
            <a:extLst>
              <a:ext uri="{FF2B5EF4-FFF2-40B4-BE49-F238E27FC236}">
                <a16:creationId xmlns:a16="http://schemas.microsoft.com/office/drawing/2014/main" id="{B7D7742B-6EA8-58E9-10E1-B3B94CE34FB1}"/>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76200" y="6509271"/>
            <a:ext cx="9229558" cy="3442062"/>
          </a:xfrm>
          <a:prstGeom prst="rect">
            <a:avLst/>
          </a:prstGeom>
          <a:solidFill>
            <a:srgbClr val="E6EBE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noProof="1"/>
          </a:p>
        </p:txBody>
      </p:sp>
      <p:sp>
        <p:nvSpPr>
          <p:cNvPr id="47" name="TextBox 47">
            <a:extLst>
              <a:ext uri="{FF2B5EF4-FFF2-40B4-BE49-F238E27FC236}">
                <a16:creationId xmlns:a16="http://schemas.microsoft.com/office/drawing/2014/main" id="{06B23E36-B962-57C4-C0E4-1B921D805EE5}"/>
              </a:ext>
            </a:extLst>
          </p:cNvPr>
          <p:cNvSpPr txBox="1"/>
          <p:nvPr/>
        </p:nvSpPr>
        <p:spPr>
          <a:xfrm>
            <a:off x="782990" y="7310723"/>
            <a:ext cx="7511178" cy="2139240"/>
          </a:xfrm>
          <a:prstGeom prst="rect">
            <a:avLst/>
          </a:prstGeom>
        </p:spPr>
        <p:txBody>
          <a:bodyPr wrap="square" lIns="0" tIns="0" rIns="0" bIns="0" rtlCol="0" anchor="t">
            <a:spAutoFit/>
          </a:bodyPr>
          <a:lstStyle/>
          <a:p>
            <a:pPr marL="380049" lvl="1" indent="-190024">
              <a:lnSpc>
                <a:spcPts val="2835"/>
              </a:lnSpc>
              <a:buFont typeface="Arial"/>
              <a:buChar char="•"/>
            </a:pPr>
            <a:r>
              <a:rPr lang="en-CA" sz="2200" noProof="1">
                <a:solidFill>
                  <a:srgbClr val="394240"/>
                </a:solidFill>
                <a:latin typeface="Aptos Light" panose="020B0004020202020204" pitchFamily="34" charset="0"/>
                <a:ea typeface="Aptos"/>
                <a:cs typeface="Aptos"/>
                <a:sym typeface="Aptos"/>
              </a:rPr>
              <a:t>Creates a false sense of safety in virtual work environments</a:t>
            </a:r>
          </a:p>
          <a:p>
            <a:pPr marL="380049" lvl="1" indent="-190024">
              <a:lnSpc>
                <a:spcPts val="2835"/>
              </a:lnSpc>
              <a:buFont typeface="Arial"/>
              <a:buChar char="•"/>
            </a:pPr>
            <a:r>
              <a:rPr lang="en-CA" sz="2200" noProof="1">
                <a:solidFill>
                  <a:srgbClr val="394240"/>
                </a:solidFill>
                <a:latin typeface="Aptos Light" panose="020B0004020202020204" pitchFamily="34" charset="0"/>
                <a:ea typeface="Aptos"/>
                <a:cs typeface="Aptos"/>
                <a:sym typeface="Aptos"/>
              </a:rPr>
              <a:t>Allows virtual sexual harassment to go unaddressed</a:t>
            </a:r>
          </a:p>
          <a:p>
            <a:pPr marL="380049" lvl="1" indent="-190024">
              <a:lnSpc>
                <a:spcPts val="2835"/>
              </a:lnSpc>
              <a:buFont typeface="Arial"/>
              <a:buChar char="•"/>
            </a:pPr>
            <a:r>
              <a:rPr lang="en-CA" sz="2200" noProof="1">
                <a:solidFill>
                  <a:srgbClr val="394240"/>
                </a:solidFill>
                <a:latin typeface="Aptos Light" panose="020B0004020202020204" pitchFamily="34" charset="0"/>
                <a:ea typeface="Aptos"/>
                <a:cs typeface="Aptos"/>
                <a:sym typeface="Aptos"/>
              </a:rPr>
              <a:t>Overlooks and minimizes the experiences of people who face online sexual harassment </a:t>
            </a:r>
          </a:p>
          <a:p>
            <a:pPr marL="380049" lvl="1" indent="-190024">
              <a:lnSpc>
                <a:spcPts val="2835"/>
              </a:lnSpc>
              <a:buFont typeface="Arial"/>
              <a:buChar char="•"/>
            </a:pPr>
            <a:r>
              <a:rPr lang="en-CA" sz="2200" noProof="1">
                <a:solidFill>
                  <a:srgbClr val="394240"/>
                </a:solidFill>
                <a:latin typeface="Aptos Light" panose="020B0004020202020204" pitchFamily="34" charset="0"/>
                <a:ea typeface="Aptos"/>
                <a:cs typeface="Aptos"/>
                <a:sym typeface="Aptos"/>
              </a:rPr>
              <a:t>Decreases the opportunities organizations have to effectively prevent and address online sexual harassment</a:t>
            </a:r>
          </a:p>
        </p:txBody>
      </p:sp>
      <p:sp>
        <p:nvSpPr>
          <p:cNvPr id="55" name="TextBox 54">
            <a:extLst>
              <a:ext uri="{FF2B5EF4-FFF2-40B4-BE49-F238E27FC236}">
                <a16:creationId xmlns:a16="http://schemas.microsoft.com/office/drawing/2014/main" id="{1B283ECE-1D1B-4899-02A0-71357CBE08B9}"/>
              </a:ext>
            </a:extLst>
          </p:cNvPr>
          <p:cNvSpPr txBox="1"/>
          <p:nvPr/>
        </p:nvSpPr>
        <p:spPr>
          <a:xfrm>
            <a:off x="-2286000" y="3971925"/>
            <a:ext cx="184731" cy="369332"/>
          </a:xfrm>
          <a:prstGeom prst="rect">
            <a:avLst/>
          </a:prstGeom>
          <a:noFill/>
        </p:spPr>
        <p:txBody>
          <a:bodyPr wrap="none" rtlCol="0">
            <a:spAutoFit/>
          </a:bodyPr>
          <a:lstStyle/>
          <a:p>
            <a:endParaRPr lang="en-CA" noProof="1"/>
          </a:p>
        </p:txBody>
      </p:sp>
      <p:sp>
        <p:nvSpPr>
          <p:cNvPr id="56" name="Rounded Rectangle 55">
            <a:extLst>
              <a:ext uri="{FF2B5EF4-FFF2-40B4-BE49-F238E27FC236}">
                <a16:creationId xmlns:a16="http://schemas.microsoft.com/office/drawing/2014/main" id="{81843B8F-E22D-0179-2B56-73536D766778}"/>
              </a:ext>
            </a:extLst>
          </p:cNvPr>
          <p:cNvSpPr>
            <a:spLocks noGrp="1" noRot="1" noMove="1" noResize="1" noEditPoints="1" noAdjustHandles="1" noChangeArrowheads="1" noChangeShapeType="1"/>
          </p:cNvSpPr>
          <p:nvPr/>
        </p:nvSpPr>
        <p:spPr>
          <a:xfrm>
            <a:off x="1811216" y="1175998"/>
            <a:ext cx="5510683" cy="717460"/>
          </a:xfrm>
          <a:prstGeom prst="roundRect">
            <a:avLst>
              <a:gd name="adj" fmla="val 10692"/>
            </a:avLst>
          </a:prstGeom>
          <a:solidFill>
            <a:srgbClr val="C8404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en-CA" sz="2800" b="1" noProof="1">
                <a:solidFill>
                  <a:srgbClr val="FFFBF3"/>
                </a:solidFill>
                <a:latin typeface="Aptos Bold"/>
                <a:ea typeface="Aptos Bold"/>
                <a:cs typeface="Aptos Bold"/>
                <a:sym typeface="Aptos Bold"/>
              </a:rPr>
              <a:t>POPULAR MISCONCEPTION</a:t>
            </a:r>
          </a:p>
        </p:txBody>
      </p:sp>
      <p:sp>
        <p:nvSpPr>
          <p:cNvPr id="57" name="Rounded Rectangle 56">
            <a:extLst>
              <a:ext uri="{FF2B5EF4-FFF2-40B4-BE49-F238E27FC236}">
                <a16:creationId xmlns:a16="http://schemas.microsoft.com/office/drawing/2014/main" id="{80AC7D27-046B-E45D-4059-E078B7E3AB11}"/>
              </a:ext>
            </a:extLst>
          </p:cNvPr>
          <p:cNvSpPr>
            <a:spLocks noGrp="1" noRot="1" noMove="1" noResize="1" noEditPoints="1" noAdjustHandles="1" noChangeArrowheads="1" noChangeShapeType="1"/>
          </p:cNvSpPr>
          <p:nvPr/>
        </p:nvSpPr>
        <p:spPr>
          <a:xfrm>
            <a:off x="2312050" y="6042323"/>
            <a:ext cx="4509014" cy="767031"/>
          </a:xfrm>
          <a:prstGeom prst="roundRect">
            <a:avLst>
              <a:gd name="adj" fmla="val 10692"/>
            </a:avLst>
          </a:prstGeom>
          <a:solidFill>
            <a:srgbClr val="7080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en-CA" sz="2600" b="1" noProof="1">
                <a:solidFill>
                  <a:srgbClr val="FFFBF3"/>
                </a:solidFill>
                <a:latin typeface="Aptos Bold"/>
                <a:ea typeface="Aptos Bold"/>
                <a:cs typeface="Aptos Bold"/>
                <a:sym typeface="Aptos Bold"/>
              </a:rPr>
              <a:t>IMPLICATIONS</a:t>
            </a:r>
          </a:p>
        </p:txBody>
      </p:sp>
      <p:sp>
        <p:nvSpPr>
          <p:cNvPr id="59" name="TextBox 58">
            <a:extLst>
              <a:ext uri="{FF2B5EF4-FFF2-40B4-BE49-F238E27FC236}">
                <a16:creationId xmlns:a16="http://schemas.microsoft.com/office/drawing/2014/main" id="{32E7BA68-CE38-E3BF-CDEB-638836F24255}"/>
              </a:ext>
            </a:extLst>
          </p:cNvPr>
          <p:cNvSpPr txBox="1"/>
          <p:nvPr/>
        </p:nvSpPr>
        <p:spPr>
          <a:xfrm>
            <a:off x="7109927" y="-1175657"/>
            <a:ext cx="184731" cy="369332"/>
          </a:xfrm>
          <a:prstGeom prst="rect">
            <a:avLst/>
          </a:prstGeom>
          <a:noFill/>
        </p:spPr>
        <p:txBody>
          <a:bodyPr wrap="none" rtlCol="0">
            <a:spAutoFit/>
          </a:bodyPr>
          <a:lstStyle/>
          <a:p>
            <a:endParaRPr lang="en-CA" noProof="1"/>
          </a:p>
        </p:txBody>
      </p:sp>
      <p:sp>
        <p:nvSpPr>
          <p:cNvPr id="62" name="Rounded Rectangle 61">
            <a:extLst>
              <a:ext uri="{FF2B5EF4-FFF2-40B4-BE49-F238E27FC236}">
                <a16:creationId xmlns:a16="http://schemas.microsoft.com/office/drawing/2014/main" id="{B65A6F8F-DE3D-0FBA-7EFF-CFE9E4ADE7B0}"/>
              </a:ext>
            </a:extLst>
          </p:cNvPr>
          <p:cNvSpPr>
            <a:spLocks noGrp="1" noRot="1" noMove="1" noResize="1" noEditPoints="1" noAdjustHandles="1" noChangeArrowheads="1" noChangeShapeType="1"/>
          </p:cNvSpPr>
          <p:nvPr/>
        </p:nvSpPr>
        <p:spPr>
          <a:xfrm>
            <a:off x="11006965" y="1129769"/>
            <a:ext cx="5473572" cy="767031"/>
          </a:xfrm>
          <a:prstGeom prst="roundRect">
            <a:avLst>
              <a:gd name="adj" fmla="val 10692"/>
            </a:avLst>
          </a:prstGeom>
          <a:solidFill>
            <a:srgbClr val="91A4A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en-CA" sz="2800" b="1" noProof="1">
                <a:solidFill>
                  <a:srgbClr val="FFFBF3"/>
                </a:solidFill>
                <a:latin typeface="Aptos Bold"/>
                <a:ea typeface="Aptos Bold"/>
                <a:cs typeface="Aptos Bold"/>
                <a:sym typeface="Aptos Bold"/>
              </a:rPr>
              <a:t>REALITY</a:t>
            </a:r>
            <a:endParaRPr lang="en-CA" sz="2600" b="1" noProof="1">
              <a:solidFill>
                <a:srgbClr val="FFFBF3"/>
              </a:solidFill>
              <a:latin typeface="Aptos Bold"/>
              <a:ea typeface="Aptos Bold"/>
              <a:cs typeface="Aptos Bold"/>
              <a:sym typeface="Aptos Bold"/>
            </a:endParaRPr>
          </a:p>
        </p:txBody>
      </p:sp>
      <p:sp>
        <p:nvSpPr>
          <p:cNvPr id="4" name="TextBox 31">
            <a:extLst>
              <a:ext uri="{FF2B5EF4-FFF2-40B4-BE49-F238E27FC236}">
                <a16:creationId xmlns:a16="http://schemas.microsoft.com/office/drawing/2014/main" id="{387E77B4-9DC1-4270-ECF5-CB30F810451F}"/>
              </a:ext>
            </a:extLst>
          </p:cNvPr>
          <p:cNvSpPr txBox="1"/>
          <p:nvPr/>
        </p:nvSpPr>
        <p:spPr>
          <a:xfrm>
            <a:off x="2098212" y="2962819"/>
            <a:ext cx="4880735" cy="2051844"/>
          </a:xfrm>
          <a:prstGeom prst="rect">
            <a:avLst/>
          </a:prstGeom>
        </p:spPr>
        <p:txBody>
          <a:bodyPr wrap="square" lIns="0" tIns="0" rIns="0" bIns="0" rtlCol="0" anchor="t">
            <a:spAutoFit/>
          </a:bodyPr>
          <a:lstStyle/>
          <a:p>
            <a:pPr algn="ctr">
              <a:lnSpc>
                <a:spcPts val="3240"/>
              </a:lnSpc>
              <a:spcBef>
                <a:spcPct val="0"/>
              </a:spcBef>
            </a:pPr>
            <a:r>
              <a:rPr lang="en-CA" sz="2750" noProof="1">
                <a:solidFill>
                  <a:srgbClr val="394240"/>
                </a:solidFill>
                <a:latin typeface="Aptos Light" panose="020B0004020202020204" pitchFamily="34" charset="0"/>
                <a:ea typeface="Aptos"/>
                <a:cs typeface="Aptos"/>
                <a:sym typeface="Aptos"/>
              </a:rPr>
              <a:t>Sexual harassment only </a:t>
            </a:r>
            <a:br>
              <a:rPr lang="en-CA" sz="2750" noProof="1">
                <a:solidFill>
                  <a:srgbClr val="394240"/>
                </a:solidFill>
                <a:latin typeface="Aptos Light" panose="020B0004020202020204" pitchFamily="34" charset="0"/>
                <a:ea typeface="Aptos"/>
                <a:cs typeface="Aptos"/>
                <a:sym typeface="Aptos"/>
              </a:rPr>
            </a:br>
            <a:r>
              <a:rPr lang="en-CA" sz="2750" noProof="1">
                <a:solidFill>
                  <a:srgbClr val="394240"/>
                </a:solidFill>
                <a:latin typeface="Aptos Light" panose="020B0004020202020204" pitchFamily="34" charset="0"/>
                <a:ea typeface="Aptos"/>
                <a:cs typeface="Aptos"/>
                <a:sym typeface="Aptos"/>
              </a:rPr>
              <a:t>happens when work is conducted in person. </a:t>
            </a:r>
            <a:br>
              <a:rPr lang="en-CA" sz="2750" noProof="1">
                <a:solidFill>
                  <a:srgbClr val="394240"/>
                </a:solidFill>
                <a:latin typeface="Aptos Light" panose="020B0004020202020204" pitchFamily="34" charset="0"/>
                <a:ea typeface="Aptos"/>
                <a:cs typeface="Aptos"/>
                <a:sym typeface="Aptos"/>
              </a:rPr>
            </a:br>
            <a:r>
              <a:rPr lang="en-CA" sz="2750" noProof="1">
                <a:solidFill>
                  <a:srgbClr val="394240"/>
                </a:solidFill>
                <a:latin typeface="Aptos Light" panose="020B0004020202020204" pitchFamily="34" charset="0"/>
                <a:ea typeface="Aptos"/>
                <a:cs typeface="Aptos"/>
                <a:sym typeface="Aptos"/>
              </a:rPr>
              <a:t>It does not occur in virtual </a:t>
            </a:r>
            <a:br>
              <a:rPr lang="en-CA" sz="2750" noProof="1">
                <a:solidFill>
                  <a:srgbClr val="394240"/>
                </a:solidFill>
                <a:latin typeface="Aptos Light" panose="020B0004020202020204" pitchFamily="34" charset="0"/>
                <a:ea typeface="Aptos"/>
                <a:cs typeface="Aptos"/>
                <a:sym typeface="Aptos"/>
              </a:rPr>
            </a:br>
            <a:r>
              <a:rPr lang="en-CA" sz="2750" noProof="1">
                <a:solidFill>
                  <a:srgbClr val="394240"/>
                </a:solidFill>
                <a:latin typeface="Aptos Light" panose="020B0004020202020204" pitchFamily="34" charset="0"/>
                <a:ea typeface="Aptos"/>
                <a:cs typeface="Aptos"/>
                <a:sym typeface="Aptos"/>
              </a:rPr>
              <a:t>work environments.</a:t>
            </a:r>
          </a:p>
        </p:txBody>
      </p:sp>
      <p:sp>
        <p:nvSpPr>
          <p:cNvPr id="5" name="TextBox 29">
            <a:extLst>
              <a:ext uri="{FF2B5EF4-FFF2-40B4-BE49-F238E27FC236}">
                <a16:creationId xmlns:a16="http://schemas.microsoft.com/office/drawing/2014/main" id="{F779378A-6CDD-23B1-DD5F-2A4B76D21E29}"/>
              </a:ext>
            </a:extLst>
          </p:cNvPr>
          <p:cNvSpPr txBox="1"/>
          <p:nvPr/>
        </p:nvSpPr>
        <p:spPr>
          <a:xfrm>
            <a:off x="10674199" y="3706455"/>
            <a:ext cx="6139105" cy="1638300"/>
          </a:xfrm>
          <a:prstGeom prst="rect">
            <a:avLst/>
          </a:prstGeom>
        </p:spPr>
        <p:txBody>
          <a:bodyPr wrap="square" lIns="0" tIns="0" rIns="0" bIns="0" rtlCol="0" anchor="t">
            <a:spAutoFit/>
          </a:bodyPr>
          <a:lstStyle/>
          <a:p>
            <a:pPr algn="ctr">
              <a:lnSpc>
                <a:spcPts val="3240"/>
              </a:lnSpc>
            </a:pPr>
            <a:r>
              <a:rPr lang="en-CA" sz="2600" noProof="1">
                <a:solidFill>
                  <a:srgbClr val="394240"/>
                </a:solidFill>
                <a:latin typeface="Aptos Light" panose="020B0004020202020204" pitchFamily="34" charset="0"/>
                <a:ea typeface="Aptos"/>
                <a:cs typeface="Aptos"/>
                <a:sym typeface="Aptos"/>
              </a:rPr>
              <a:t>Sexual harassment can occur in any work environment. All incidents should be taken seriously, regardless of whether they occur in person or virtually.</a:t>
            </a:r>
          </a:p>
        </p:txBody>
      </p:sp>
      <p:sp>
        <p:nvSpPr>
          <p:cNvPr id="6" name="Freeform 28">
            <a:extLst>
              <a:ext uri="{FF2B5EF4-FFF2-40B4-BE49-F238E27FC236}">
                <a16:creationId xmlns:a16="http://schemas.microsoft.com/office/drawing/2014/main" id="{F13DDD03-1A72-281B-69C0-6D3DEDF1B632}"/>
              </a:ext>
              <a:ext uri="{C183D7F6-B498-43B3-948B-1728B52AA6E4}">
                <adec:decorative xmlns:adec="http://schemas.microsoft.com/office/drawing/2017/decorative" val="1"/>
              </a:ext>
            </a:extLst>
          </p:cNvPr>
          <p:cNvSpPr>
            <a:spLocks/>
          </p:cNvSpPr>
          <p:nvPr/>
        </p:nvSpPr>
        <p:spPr>
          <a:xfrm>
            <a:off x="9329833" y="7183755"/>
            <a:ext cx="4538567" cy="3103245"/>
          </a:xfrm>
          <a:custGeom>
            <a:avLst/>
            <a:gdLst/>
            <a:ahLst/>
            <a:cxnLst/>
            <a:rect l="l" t="t" r="r" b="b"/>
            <a:pathLst>
              <a:path w="4538567" h="3103245">
                <a:moveTo>
                  <a:pt x="0" y="0"/>
                </a:moveTo>
                <a:lnTo>
                  <a:pt x="4538566" y="0"/>
                </a:lnTo>
                <a:lnTo>
                  <a:pt x="4538566" y="3103245"/>
                </a:lnTo>
                <a:lnTo>
                  <a:pt x="0" y="3103245"/>
                </a:lnTo>
                <a:lnTo>
                  <a:pt x="0" y="0"/>
                </a:lnTo>
                <a:close/>
              </a:path>
            </a:pathLst>
          </a:custGeom>
          <a:blipFill>
            <a:blip>
              <a:alphaModFix amt="44999"/>
              <a:extLst>
                <a:ext uri="{96DAC541-7B7A-43D3-8B79-37D633B846F1}">
                  <asvg:svgBlip xmlns:asvg="http://schemas.microsoft.com/office/drawing/2016/SVG/main" r:embed="rId3"/>
                </a:ext>
              </a:extLst>
            </a:blip>
            <a:stretch>
              <a:fillRect/>
            </a:stretch>
          </a:blipFill>
        </p:spPr>
        <p:txBody>
          <a:bodyPr/>
          <a:lstStyle/>
          <a:p>
            <a:endParaRPr lang="en-CA" noProof="1"/>
          </a:p>
        </p:txBody>
      </p:sp>
      <p:grpSp>
        <p:nvGrpSpPr>
          <p:cNvPr id="7" name="Group 13">
            <a:extLst>
              <a:ext uri="{FF2B5EF4-FFF2-40B4-BE49-F238E27FC236}">
                <a16:creationId xmlns:a16="http://schemas.microsoft.com/office/drawing/2014/main" id="{3D88521A-52B2-C700-092E-54BB04716F4D}"/>
              </a:ext>
              <a:ext uri="{C183D7F6-B498-43B3-948B-1728B52AA6E4}">
                <adec:decorative xmlns:adec="http://schemas.microsoft.com/office/drawing/2017/decorative" val="1"/>
              </a:ext>
            </a:extLst>
          </p:cNvPr>
          <p:cNvGrpSpPr/>
          <p:nvPr/>
        </p:nvGrpSpPr>
        <p:grpSpPr>
          <a:xfrm>
            <a:off x="1447800" y="2781300"/>
            <a:ext cx="6111701" cy="2414132"/>
            <a:chOff x="0" y="0"/>
            <a:chExt cx="8148934" cy="3218843"/>
          </a:xfrm>
        </p:grpSpPr>
        <p:sp>
          <p:nvSpPr>
            <p:cNvPr id="10" name="TextBox 16">
              <a:extLst>
                <a:ext uri="{FF2B5EF4-FFF2-40B4-BE49-F238E27FC236}">
                  <a16:creationId xmlns:a16="http://schemas.microsoft.com/office/drawing/2014/main" id="{C694D1F5-4185-17E8-85FD-CAB49A7405EF}"/>
                </a:ext>
              </a:extLst>
            </p:cNvPr>
            <p:cNvSpPr txBox="1"/>
            <p:nvPr/>
          </p:nvSpPr>
          <p:spPr>
            <a:xfrm>
              <a:off x="0" y="0"/>
              <a:ext cx="8148934" cy="3218843"/>
            </a:xfrm>
            <a:prstGeom prst="rect">
              <a:avLst/>
            </a:prstGeom>
          </p:spPr>
          <p:txBody>
            <a:bodyPr lIns="50800" tIns="50800" rIns="50800" bIns="50800" rtlCol="0" anchor="ctr"/>
            <a:lstStyle/>
            <a:p>
              <a:pPr algn="ctr">
                <a:lnSpc>
                  <a:spcPts val="2879"/>
                </a:lnSpc>
              </a:pPr>
              <a:endParaRPr lang="en-CA" noProof="1"/>
            </a:p>
          </p:txBody>
        </p:sp>
        <p:sp>
          <p:nvSpPr>
            <p:cNvPr id="11" name="Freeform 17">
              <a:extLst>
                <a:ext uri="{FF2B5EF4-FFF2-40B4-BE49-F238E27FC236}">
                  <a16:creationId xmlns:a16="http://schemas.microsoft.com/office/drawing/2014/main" id="{34354B3E-2C88-1357-59FE-727289D47825}"/>
                </a:ext>
              </a:extLst>
            </p:cNvPr>
            <p:cNvSpPr/>
            <p:nvPr/>
          </p:nvSpPr>
          <p:spPr>
            <a:xfrm>
              <a:off x="6965684" y="2209080"/>
              <a:ext cx="945948" cy="746117"/>
            </a:xfrm>
            <a:custGeom>
              <a:avLst/>
              <a:gdLst/>
              <a:ahLst/>
              <a:cxnLst/>
              <a:rect l="l" t="t" r="r" b="b"/>
              <a:pathLst>
                <a:path w="945948" h="746117">
                  <a:moveTo>
                    <a:pt x="0" y="0"/>
                  </a:moveTo>
                  <a:lnTo>
                    <a:pt x="945948" y="0"/>
                  </a:lnTo>
                  <a:lnTo>
                    <a:pt x="945948" y="746116"/>
                  </a:lnTo>
                  <a:lnTo>
                    <a:pt x="0" y="746116"/>
                  </a:lnTo>
                  <a:lnTo>
                    <a:pt x="0" y="0"/>
                  </a:lnTo>
                  <a:close/>
                </a:path>
              </a:pathLst>
            </a:custGeom>
            <a:blipFill>
              <a:blip>
                <a:alphaModFix amt="18999"/>
                <a:extLst>
                  <a:ext uri="{96DAC541-7B7A-43D3-8B79-37D633B846F1}">
                    <asvg:svgBlip xmlns:asvg="http://schemas.microsoft.com/office/drawing/2016/SVG/main" r:embed="rId4"/>
                  </a:ext>
                </a:extLst>
              </a:blip>
              <a:stretch>
                <a:fillRect/>
              </a:stretch>
            </a:blipFill>
          </p:spPr>
          <p:txBody>
            <a:bodyPr/>
            <a:lstStyle/>
            <a:p>
              <a:endParaRPr lang="en-CA" noProof="1"/>
            </a:p>
          </p:txBody>
        </p:sp>
        <p:sp>
          <p:nvSpPr>
            <p:cNvPr id="12" name="Freeform 18">
              <a:extLst>
                <a:ext uri="{FF2B5EF4-FFF2-40B4-BE49-F238E27FC236}">
                  <a16:creationId xmlns:a16="http://schemas.microsoft.com/office/drawing/2014/main" id="{EF290F19-70FD-3236-8AF7-804B7E132EF9}"/>
                </a:ext>
              </a:extLst>
            </p:cNvPr>
            <p:cNvSpPr/>
            <p:nvPr/>
          </p:nvSpPr>
          <p:spPr>
            <a:xfrm flipH="1" flipV="1">
              <a:off x="270627" y="273009"/>
              <a:ext cx="945948" cy="746117"/>
            </a:xfrm>
            <a:custGeom>
              <a:avLst/>
              <a:gdLst/>
              <a:ahLst/>
              <a:cxnLst/>
              <a:rect l="l" t="t" r="r" b="b"/>
              <a:pathLst>
                <a:path w="945948" h="746117">
                  <a:moveTo>
                    <a:pt x="945948" y="746117"/>
                  </a:moveTo>
                  <a:lnTo>
                    <a:pt x="0" y="746117"/>
                  </a:lnTo>
                  <a:lnTo>
                    <a:pt x="0" y="0"/>
                  </a:lnTo>
                  <a:lnTo>
                    <a:pt x="945948" y="0"/>
                  </a:lnTo>
                  <a:lnTo>
                    <a:pt x="945948" y="746117"/>
                  </a:lnTo>
                  <a:close/>
                </a:path>
              </a:pathLst>
            </a:custGeom>
            <a:blipFill>
              <a:blip>
                <a:alphaModFix amt="18999"/>
                <a:extLst>
                  <a:ext uri="{96DAC541-7B7A-43D3-8B79-37D633B846F1}">
                    <asvg:svgBlip xmlns:asvg="http://schemas.microsoft.com/office/drawing/2016/SVG/main" r:embed="rId5"/>
                  </a:ext>
                </a:extLst>
              </a:blip>
              <a:stretch>
                <a:fillRect/>
              </a:stretch>
            </a:blipFill>
          </p:spPr>
          <p:txBody>
            <a:bodyPr/>
            <a:lstStyle/>
            <a:p>
              <a:endParaRPr lang="en-CA" noProof="1"/>
            </a:p>
          </p:txBody>
        </p:sp>
      </p:grpSp>
      <p:pic>
        <p:nvPicPr>
          <p:cNvPr id="2" name="Graphic 1" descr="Centre for Research &amp; Education on Violence Against Women &amp; Children">
            <a:extLst>
              <a:ext uri="{FF2B5EF4-FFF2-40B4-BE49-F238E27FC236}">
                <a16:creationId xmlns:a16="http://schemas.microsoft.com/office/drawing/2014/main" id="{509772C4-E00C-C5E4-1453-FBF9632EA8FF}"/>
              </a:ext>
            </a:extLst>
          </p:cNvPr>
          <p:cNvPicPr/>
          <p:nvPr/>
        </p:nvPicPr>
        <p:blipFill>
          <a:blip r:embed="rId6">
            <a:extLst>
              <a:ext uri="{28A0092B-C50C-407E-A947-70E740481C1C}">
                <a14:useLocalDpi xmlns:a14="http://schemas.microsoft.com/office/drawing/2010/main" val="0"/>
              </a:ext>
            </a:extLst>
          </a:blip>
          <a:srcRect l="-1093" t="-1" r="-7724" b="-17012"/>
          <a:stretch>
            <a:fillRect/>
          </a:stretch>
        </p:blipFill>
        <p:spPr>
          <a:xfrm>
            <a:off x="14099373" y="9469841"/>
            <a:ext cx="2219900" cy="540734"/>
          </a:xfrm>
          <a:prstGeom prst="rect">
            <a:avLst/>
          </a:prstGeom>
        </p:spPr>
      </p:pic>
      <p:pic>
        <p:nvPicPr>
          <p:cNvPr id="3" name="Picture 2" descr="Respect at Work">
            <a:extLst>
              <a:ext uri="{FF2B5EF4-FFF2-40B4-BE49-F238E27FC236}">
                <a16:creationId xmlns:a16="http://schemas.microsoft.com/office/drawing/2014/main" id="{BEF30626-5B68-AC35-CB02-1ED3ABCEC217}"/>
              </a:ext>
            </a:extLst>
          </p:cNvPr>
          <p:cNvPicPr/>
          <p:nvPr/>
        </p:nvPicPr>
        <p:blipFill>
          <a:blip r:embed="rId7"/>
          <a:stretch/>
        </p:blipFill>
        <p:spPr>
          <a:xfrm>
            <a:off x="16322658" y="9454383"/>
            <a:ext cx="1640981" cy="540734"/>
          </a:xfrm>
          <a:prstGeom prst="rect">
            <a:avLst/>
          </a:prstGeom>
        </p:spPr>
      </p:pic>
    </p:spTree>
    <p:extLst>
      <p:ext uri="{BB962C8B-B14F-4D97-AF65-F5344CB8AC3E}">
        <p14:creationId xmlns:p14="http://schemas.microsoft.com/office/powerpoint/2010/main" val="3512775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7DB57B-777A-5FDE-FFDD-EFB2E6B0B1B0}"/>
            </a:ext>
          </a:extLst>
        </p:cNvPr>
        <p:cNvGrpSpPr/>
        <p:nvPr/>
      </p:nvGrpSpPr>
      <p:grpSpPr>
        <a:xfrm>
          <a:off x="0" y="0"/>
          <a:ext cx="0" cy="0"/>
          <a:chOff x="0" y="0"/>
          <a:chExt cx="0" cy="0"/>
        </a:xfrm>
      </p:grpSpPr>
      <p:sp>
        <p:nvSpPr>
          <p:cNvPr id="53" name="Rectangle 52">
            <a:extLst>
              <a:ext uri="{FF2B5EF4-FFF2-40B4-BE49-F238E27FC236}">
                <a16:creationId xmlns:a16="http://schemas.microsoft.com/office/drawing/2014/main" id="{467A98AC-355C-70F6-F685-3B52CC5BF12E}"/>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9153564" y="0"/>
            <a:ext cx="9180374" cy="10287000"/>
          </a:xfrm>
          <a:prstGeom prst="rect">
            <a:avLst/>
          </a:prstGeom>
          <a:solidFill>
            <a:srgbClr val="FFFB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noProof="1"/>
          </a:p>
        </p:txBody>
      </p:sp>
      <p:sp>
        <p:nvSpPr>
          <p:cNvPr id="61" name="Rounded Rectangle 60">
            <a:extLst>
              <a:ext uri="{FF2B5EF4-FFF2-40B4-BE49-F238E27FC236}">
                <a16:creationId xmlns:a16="http://schemas.microsoft.com/office/drawing/2014/main" id="{EA0B0A1C-4AA8-9182-63D7-4A5559A56FF6}"/>
              </a:ext>
              <a:ext uri="{C183D7F6-B498-43B3-948B-1728B52AA6E4}">
                <adec:decorative xmlns:adec="http://schemas.microsoft.com/office/drawing/2017/decorative" val="1"/>
              </a:ext>
            </a:extLst>
          </p:cNvPr>
          <p:cNvSpPr/>
          <p:nvPr/>
        </p:nvSpPr>
        <p:spPr>
          <a:xfrm>
            <a:off x="9646010" y="2745727"/>
            <a:ext cx="8185918" cy="3559757"/>
          </a:xfrm>
          <a:prstGeom prst="roundRect">
            <a:avLst>
              <a:gd name="adj" fmla="val 4711"/>
            </a:avLst>
          </a:prstGeom>
          <a:solidFill>
            <a:srgbClr val="FBF6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en-CA" sz="2600" b="1" noProof="1">
              <a:solidFill>
                <a:srgbClr val="FFFBF3"/>
              </a:solidFill>
              <a:latin typeface="Aptos Bold"/>
              <a:ea typeface="Aptos Bold"/>
              <a:cs typeface="Aptos Bold"/>
              <a:sym typeface="Aptos Bold"/>
            </a:endParaRPr>
          </a:p>
        </p:txBody>
      </p:sp>
      <p:sp>
        <p:nvSpPr>
          <p:cNvPr id="50" name="Rectangle 49">
            <a:extLst>
              <a:ext uri="{FF2B5EF4-FFF2-40B4-BE49-F238E27FC236}">
                <a16:creationId xmlns:a16="http://schemas.microsoft.com/office/drawing/2014/main" id="{1EFBF422-2FBA-0EC9-3864-E7E5B5665C73}"/>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23630" y="0"/>
            <a:ext cx="9180374" cy="10287000"/>
          </a:xfrm>
          <a:prstGeom prst="rect">
            <a:avLst/>
          </a:prstGeom>
          <a:solidFill>
            <a:srgbClr val="BDCBC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noProof="1"/>
          </a:p>
        </p:txBody>
      </p:sp>
      <p:sp>
        <p:nvSpPr>
          <p:cNvPr id="58" name="Rounded Rectangle 57">
            <a:extLst>
              <a:ext uri="{FF2B5EF4-FFF2-40B4-BE49-F238E27FC236}">
                <a16:creationId xmlns:a16="http://schemas.microsoft.com/office/drawing/2014/main" id="{87A0703C-396B-5ACB-4319-E1AFE44490A9}"/>
              </a:ext>
              <a:ext uri="{C183D7F6-B498-43B3-948B-1728B52AA6E4}">
                <adec:decorative xmlns:adec="http://schemas.microsoft.com/office/drawing/2017/decorative" val="1"/>
              </a:ext>
            </a:extLst>
          </p:cNvPr>
          <p:cNvSpPr/>
          <p:nvPr/>
        </p:nvSpPr>
        <p:spPr>
          <a:xfrm>
            <a:off x="1482729" y="2788509"/>
            <a:ext cx="6111700" cy="2400465"/>
          </a:xfrm>
          <a:prstGeom prst="roundRect">
            <a:avLst>
              <a:gd name="adj" fmla="val 5401"/>
            </a:avLst>
          </a:prstGeom>
          <a:solidFill>
            <a:srgbClr val="F7F7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en-CA" sz="2600" b="1" noProof="1">
              <a:solidFill>
                <a:srgbClr val="FFFBF3"/>
              </a:solidFill>
              <a:latin typeface="Aptos Bold"/>
              <a:ea typeface="Aptos Bold"/>
              <a:cs typeface="Aptos Bold"/>
              <a:sym typeface="Aptos Bold"/>
            </a:endParaRPr>
          </a:p>
        </p:txBody>
      </p:sp>
      <p:sp>
        <p:nvSpPr>
          <p:cNvPr id="24" name="TextBox 24">
            <a:extLst>
              <a:ext uri="{FF2B5EF4-FFF2-40B4-BE49-F238E27FC236}">
                <a16:creationId xmlns:a16="http://schemas.microsoft.com/office/drawing/2014/main" id="{FA0821CD-641B-5AF0-3479-FF30648BD1B4}"/>
              </a:ext>
            </a:extLst>
          </p:cNvPr>
          <p:cNvSpPr txBox="1"/>
          <p:nvPr/>
        </p:nvSpPr>
        <p:spPr>
          <a:xfrm>
            <a:off x="11002183" y="1133113"/>
            <a:ext cx="5473573" cy="760345"/>
          </a:xfrm>
          <a:prstGeom prst="rect">
            <a:avLst/>
          </a:prstGeom>
        </p:spPr>
        <p:txBody>
          <a:bodyPr lIns="50800" tIns="50800" rIns="50800" bIns="50800" rtlCol="0" anchor="ctr"/>
          <a:lstStyle/>
          <a:p>
            <a:pPr algn="ctr">
              <a:lnSpc>
                <a:spcPts val="3359"/>
              </a:lnSpc>
            </a:pPr>
            <a:r>
              <a:rPr lang="en-CA" sz="2799" b="1" noProof="1">
                <a:solidFill>
                  <a:srgbClr val="FFFBF3"/>
                </a:solidFill>
                <a:latin typeface="Aptos Bold"/>
                <a:ea typeface="Aptos Bold"/>
                <a:cs typeface="Aptos Bold"/>
                <a:sym typeface="Aptos Bold"/>
              </a:rPr>
              <a:t>REALIT</a:t>
            </a:r>
          </a:p>
        </p:txBody>
      </p:sp>
      <p:sp>
        <p:nvSpPr>
          <p:cNvPr id="8" name="Rectangle 7">
            <a:extLst>
              <a:ext uri="{FF2B5EF4-FFF2-40B4-BE49-F238E27FC236}">
                <a16:creationId xmlns:a16="http://schemas.microsoft.com/office/drawing/2014/main" id="{E1658B1C-24EE-0BED-6D10-7F0D5F98978D}"/>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76200" y="6509271"/>
            <a:ext cx="9229558" cy="3442062"/>
          </a:xfrm>
          <a:prstGeom prst="rect">
            <a:avLst/>
          </a:prstGeom>
          <a:solidFill>
            <a:srgbClr val="E6EBE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noProof="1"/>
          </a:p>
        </p:txBody>
      </p:sp>
      <p:sp>
        <p:nvSpPr>
          <p:cNvPr id="47" name="TextBox 47">
            <a:extLst>
              <a:ext uri="{FF2B5EF4-FFF2-40B4-BE49-F238E27FC236}">
                <a16:creationId xmlns:a16="http://schemas.microsoft.com/office/drawing/2014/main" id="{0C17C2B7-5CF3-D138-C2CC-94AEE315F0E7}"/>
              </a:ext>
            </a:extLst>
          </p:cNvPr>
          <p:cNvSpPr txBox="1"/>
          <p:nvPr/>
        </p:nvSpPr>
        <p:spPr>
          <a:xfrm>
            <a:off x="710856" y="7512645"/>
            <a:ext cx="7655446" cy="1783693"/>
          </a:xfrm>
          <a:prstGeom prst="rect">
            <a:avLst/>
          </a:prstGeom>
        </p:spPr>
        <p:txBody>
          <a:bodyPr wrap="square" lIns="0" tIns="0" rIns="0" bIns="0" rtlCol="0" anchor="t">
            <a:spAutoFit/>
          </a:bodyPr>
          <a:lstStyle/>
          <a:p>
            <a:pPr marL="380049" lvl="1" indent="-190024">
              <a:lnSpc>
                <a:spcPts val="2835"/>
              </a:lnSpc>
              <a:buFont typeface="Arial"/>
              <a:buChar char="•"/>
            </a:pPr>
            <a:r>
              <a:rPr lang="en-CA" sz="2200" noProof="1">
                <a:solidFill>
                  <a:srgbClr val="394240"/>
                </a:solidFill>
                <a:latin typeface="Aptos Light" panose="020B0004020202020204" pitchFamily="34" charset="0"/>
                <a:ea typeface="Aptos"/>
                <a:cs typeface="Aptos"/>
                <a:sym typeface="Aptos"/>
              </a:rPr>
              <a:t>Silences male victim-survivors of sexual harassment</a:t>
            </a:r>
          </a:p>
          <a:p>
            <a:pPr marL="380049" lvl="1" indent="-190024">
              <a:lnSpc>
                <a:spcPts val="2835"/>
              </a:lnSpc>
              <a:buFont typeface="Arial"/>
              <a:buChar char="•"/>
            </a:pPr>
            <a:r>
              <a:rPr lang="en-CA" sz="2200" noProof="1">
                <a:solidFill>
                  <a:srgbClr val="394240"/>
                </a:solidFill>
                <a:latin typeface="Aptos Light" panose="020B0004020202020204" pitchFamily="34" charset="0"/>
                <a:ea typeface="Aptos"/>
                <a:cs typeface="Aptos"/>
                <a:sym typeface="Aptos"/>
              </a:rPr>
              <a:t>Contributes to under-reporting of sexual harassment among male victim-survivors</a:t>
            </a:r>
          </a:p>
          <a:p>
            <a:pPr marL="380049" lvl="1" indent="-190024">
              <a:lnSpc>
                <a:spcPts val="2835"/>
              </a:lnSpc>
              <a:buFont typeface="Arial"/>
              <a:buChar char="•"/>
            </a:pPr>
            <a:r>
              <a:rPr lang="en-CA" sz="2200" noProof="1">
                <a:solidFill>
                  <a:srgbClr val="394240"/>
                </a:solidFill>
                <a:latin typeface="Aptos Light" panose="020B0004020202020204" pitchFamily="34" charset="0"/>
                <a:ea typeface="Aptos"/>
                <a:cs typeface="Aptos"/>
                <a:sym typeface="Aptos"/>
              </a:rPr>
              <a:t>Allows sexual harassment against male victim-survivors </a:t>
            </a:r>
            <a:br>
              <a:rPr lang="en-CA" sz="2200" noProof="1">
                <a:solidFill>
                  <a:srgbClr val="394240"/>
                </a:solidFill>
                <a:latin typeface="Aptos Light" panose="020B0004020202020204" pitchFamily="34" charset="0"/>
                <a:ea typeface="Aptos"/>
                <a:cs typeface="Aptos"/>
                <a:sym typeface="Aptos"/>
              </a:rPr>
            </a:br>
            <a:r>
              <a:rPr lang="en-CA" sz="2200" noProof="1">
                <a:solidFill>
                  <a:srgbClr val="394240"/>
                </a:solidFill>
                <a:latin typeface="Aptos Light" panose="020B0004020202020204" pitchFamily="34" charset="0"/>
                <a:ea typeface="Aptos"/>
                <a:cs typeface="Aptos"/>
                <a:sym typeface="Aptos"/>
              </a:rPr>
              <a:t>to go unaddressed</a:t>
            </a:r>
          </a:p>
        </p:txBody>
      </p:sp>
      <p:sp>
        <p:nvSpPr>
          <p:cNvPr id="55" name="TextBox 54">
            <a:extLst>
              <a:ext uri="{FF2B5EF4-FFF2-40B4-BE49-F238E27FC236}">
                <a16:creationId xmlns:a16="http://schemas.microsoft.com/office/drawing/2014/main" id="{B0415854-EAF7-06F4-888A-DECCCE0051D6}"/>
              </a:ext>
            </a:extLst>
          </p:cNvPr>
          <p:cNvSpPr txBox="1"/>
          <p:nvPr/>
        </p:nvSpPr>
        <p:spPr>
          <a:xfrm>
            <a:off x="-2286000" y="3971925"/>
            <a:ext cx="184731" cy="369332"/>
          </a:xfrm>
          <a:prstGeom prst="rect">
            <a:avLst/>
          </a:prstGeom>
          <a:noFill/>
        </p:spPr>
        <p:txBody>
          <a:bodyPr wrap="none" rtlCol="0">
            <a:spAutoFit/>
          </a:bodyPr>
          <a:lstStyle/>
          <a:p>
            <a:endParaRPr lang="en-CA" noProof="1"/>
          </a:p>
        </p:txBody>
      </p:sp>
      <p:sp>
        <p:nvSpPr>
          <p:cNvPr id="56" name="Rounded Rectangle 55">
            <a:extLst>
              <a:ext uri="{FF2B5EF4-FFF2-40B4-BE49-F238E27FC236}">
                <a16:creationId xmlns:a16="http://schemas.microsoft.com/office/drawing/2014/main" id="{D4DA4B0C-57DB-E9A5-0DD1-2E20D523E13A}"/>
              </a:ext>
            </a:extLst>
          </p:cNvPr>
          <p:cNvSpPr>
            <a:spLocks noGrp="1" noRot="1" noMove="1" noResize="1" noEditPoints="1" noAdjustHandles="1" noChangeArrowheads="1" noChangeShapeType="1"/>
          </p:cNvSpPr>
          <p:nvPr/>
        </p:nvSpPr>
        <p:spPr>
          <a:xfrm>
            <a:off x="1811216" y="1175998"/>
            <a:ext cx="5510683" cy="717460"/>
          </a:xfrm>
          <a:prstGeom prst="roundRect">
            <a:avLst>
              <a:gd name="adj" fmla="val 10692"/>
            </a:avLst>
          </a:prstGeom>
          <a:solidFill>
            <a:srgbClr val="C8404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en-CA" sz="2800" b="1" noProof="1">
                <a:solidFill>
                  <a:srgbClr val="FFFBF3"/>
                </a:solidFill>
                <a:latin typeface="Aptos Bold"/>
                <a:ea typeface="Aptos Bold"/>
                <a:cs typeface="Aptos Bold"/>
                <a:sym typeface="Aptos Bold"/>
              </a:rPr>
              <a:t>POPULAR MISCONCEPTION</a:t>
            </a:r>
          </a:p>
        </p:txBody>
      </p:sp>
      <p:sp>
        <p:nvSpPr>
          <p:cNvPr id="57" name="Rounded Rectangle 56">
            <a:extLst>
              <a:ext uri="{FF2B5EF4-FFF2-40B4-BE49-F238E27FC236}">
                <a16:creationId xmlns:a16="http://schemas.microsoft.com/office/drawing/2014/main" id="{FCC7C2FB-7008-F997-7F1A-AA3068230D90}"/>
              </a:ext>
            </a:extLst>
          </p:cNvPr>
          <p:cNvSpPr>
            <a:spLocks noGrp="1" noRot="1" noMove="1" noResize="1" noEditPoints="1" noAdjustHandles="1" noChangeArrowheads="1" noChangeShapeType="1"/>
          </p:cNvSpPr>
          <p:nvPr/>
        </p:nvSpPr>
        <p:spPr>
          <a:xfrm>
            <a:off x="2312050" y="6042323"/>
            <a:ext cx="4509014" cy="767031"/>
          </a:xfrm>
          <a:prstGeom prst="roundRect">
            <a:avLst>
              <a:gd name="adj" fmla="val 10692"/>
            </a:avLst>
          </a:prstGeom>
          <a:solidFill>
            <a:srgbClr val="7080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en-CA" sz="2600" b="1" noProof="1">
                <a:solidFill>
                  <a:srgbClr val="FFFBF3"/>
                </a:solidFill>
                <a:latin typeface="Aptos Bold"/>
                <a:ea typeface="Aptos Bold"/>
                <a:cs typeface="Aptos Bold"/>
                <a:sym typeface="Aptos Bold"/>
              </a:rPr>
              <a:t>IMPLICATIONS</a:t>
            </a:r>
          </a:p>
        </p:txBody>
      </p:sp>
      <p:sp>
        <p:nvSpPr>
          <p:cNvPr id="59" name="TextBox 58">
            <a:extLst>
              <a:ext uri="{FF2B5EF4-FFF2-40B4-BE49-F238E27FC236}">
                <a16:creationId xmlns:a16="http://schemas.microsoft.com/office/drawing/2014/main" id="{215111B4-2DD5-9FBD-9BAA-25D734BCC2DC}"/>
              </a:ext>
            </a:extLst>
          </p:cNvPr>
          <p:cNvSpPr txBox="1"/>
          <p:nvPr/>
        </p:nvSpPr>
        <p:spPr>
          <a:xfrm>
            <a:off x="7109927" y="-1175657"/>
            <a:ext cx="184731" cy="369332"/>
          </a:xfrm>
          <a:prstGeom prst="rect">
            <a:avLst/>
          </a:prstGeom>
          <a:noFill/>
        </p:spPr>
        <p:txBody>
          <a:bodyPr wrap="none" rtlCol="0">
            <a:spAutoFit/>
          </a:bodyPr>
          <a:lstStyle/>
          <a:p>
            <a:endParaRPr lang="en-CA" noProof="1"/>
          </a:p>
        </p:txBody>
      </p:sp>
      <p:sp>
        <p:nvSpPr>
          <p:cNvPr id="62" name="Rounded Rectangle 61">
            <a:extLst>
              <a:ext uri="{FF2B5EF4-FFF2-40B4-BE49-F238E27FC236}">
                <a16:creationId xmlns:a16="http://schemas.microsoft.com/office/drawing/2014/main" id="{303C5BC6-9837-1212-C0E1-9007D2DB0CE9}"/>
              </a:ext>
            </a:extLst>
          </p:cNvPr>
          <p:cNvSpPr>
            <a:spLocks noGrp="1" noRot="1" noMove="1" noResize="1" noEditPoints="1" noAdjustHandles="1" noChangeArrowheads="1" noChangeShapeType="1"/>
          </p:cNvSpPr>
          <p:nvPr/>
        </p:nvSpPr>
        <p:spPr>
          <a:xfrm>
            <a:off x="11006965" y="1129769"/>
            <a:ext cx="5473572" cy="767031"/>
          </a:xfrm>
          <a:prstGeom prst="roundRect">
            <a:avLst>
              <a:gd name="adj" fmla="val 10692"/>
            </a:avLst>
          </a:prstGeom>
          <a:solidFill>
            <a:srgbClr val="91A4A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en-CA" sz="2800" b="1" noProof="1">
                <a:solidFill>
                  <a:srgbClr val="FFFBF3"/>
                </a:solidFill>
                <a:latin typeface="Aptos Bold"/>
                <a:ea typeface="Aptos Bold"/>
                <a:cs typeface="Aptos Bold"/>
                <a:sym typeface="Aptos Bold"/>
              </a:rPr>
              <a:t>REALITY</a:t>
            </a:r>
            <a:endParaRPr lang="en-CA" sz="2600" b="1" noProof="1">
              <a:solidFill>
                <a:srgbClr val="FFFBF3"/>
              </a:solidFill>
              <a:latin typeface="Aptos Bold"/>
              <a:ea typeface="Aptos Bold"/>
              <a:cs typeface="Aptos Bold"/>
              <a:sym typeface="Aptos Bold"/>
            </a:endParaRPr>
          </a:p>
        </p:txBody>
      </p:sp>
      <p:sp>
        <p:nvSpPr>
          <p:cNvPr id="4" name="TextBox 31">
            <a:extLst>
              <a:ext uri="{FF2B5EF4-FFF2-40B4-BE49-F238E27FC236}">
                <a16:creationId xmlns:a16="http://schemas.microsoft.com/office/drawing/2014/main" id="{0B30342A-7010-F57B-7BAA-0FB7A127A64E}"/>
              </a:ext>
            </a:extLst>
          </p:cNvPr>
          <p:cNvSpPr txBox="1"/>
          <p:nvPr/>
        </p:nvSpPr>
        <p:spPr>
          <a:xfrm>
            <a:off x="2167213" y="3613770"/>
            <a:ext cx="4742733" cy="888513"/>
          </a:xfrm>
          <a:prstGeom prst="rect">
            <a:avLst/>
          </a:prstGeom>
        </p:spPr>
        <p:txBody>
          <a:bodyPr lIns="0" tIns="0" rIns="0" bIns="0" rtlCol="0" anchor="t">
            <a:spAutoFit/>
          </a:bodyPr>
          <a:lstStyle/>
          <a:p>
            <a:pPr algn="ctr">
              <a:lnSpc>
                <a:spcPts val="3480"/>
              </a:lnSpc>
              <a:spcBef>
                <a:spcPct val="0"/>
              </a:spcBef>
            </a:pPr>
            <a:r>
              <a:rPr lang="en-CA" sz="2800" noProof="1">
                <a:solidFill>
                  <a:srgbClr val="394240"/>
                </a:solidFill>
                <a:latin typeface="Aptos Light" panose="020B0004020202020204" pitchFamily="34" charset="0"/>
                <a:ea typeface="Aptos"/>
                <a:cs typeface="Aptos"/>
                <a:sym typeface="Aptos"/>
              </a:rPr>
              <a:t>Men almost never experience sexual harassment at work</a:t>
            </a:r>
          </a:p>
        </p:txBody>
      </p:sp>
      <p:sp>
        <p:nvSpPr>
          <p:cNvPr id="2" name="TextBox 28">
            <a:extLst>
              <a:ext uri="{FF2B5EF4-FFF2-40B4-BE49-F238E27FC236}">
                <a16:creationId xmlns:a16="http://schemas.microsoft.com/office/drawing/2014/main" id="{3D81FA65-A8E5-4F20-04A8-AA277E88ECF3}"/>
              </a:ext>
            </a:extLst>
          </p:cNvPr>
          <p:cNvSpPr txBox="1"/>
          <p:nvPr/>
        </p:nvSpPr>
        <p:spPr>
          <a:xfrm>
            <a:off x="10482519" y="3704868"/>
            <a:ext cx="6512900" cy="1641475"/>
          </a:xfrm>
          <a:prstGeom prst="rect">
            <a:avLst/>
          </a:prstGeom>
        </p:spPr>
        <p:txBody>
          <a:bodyPr lIns="0" tIns="0" rIns="0" bIns="0" rtlCol="0" anchor="t">
            <a:spAutoFit/>
          </a:bodyPr>
          <a:lstStyle/>
          <a:p>
            <a:pPr algn="ctr">
              <a:lnSpc>
                <a:spcPts val="3240"/>
              </a:lnSpc>
            </a:pPr>
            <a:r>
              <a:rPr lang="en-CA" sz="2700" noProof="1">
                <a:solidFill>
                  <a:srgbClr val="394240"/>
                </a:solidFill>
                <a:latin typeface="Aptos Light" panose="020B0004020202020204" pitchFamily="34" charset="0"/>
                <a:ea typeface="Aptos"/>
                <a:cs typeface="Aptos"/>
                <a:sym typeface="Aptos"/>
              </a:rPr>
              <a:t>While women and gender-diverse individuals disproportionately experience and are impacted by sexual harassment, men can also experience sexual harassment at work. </a:t>
            </a:r>
          </a:p>
        </p:txBody>
      </p:sp>
      <p:sp>
        <p:nvSpPr>
          <p:cNvPr id="3" name="Freeform 31">
            <a:extLst>
              <a:ext uri="{FF2B5EF4-FFF2-40B4-BE49-F238E27FC236}">
                <a16:creationId xmlns:a16="http://schemas.microsoft.com/office/drawing/2014/main" id="{283EA0B8-D2B0-1810-A84C-3E17E2725D30}"/>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9144000" y="8801100"/>
            <a:ext cx="9180375" cy="1485900"/>
          </a:xfrm>
          <a:custGeom>
            <a:avLst/>
            <a:gdLst/>
            <a:ahLst/>
            <a:cxnLst/>
            <a:rect l="l" t="t" r="r" b="b"/>
            <a:pathLst>
              <a:path w="9235549" h="1567378">
                <a:moveTo>
                  <a:pt x="0" y="0"/>
                </a:moveTo>
                <a:lnTo>
                  <a:pt x="9235548" y="0"/>
                </a:lnTo>
                <a:lnTo>
                  <a:pt x="9235548" y="1567378"/>
                </a:lnTo>
                <a:lnTo>
                  <a:pt x="0" y="1567378"/>
                </a:lnTo>
                <a:lnTo>
                  <a:pt x="0" y="0"/>
                </a:lnTo>
                <a:close/>
              </a:path>
            </a:pathLst>
          </a:custGeom>
          <a:blipFill>
            <a:blip r:embed="rId3">
              <a:alphaModFix amt="10999"/>
            </a:blip>
            <a:stretch>
              <a:fillRect l="-102815" t="-216842" r="-2607" b="-111502"/>
            </a:stretch>
          </a:blipFill>
        </p:spPr>
        <p:txBody>
          <a:bodyPr/>
          <a:lstStyle/>
          <a:p>
            <a:endParaRPr lang="en-CA" noProof="1"/>
          </a:p>
        </p:txBody>
      </p:sp>
      <p:grpSp>
        <p:nvGrpSpPr>
          <p:cNvPr id="7" name="Group 13">
            <a:extLst>
              <a:ext uri="{FF2B5EF4-FFF2-40B4-BE49-F238E27FC236}">
                <a16:creationId xmlns:a16="http://schemas.microsoft.com/office/drawing/2014/main" id="{67804C59-81CF-142D-E140-C31E165C2E71}"/>
              </a:ext>
              <a:ext uri="{C183D7F6-B498-43B3-948B-1728B52AA6E4}">
                <adec:decorative xmlns:adec="http://schemas.microsoft.com/office/drawing/2017/decorative" val="1"/>
              </a:ext>
            </a:extLst>
          </p:cNvPr>
          <p:cNvGrpSpPr/>
          <p:nvPr/>
        </p:nvGrpSpPr>
        <p:grpSpPr>
          <a:xfrm>
            <a:off x="1447800" y="2781300"/>
            <a:ext cx="6111701" cy="2414132"/>
            <a:chOff x="0" y="0"/>
            <a:chExt cx="8148934" cy="3218843"/>
          </a:xfrm>
        </p:grpSpPr>
        <p:sp>
          <p:nvSpPr>
            <p:cNvPr id="9" name="TextBox 16">
              <a:extLst>
                <a:ext uri="{FF2B5EF4-FFF2-40B4-BE49-F238E27FC236}">
                  <a16:creationId xmlns:a16="http://schemas.microsoft.com/office/drawing/2014/main" id="{0B4430F5-76A7-A623-FE0F-A0778E2142D3}"/>
                </a:ext>
              </a:extLst>
            </p:cNvPr>
            <p:cNvSpPr txBox="1"/>
            <p:nvPr/>
          </p:nvSpPr>
          <p:spPr>
            <a:xfrm>
              <a:off x="0" y="0"/>
              <a:ext cx="8148934" cy="3218843"/>
            </a:xfrm>
            <a:prstGeom prst="rect">
              <a:avLst/>
            </a:prstGeom>
          </p:spPr>
          <p:txBody>
            <a:bodyPr lIns="50800" tIns="50800" rIns="50800" bIns="50800" rtlCol="0" anchor="ctr"/>
            <a:lstStyle/>
            <a:p>
              <a:pPr algn="ctr">
                <a:lnSpc>
                  <a:spcPts val="2879"/>
                </a:lnSpc>
              </a:pPr>
              <a:endParaRPr lang="en-CA" noProof="1"/>
            </a:p>
          </p:txBody>
        </p:sp>
        <p:sp>
          <p:nvSpPr>
            <p:cNvPr id="10" name="Freeform 17">
              <a:extLst>
                <a:ext uri="{FF2B5EF4-FFF2-40B4-BE49-F238E27FC236}">
                  <a16:creationId xmlns:a16="http://schemas.microsoft.com/office/drawing/2014/main" id="{3C788402-EE74-5C84-7176-12B2FB5D5E12}"/>
                </a:ext>
              </a:extLst>
            </p:cNvPr>
            <p:cNvSpPr/>
            <p:nvPr/>
          </p:nvSpPr>
          <p:spPr>
            <a:xfrm>
              <a:off x="6965684" y="2209080"/>
              <a:ext cx="945948" cy="746117"/>
            </a:xfrm>
            <a:custGeom>
              <a:avLst/>
              <a:gdLst/>
              <a:ahLst/>
              <a:cxnLst/>
              <a:rect l="l" t="t" r="r" b="b"/>
              <a:pathLst>
                <a:path w="945948" h="746117">
                  <a:moveTo>
                    <a:pt x="0" y="0"/>
                  </a:moveTo>
                  <a:lnTo>
                    <a:pt x="945948" y="0"/>
                  </a:lnTo>
                  <a:lnTo>
                    <a:pt x="945948" y="746116"/>
                  </a:lnTo>
                  <a:lnTo>
                    <a:pt x="0" y="746116"/>
                  </a:lnTo>
                  <a:lnTo>
                    <a:pt x="0" y="0"/>
                  </a:lnTo>
                  <a:close/>
                </a:path>
              </a:pathLst>
            </a:custGeom>
            <a:blipFill>
              <a:blip>
                <a:alphaModFix amt="18999"/>
                <a:extLst>
                  <a:ext uri="{96DAC541-7B7A-43D3-8B79-37D633B846F1}">
                    <asvg:svgBlip xmlns:asvg="http://schemas.microsoft.com/office/drawing/2016/SVG/main" r:embed="rId4"/>
                  </a:ext>
                </a:extLst>
              </a:blip>
              <a:stretch>
                <a:fillRect/>
              </a:stretch>
            </a:blipFill>
          </p:spPr>
          <p:txBody>
            <a:bodyPr/>
            <a:lstStyle/>
            <a:p>
              <a:endParaRPr lang="en-CA" noProof="1"/>
            </a:p>
          </p:txBody>
        </p:sp>
        <p:sp>
          <p:nvSpPr>
            <p:cNvPr id="11" name="Freeform 18">
              <a:extLst>
                <a:ext uri="{FF2B5EF4-FFF2-40B4-BE49-F238E27FC236}">
                  <a16:creationId xmlns:a16="http://schemas.microsoft.com/office/drawing/2014/main" id="{19DE6F2C-B9AA-2CA2-F2DC-9864673B1DD3}"/>
                </a:ext>
              </a:extLst>
            </p:cNvPr>
            <p:cNvSpPr/>
            <p:nvPr/>
          </p:nvSpPr>
          <p:spPr>
            <a:xfrm flipH="1" flipV="1">
              <a:off x="270627" y="273009"/>
              <a:ext cx="945948" cy="746117"/>
            </a:xfrm>
            <a:custGeom>
              <a:avLst/>
              <a:gdLst/>
              <a:ahLst/>
              <a:cxnLst/>
              <a:rect l="l" t="t" r="r" b="b"/>
              <a:pathLst>
                <a:path w="945948" h="746117">
                  <a:moveTo>
                    <a:pt x="945948" y="746117"/>
                  </a:moveTo>
                  <a:lnTo>
                    <a:pt x="0" y="746117"/>
                  </a:lnTo>
                  <a:lnTo>
                    <a:pt x="0" y="0"/>
                  </a:lnTo>
                  <a:lnTo>
                    <a:pt x="945948" y="0"/>
                  </a:lnTo>
                  <a:lnTo>
                    <a:pt x="945948" y="746117"/>
                  </a:lnTo>
                  <a:close/>
                </a:path>
              </a:pathLst>
            </a:custGeom>
            <a:blipFill>
              <a:blip>
                <a:alphaModFix amt="18999"/>
                <a:extLst>
                  <a:ext uri="{96DAC541-7B7A-43D3-8B79-37D633B846F1}">
                    <asvg:svgBlip xmlns:asvg="http://schemas.microsoft.com/office/drawing/2016/SVG/main" r:embed="rId5"/>
                  </a:ext>
                </a:extLst>
              </a:blip>
              <a:stretch>
                <a:fillRect/>
              </a:stretch>
            </a:blipFill>
          </p:spPr>
          <p:txBody>
            <a:bodyPr/>
            <a:lstStyle/>
            <a:p>
              <a:endParaRPr lang="en-CA" noProof="1"/>
            </a:p>
          </p:txBody>
        </p:sp>
      </p:grpSp>
      <p:pic>
        <p:nvPicPr>
          <p:cNvPr id="5" name="Graphic 1" descr="Centre for Research &amp; Education on Violence Against Women &amp; Children">
            <a:extLst>
              <a:ext uri="{FF2B5EF4-FFF2-40B4-BE49-F238E27FC236}">
                <a16:creationId xmlns:a16="http://schemas.microsoft.com/office/drawing/2014/main" id="{3D6E59EF-7202-3E5C-2C81-B816132AC7B4}"/>
              </a:ext>
            </a:extLst>
          </p:cNvPr>
          <p:cNvPicPr/>
          <p:nvPr/>
        </p:nvPicPr>
        <p:blipFill>
          <a:blip r:embed="rId6">
            <a:extLst>
              <a:ext uri="{28A0092B-C50C-407E-A947-70E740481C1C}">
                <a14:useLocalDpi xmlns:a14="http://schemas.microsoft.com/office/drawing/2010/main" val="0"/>
              </a:ext>
            </a:extLst>
          </a:blip>
          <a:srcRect l="-1093" t="-1" r="-7724" b="-17012"/>
          <a:stretch>
            <a:fillRect/>
          </a:stretch>
        </p:blipFill>
        <p:spPr>
          <a:xfrm>
            <a:off x="14099373" y="9469841"/>
            <a:ext cx="2219900" cy="540734"/>
          </a:xfrm>
          <a:prstGeom prst="rect">
            <a:avLst/>
          </a:prstGeom>
        </p:spPr>
      </p:pic>
      <p:pic>
        <p:nvPicPr>
          <p:cNvPr id="6" name="Picture 5" descr="Respect at Work">
            <a:extLst>
              <a:ext uri="{FF2B5EF4-FFF2-40B4-BE49-F238E27FC236}">
                <a16:creationId xmlns:a16="http://schemas.microsoft.com/office/drawing/2014/main" id="{7B033F64-2BEE-21F0-962B-F82223FFF416}"/>
              </a:ext>
            </a:extLst>
          </p:cNvPr>
          <p:cNvPicPr/>
          <p:nvPr/>
        </p:nvPicPr>
        <p:blipFill>
          <a:blip r:embed="rId7"/>
          <a:stretch/>
        </p:blipFill>
        <p:spPr>
          <a:xfrm>
            <a:off x="16322658" y="9454383"/>
            <a:ext cx="1640981" cy="540734"/>
          </a:xfrm>
          <a:prstGeom prst="rect">
            <a:avLst/>
          </a:prstGeom>
        </p:spPr>
      </p:pic>
    </p:spTree>
    <p:extLst>
      <p:ext uri="{BB962C8B-B14F-4D97-AF65-F5344CB8AC3E}">
        <p14:creationId xmlns:p14="http://schemas.microsoft.com/office/powerpoint/2010/main" val="42260873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4BF4A6-27CC-C09B-5C15-61F95DD4A9E8}"/>
            </a:ext>
          </a:extLst>
        </p:cNvPr>
        <p:cNvGrpSpPr/>
        <p:nvPr/>
      </p:nvGrpSpPr>
      <p:grpSpPr>
        <a:xfrm>
          <a:off x="0" y="0"/>
          <a:ext cx="0" cy="0"/>
          <a:chOff x="0" y="0"/>
          <a:chExt cx="0" cy="0"/>
        </a:xfrm>
      </p:grpSpPr>
      <p:sp>
        <p:nvSpPr>
          <p:cNvPr id="53" name="Rectangle 52">
            <a:extLst>
              <a:ext uri="{FF2B5EF4-FFF2-40B4-BE49-F238E27FC236}">
                <a16:creationId xmlns:a16="http://schemas.microsoft.com/office/drawing/2014/main" id="{BDB9D55E-AAF7-BB26-A691-270D9D95D8A3}"/>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9153564" y="0"/>
            <a:ext cx="9180374" cy="10287000"/>
          </a:xfrm>
          <a:prstGeom prst="rect">
            <a:avLst/>
          </a:prstGeom>
          <a:solidFill>
            <a:srgbClr val="FFFB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noProof="1"/>
          </a:p>
        </p:txBody>
      </p:sp>
      <p:sp>
        <p:nvSpPr>
          <p:cNvPr id="61" name="Rounded Rectangle 60">
            <a:extLst>
              <a:ext uri="{FF2B5EF4-FFF2-40B4-BE49-F238E27FC236}">
                <a16:creationId xmlns:a16="http://schemas.microsoft.com/office/drawing/2014/main" id="{D0E4663C-0645-ACC9-8343-CD7CEF6EAB19}"/>
              </a:ext>
              <a:ext uri="{C183D7F6-B498-43B3-948B-1728B52AA6E4}">
                <adec:decorative xmlns:adec="http://schemas.microsoft.com/office/drawing/2017/decorative" val="1"/>
              </a:ext>
            </a:extLst>
          </p:cNvPr>
          <p:cNvSpPr/>
          <p:nvPr/>
        </p:nvSpPr>
        <p:spPr>
          <a:xfrm>
            <a:off x="9650792" y="2745727"/>
            <a:ext cx="8185918" cy="3559757"/>
          </a:xfrm>
          <a:prstGeom prst="roundRect">
            <a:avLst>
              <a:gd name="adj" fmla="val 4711"/>
            </a:avLst>
          </a:prstGeom>
          <a:solidFill>
            <a:srgbClr val="FBF6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en-CA" sz="2600" b="1" noProof="1">
              <a:solidFill>
                <a:srgbClr val="FFFBF3"/>
              </a:solidFill>
              <a:latin typeface="Aptos Bold"/>
              <a:ea typeface="Aptos Bold"/>
              <a:cs typeface="Aptos Bold"/>
              <a:sym typeface="Aptos Bold"/>
            </a:endParaRPr>
          </a:p>
        </p:txBody>
      </p:sp>
      <p:sp>
        <p:nvSpPr>
          <p:cNvPr id="50" name="Rectangle 49">
            <a:extLst>
              <a:ext uri="{FF2B5EF4-FFF2-40B4-BE49-F238E27FC236}">
                <a16:creationId xmlns:a16="http://schemas.microsoft.com/office/drawing/2014/main" id="{3565B720-AA77-FCB7-39B8-056707B7C934}"/>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23630" y="0"/>
            <a:ext cx="9180374" cy="10287000"/>
          </a:xfrm>
          <a:prstGeom prst="rect">
            <a:avLst/>
          </a:prstGeom>
          <a:solidFill>
            <a:srgbClr val="BDCBC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noProof="1"/>
          </a:p>
        </p:txBody>
      </p:sp>
      <p:sp>
        <p:nvSpPr>
          <p:cNvPr id="58" name="Rounded Rectangle 57">
            <a:extLst>
              <a:ext uri="{FF2B5EF4-FFF2-40B4-BE49-F238E27FC236}">
                <a16:creationId xmlns:a16="http://schemas.microsoft.com/office/drawing/2014/main" id="{C2736310-C700-2AEE-E371-9AE62129071F}"/>
              </a:ext>
              <a:ext uri="{C183D7F6-B498-43B3-948B-1728B52AA6E4}">
                <adec:decorative xmlns:adec="http://schemas.microsoft.com/office/drawing/2017/decorative" val="1"/>
              </a:ext>
            </a:extLst>
          </p:cNvPr>
          <p:cNvSpPr/>
          <p:nvPr/>
        </p:nvSpPr>
        <p:spPr>
          <a:xfrm>
            <a:off x="1482729" y="2788509"/>
            <a:ext cx="6111700" cy="2400465"/>
          </a:xfrm>
          <a:prstGeom prst="roundRect">
            <a:avLst>
              <a:gd name="adj" fmla="val 5401"/>
            </a:avLst>
          </a:prstGeom>
          <a:solidFill>
            <a:srgbClr val="F7F7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en-CA" sz="2600" b="1" noProof="1">
              <a:solidFill>
                <a:srgbClr val="FFFBF3"/>
              </a:solidFill>
              <a:latin typeface="Aptos Bold"/>
              <a:ea typeface="Aptos Bold"/>
              <a:cs typeface="Aptos Bold"/>
              <a:sym typeface="Aptos Bold"/>
            </a:endParaRPr>
          </a:p>
        </p:txBody>
      </p:sp>
      <p:sp>
        <p:nvSpPr>
          <p:cNvPr id="24" name="TextBox 24">
            <a:extLst>
              <a:ext uri="{FF2B5EF4-FFF2-40B4-BE49-F238E27FC236}">
                <a16:creationId xmlns:a16="http://schemas.microsoft.com/office/drawing/2014/main" id="{1501A075-F95B-EB34-A587-A7F44469C45D}"/>
              </a:ext>
            </a:extLst>
          </p:cNvPr>
          <p:cNvSpPr txBox="1"/>
          <p:nvPr/>
        </p:nvSpPr>
        <p:spPr>
          <a:xfrm>
            <a:off x="11002183" y="1133113"/>
            <a:ext cx="5473573" cy="760345"/>
          </a:xfrm>
          <a:prstGeom prst="rect">
            <a:avLst/>
          </a:prstGeom>
        </p:spPr>
        <p:txBody>
          <a:bodyPr lIns="50800" tIns="50800" rIns="50800" bIns="50800" rtlCol="0" anchor="ctr"/>
          <a:lstStyle/>
          <a:p>
            <a:pPr algn="ctr">
              <a:lnSpc>
                <a:spcPts val="3359"/>
              </a:lnSpc>
            </a:pPr>
            <a:r>
              <a:rPr lang="en-CA" sz="2799" b="1" noProof="1">
                <a:solidFill>
                  <a:srgbClr val="FFFBF3"/>
                </a:solidFill>
                <a:latin typeface="Aptos Bold"/>
                <a:ea typeface="Aptos Bold"/>
                <a:cs typeface="Aptos Bold"/>
                <a:sym typeface="Aptos Bold"/>
              </a:rPr>
              <a:t>REALIT</a:t>
            </a:r>
          </a:p>
        </p:txBody>
      </p:sp>
      <p:sp>
        <p:nvSpPr>
          <p:cNvPr id="8" name="Rectangle 7">
            <a:extLst>
              <a:ext uri="{FF2B5EF4-FFF2-40B4-BE49-F238E27FC236}">
                <a16:creationId xmlns:a16="http://schemas.microsoft.com/office/drawing/2014/main" id="{8CBC929D-88B8-4E99-F1B8-00A17F02317B}"/>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76200" y="6509271"/>
            <a:ext cx="9229558" cy="3442062"/>
          </a:xfrm>
          <a:prstGeom prst="rect">
            <a:avLst/>
          </a:prstGeom>
          <a:solidFill>
            <a:srgbClr val="E6EBE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noProof="1"/>
          </a:p>
        </p:txBody>
      </p:sp>
      <p:sp>
        <p:nvSpPr>
          <p:cNvPr id="47" name="TextBox 47">
            <a:extLst>
              <a:ext uri="{FF2B5EF4-FFF2-40B4-BE49-F238E27FC236}">
                <a16:creationId xmlns:a16="http://schemas.microsoft.com/office/drawing/2014/main" id="{14D154E5-6213-F6D0-19A6-1C1A29404997}"/>
              </a:ext>
            </a:extLst>
          </p:cNvPr>
          <p:cNvSpPr txBox="1"/>
          <p:nvPr/>
        </p:nvSpPr>
        <p:spPr>
          <a:xfrm>
            <a:off x="435125" y="7176263"/>
            <a:ext cx="8206909" cy="2408160"/>
          </a:xfrm>
          <a:prstGeom prst="rect">
            <a:avLst/>
          </a:prstGeom>
        </p:spPr>
        <p:txBody>
          <a:bodyPr lIns="0" tIns="0" rIns="0" bIns="0" rtlCol="0" anchor="t">
            <a:spAutoFit/>
          </a:bodyPr>
          <a:lstStyle/>
          <a:p>
            <a:pPr marL="361952" lvl="1" indent="-180976">
              <a:lnSpc>
                <a:spcPts val="2700"/>
              </a:lnSpc>
              <a:buFont typeface="Arial"/>
              <a:buChar char="•"/>
            </a:pPr>
            <a:r>
              <a:rPr lang="en-CA" sz="2000" noProof="1">
                <a:solidFill>
                  <a:srgbClr val="394240"/>
                </a:solidFill>
                <a:latin typeface="Aptos Light" panose="020B0004020202020204" pitchFamily="34" charset="0"/>
                <a:ea typeface="Aptos"/>
                <a:cs typeface="Aptos"/>
                <a:sym typeface="Aptos"/>
              </a:rPr>
              <a:t>Ignores that people process traumatic experiences in different ways </a:t>
            </a:r>
            <a:br>
              <a:rPr lang="en-CA" sz="2000" noProof="1">
                <a:solidFill>
                  <a:srgbClr val="394240"/>
                </a:solidFill>
                <a:latin typeface="Aptos Light" panose="020B0004020202020204" pitchFamily="34" charset="0"/>
                <a:ea typeface="Aptos"/>
                <a:cs typeface="Aptos"/>
                <a:sym typeface="Aptos"/>
              </a:rPr>
            </a:br>
            <a:r>
              <a:rPr lang="en-CA" sz="2000" noProof="1">
                <a:solidFill>
                  <a:srgbClr val="394240"/>
                </a:solidFill>
                <a:latin typeface="Aptos Light" panose="020B0004020202020204" pitchFamily="34" charset="0"/>
                <a:ea typeface="Aptos"/>
                <a:cs typeface="Aptos"/>
                <a:sym typeface="Aptos"/>
              </a:rPr>
              <a:t>and are often unable to act immediately</a:t>
            </a:r>
          </a:p>
          <a:p>
            <a:pPr marL="361952" lvl="1" indent="-180976">
              <a:lnSpc>
                <a:spcPts val="2700"/>
              </a:lnSpc>
              <a:buFont typeface="Arial"/>
              <a:buChar char="•"/>
            </a:pPr>
            <a:r>
              <a:rPr lang="en-CA" sz="2000" noProof="1">
                <a:solidFill>
                  <a:srgbClr val="394240"/>
                </a:solidFill>
                <a:latin typeface="Aptos Light" panose="020B0004020202020204" pitchFamily="34" charset="0"/>
                <a:ea typeface="Aptos"/>
                <a:cs typeface="Aptos"/>
                <a:sym typeface="Aptos"/>
              </a:rPr>
              <a:t>Silences victim-survivors if they believe they waited too long to report</a:t>
            </a:r>
          </a:p>
          <a:p>
            <a:pPr marL="361952" lvl="1" indent="-180976">
              <a:lnSpc>
                <a:spcPts val="2700"/>
              </a:lnSpc>
              <a:buFont typeface="Arial"/>
              <a:buChar char="•"/>
            </a:pPr>
            <a:r>
              <a:rPr lang="en-CA" sz="2000" noProof="1">
                <a:solidFill>
                  <a:srgbClr val="394240"/>
                </a:solidFill>
                <a:latin typeface="Aptos Light" panose="020B0004020202020204" pitchFamily="34" charset="0"/>
                <a:ea typeface="Aptos"/>
                <a:cs typeface="Aptos"/>
                <a:sym typeface="Aptos"/>
              </a:rPr>
              <a:t>Minimizes barriers and risks that survivors encounter when disclosing sexual harassment</a:t>
            </a:r>
          </a:p>
          <a:p>
            <a:pPr marL="361952" lvl="1" indent="-180976">
              <a:lnSpc>
                <a:spcPts val="2700"/>
              </a:lnSpc>
              <a:buFont typeface="Arial"/>
              <a:buChar char="•"/>
            </a:pPr>
            <a:r>
              <a:rPr lang="en-CA" sz="2000" noProof="1">
                <a:solidFill>
                  <a:srgbClr val="394240"/>
                </a:solidFill>
                <a:latin typeface="Aptos Light" panose="020B0004020202020204" pitchFamily="34" charset="0"/>
                <a:ea typeface="Aptos"/>
                <a:cs typeface="Aptos"/>
                <a:sym typeface="Aptos"/>
              </a:rPr>
              <a:t>Invalidates the experiences of victim-survivors who do not report immediately or at all</a:t>
            </a:r>
          </a:p>
        </p:txBody>
      </p:sp>
      <p:sp>
        <p:nvSpPr>
          <p:cNvPr id="55" name="TextBox 54">
            <a:extLst>
              <a:ext uri="{FF2B5EF4-FFF2-40B4-BE49-F238E27FC236}">
                <a16:creationId xmlns:a16="http://schemas.microsoft.com/office/drawing/2014/main" id="{BBA4F3E5-48E1-49D6-9A70-10305C03C850}"/>
              </a:ext>
            </a:extLst>
          </p:cNvPr>
          <p:cNvSpPr txBox="1"/>
          <p:nvPr/>
        </p:nvSpPr>
        <p:spPr>
          <a:xfrm>
            <a:off x="-2286000" y="3971925"/>
            <a:ext cx="184731" cy="369332"/>
          </a:xfrm>
          <a:prstGeom prst="rect">
            <a:avLst/>
          </a:prstGeom>
          <a:noFill/>
        </p:spPr>
        <p:txBody>
          <a:bodyPr wrap="none" rtlCol="0">
            <a:spAutoFit/>
          </a:bodyPr>
          <a:lstStyle/>
          <a:p>
            <a:endParaRPr lang="en-CA" noProof="1"/>
          </a:p>
        </p:txBody>
      </p:sp>
      <p:sp>
        <p:nvSpPr>
          <p:cNvPr id="56" name="Rounded Rectangle 55">
            <a:extLst>
              <a:ext uri="{FF2B5EF4-FFF2-40B4-BE49-F238E27FC236}">
                <a16:creationId xmlns:a16="http://schemas.microsoft.com/office/drawing/2014/main" id="{EA83296D-97BE-7FD2-A010-FF7B30470FD3}"/>
              </a:ext>
            </a:extLst>
          </p:cNvPr>
          <p:cNvSpPr>
            <a:spLocks noGrp="1" noRot="1" noMove="1" noResize="1" noEditPoints="1" noAdjustHandles="1" noChangeArrowheads="1" noChangeShapeType="1"/>
          </p:cNvSpPr>
          <p:nvPr/>
        </p:nvSpPr>
        <p:spPr>
          <a:xfrm>
            <a:off x="1811216" y="1175998"/>
            <a:ext cx="5510683" cy="717460"/>
          </a:xfrm>
          <a:prstGeom prst="roundRect">
            <a:avLst>
              <a:gd name="adj" fmla="val 10692"/>
            </a:avLst>
          </a:prstGeom>
          <a:solidFill>
            <a:srgbClr val="C8404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en-CA" sz="2800" b="1" noProof="1">
                <a:solidFill>
                  <a:srgbClr val="FFFBF3"/>
                </a:solidFill>
                <a:latin typeface="Aptos Bold"/>
                <a:ea typeface="Aptos Bold"/>
                <a:cs typeface="Aptos Bold"/>
                <a:sym typeface="Aptos Bold"/>
              </a:rPr>
              <a:t>POPULAR MISCONCEPTION</a:t>
            </a:r>
          </a:p>
        </p:txBody>
      </p:sp>
      <p:sp>
        <p:nvSpPr>
          <p:cNvPr id="57" name="Rounded Rectangle 56">
            <a:extLst>
              <a:ext uri="{FF2B5EF4-FFF2-40B4-BE49-F238E27FC236}">
                <a16:creationId xmlns:a16="http://schemas.microsoft.com/office/drawing/2014/main" id="{7F91F12A-1DCC-DBE6-E1AB-839428A4B80D}"/>
              </a:ext>
            </a:extLst>
          </p:cNvPr>
          <p:cNvSpPr>
            <a:spLocks noGrp="1" noRot="1" noMove="1" noResize="1" noEditPoints="1" noAdjustHandles="1" noChangeArrowheads="1" noChangeShapeType="1"/>
          </p:cNvSpPr>
          <p:nvPr/>
        </p:nvSpPr>
        <p:spPr>
          <a:xfrm>
            <a:off x="2312050" y="6042323"/>
            <a:ext cx="4509014" cy="767031"/>
          </a:xfrm>
          <a:prstGeom prst="roundRect">
            <a:avLst>
              <a:gd name="adj" fmla="val 10692"/>
            </a:avLst>
          </a:prstGeom>
          <a:solidFill>
            <a:srgbClr val="7080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en-CA" sz="2600" b="1" noProof="1">
                <a:solidFill>
                  <a:srgbClr val="FFFBF3"/>
                </a:solidFill>
                <a:latin typeface="Aptos Bold"/>
                <a:ea typeface="Aptos Bold"/>
                <a:cs typeface="Aptos Bold"/>
                <a:sym typeface="Aptos Bold"/>
              </a:rPr>
              <a:t>IMPLICATIONS</a:t>
            </a:r>
          </a:p>
        </p:txBody>
      </p:sp>
      <p:sp>
        <p:nvSpPr>
          <p:cNvPr id="59" name="TextBox 58">
            <a:extLst>
              <a:ext uri="{FF2B5EF4-FFF2-40B4-BE49-F238E27FC236}">
                <a16:creationId xmlns:a16="http://schemas.microsoft.com/office/drawing/2014/main" id="{58626575-3422-DB8C-2FA3-F15FD2873F89}"/>
              </a:ext>
            </a:extLst>
          </p:cNvPr>
          <p:cNvSpPr txBox="1"/>
          <p:nvPr/>
        </p:nvSpPr>
        <p:spPr>
          <a:xfrm>
            <a:off x="7109927" y="-1175657"/>
            <a:ext cx="184731" cy="369332"/>
          </a:xfrm>
          <a:prstGeom prst="rect">
            <a:avLst/>
          </a:prstGeom>
          <a:noFill/>
        </p:spPr>
        <p:txBody>
          <a:bodyPr wrap="none" rtlCol="0">
            <a:spAutoFit/>
          </a:bodyPr>
          <a:lstStyle/>
          <a:p>
            <a:endParaRPr lang="en-CA" noProof="1"/>
          </a:p>
        </p:txBody>
      </p:sp>
      <p:sp>
        <p:nvSpPr>
          <p:cNvPr id="62" name="Rounded Rectangle 61">
            <a:extLst>
              <a:ext uri="{FF2B5EF4-FFF2-40B4-BE49-F238E27FC236}">
                <a16:creationId xmlns:a16="http://schemas.microsoft.com/office/drawing/2014/main" id="{B097F878-47EB-52E7-A3FC-CBC056EF5657}"/>
              </a:ext>
            </a:extLst>
          </p:cNvPr>
          <p:cNvSpPr>
            <a:spLocks noGrp="1" noRot="1" noMove="1" noResize="1" noEditPoints="1" noAdjustHandles="1" noChangeArrowheads="1" noChangeShapeType="1"/>
          </p:cNvSpPr>
          <p:nvPr/>
        </p:nvSpPr>
        <p:spPr>
          <a:xfrm>
            <a:off x="11006965" y="1129769"/>
            <a:ext cx="5473572" cy="767031"/>
          </a:xfrm>
          <a:prstGeom prst="roundRect">
            <a:avLst>
              <a:gd name="adj" fmla="val 10692"/>
            </a:avLst>
          </a:prstGeom>
          <a:solidFill>
            <a:srgbClr val="91A4A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en-CA" sz="2800" b="1" noProof="1">
                <a:solidFill>
                  <a:srgbClr val="FFFBF3"/>
                </a:solidFill>
                <a:latin typeface="Aptos Bold"/>
                <a:ea typeface="Aptos Bold"/>
                <a:cs typeface="Aptos Bold"/>
                <a:sym typeface="Aptos Bold"/>
              </a:rPr>
              <a:t>REALITY</a:t>
            </a:r>
            <a:endParaRPr lang="en-CA" sz="2600" b="1" noProof="1">
              <a:solidFill>
                <a:srgbClr val="FFFBF3"/>
              </a:solidFill>
              <a:latin typeface="Aptos Bold"/>
              <a:ea typeface="Aptos Bold"/>
              <a:cs typeface="Aptos Bold"/>
              <a:sym typeface="Aptos Bold"/>
            </a:endParaRPr>
          </a:p>
        </p:txBody>
      </p:sp>
      <p:sp>
        <p:nvSpPr>
          <p:cNvPr id="2" name="TextBox 30">
            <a:extLst>
              <a:ext uri="{FF2B5EF4-FFF2-40B4-BE49-F238E27FC236}">
                <a16:creationId xmlns:a16="http://schemas.microsoft.com/office/drawing/2014/main" id="{DD4F7C57-0488-AE23-4147-7C1CB993D213}"/>
              </a:ext>
            </a:extLst>
          </p:cNvPr>
          <p:cNvSpPr txBox="1"/>
          <p:nvPr/>
        </p:nvSpPr>
        <p:spPr>
          <a:xfrm>
            <a:off x="2425643" y="3167538"/>
            <a:ext cx="4279957" cy="1782539"/>
          </a:xfrm>
          <a:prstGeom prst="rect">
            <a:avLst/>
          </a:prstGeom>
        </p:spPr>
        <p:txBody>
          <a:bodyPr lIns="0" tIns="0" rIns="0" bIns="0" rtlCol="0" anchor="t">
            <a:spAutoFit/>
          </a:bodyPr>
          <a:lstStyle/>
          <a:p>
            <a:pPr algn="ctr">
              <a:lnSpc>
                <a:spcPts val="3480"/>
              </a:lnSpc>
              <a:spcBef>
                <a:spcPct val="0"/>
              </a:spcBef>
            </a:pPr>
            <a:r>
              <a:rPr lang="en-CA" sz="2800" noProof="1">
                <a:solidFill>
                  <a:srgbClr val="394240"/>
                </a:solidFill>
                <a:latin typeface="Aptos Light" panose="020B0004020202020204" pitchFamily="34" charset="0"/>
                <a:ea typeface="Aptos"/>
                <a:cs typeface="Aptos"/>
                <a:sym typeface="Aptos"/>
              </a:rPr>
              <a:t>Sexual harassment claims are only credible if they are reported soon after</a:t>
            </a:r>
          </a:p>
          <a:p>
            <a:pPr algn="ctr">
              <a:lnSpc>
                <a:spcPts val="3480"/>
              </a:lnSpc>
              <a:spcBef>
                <a:spcPct val="0"/>
              </a:spcBef>
            </a:pPr>
            <a:r>
              <a:rPr lang="en-CA" sz="2800" noProof="1">
                <a:solidFill>
                  <a:srgbClr val="394240"/>
                </a:solidFill>
                <a:latin typeface="Aptos Light" panose="020B0004020202020204" pitchFamily="34" charset="0"/>
                <a:ea typeface="Aptos"/>
                <a:cs typeface="Aptos"/>
                <a:sym typeface="Aptos"/>
              </a:rPr>
              <a:t> an incident</a:t>
            </a:r>
          </a:p>
        </p:txBody>
      </p:sp>
      <p:sp>
        <p:nvSpPr>
          <p:cNvPr id="3" name="Freeform 27">
            <a:extLst>
              <a:ext uri="{FF2B5EF4-FFF2-40B4-BE49-F238E27FC236}">
                <a16:creationId xmlns:a16="http://schemas.microsoft.com/office/drawing/2014/main" id="{668E9DC7-7AEF-4831-1A63-64530A6613D4}"/>
              </a:ext>
              <a:ext uri="{C183D7F6-B498-43B3-948B-1728B52AA6E4}">
                <adec:decorative xmlns:adec="http://schemas.microsoft.com/office/drawing/2017/decorative" val="1"/>
              </a:ext>
            </a:extLst>
          </p:cNvPr>
          <p:cNvSpPr>
            <a:spLocks/>
          </p:cNvSpPr>
          <p:nvPr/>
        </p:nvSpPr>
        <p:spPr>
          <a:xfrm>
            <a:off x="9440327" y="6750618"/>
            <a:ext cx="4331368" cy="4114800"/>
          </a:xfrm>
          <a:custGeom>
            <a:avLst/>
            <a:gdLst/>
            <a:ahLst/>
            <a:cxnLst/>
            <a:rect l="l" t="t" r="r" b="b"/>
            <a:pathLst>
              <a:path w="4331368" h="4114800">
                <a:moveTo>
                  <a:pt x="0" y="0"/>
                </a:moveTo>
                <a:lnTo>
                  <a:pt x="4331368" y="0"/>
                </a:lnTo>
                <a:lnTo>
                  <a:pt x="4331368" y="4114800"/>
                </a:lnTo>
                <a:lnTo>
                  <a:pt x="0" y="4114800"/>
                </a:lnTo>
                <a:lnTo>
                  <a:pt x="0" y="0"/>
                </a:lnTo>
                <a:close/>
              </a:path>
            </a:pathLst>
          </a:custGeom>
          <a:blipFill>
            <a:blip>
              <a:alphaModFix amt="44999"/>
              <a:extLst>
                <a:ext uri="{96DAC541-7B7A-43D3-8B79-37D633B846F1}">
                  <asvg:svgBlip xmlns:asvg="http://schemas.microsoft.com/office/drawing/2016/SVG/main" r:embed="rId3"/>
                </a:ext>
              </a:extLst>
            </a:blip>
            <a:stretch>
              <a:fillRect/>
            </a:stretch>
          </a:blipFill>
        </p:spPr>
        <p:txBody>
          <a:bodyPr/>
          <a:lstStyle/>
          <a:p>
            <a:endParaRPr lang="en-CA" noProof="1"/>
          </a:p>
        </p:txBody>
      </p:sp>
      <p:sp>
        <p:nvSpPr>
          <p:cNvPr id="7" name="TextBox 28">
            <a:extLst>
              <a:ext uri="{FF2B5EF4-FFF2-40B4-BE49-F238E27FC236}">
                <a16:creationId xmlns:a16="http://schemas.microsoft.com/office/drawing/2014/main" id="{BE99B22C-A536-4ACD-C9B6-AEC9B849745E}"/>
              </a:ext>
            </a:extLst>
          </p:cNvPr>
          <p:cNvSpPr txBox="1"/>
          <p:nvPr/>
        </p:nvSpPr>
        <p:spPr>
          <a:xfrm>
            <a:off x="10299800" y="3240184"/>
            <a:ext cx="6891081" cy="2451953"/>
          </a:xfrm>
          <a:prstGeom prst="rect">
            <a:avLst/>
          </a:prstGeom>
        </p:spPr>
        <p:txBody>
          <a:bodyPr wrap="square" lIns="0" tIns="0" rIns="0" bIns="0" rtlCol="0" anchor="t">
            <a:spAutoFit/>
          </a:bodyPr>
          <a:lstStyle/>
          <a:p>
            <a:pPr algn="ctr">
              <a:lnSpc>
                <a:spcPts val="3240"/>
              </a:lnSpc>
            </a:pPr>
            <a:r>
              <a:rPr lang="en-CA" sz="2600" noProof="1">
                <a:solidFill>
                  <a:srgbClr val="394240"/>
                </a:solidFill>
                <a:latin typeface="Aptos Light" panose="020B0004020202020204" pitchFamily="34" charset="0"/>
                <a:ea typeface="Aptos"/>
                <a:cs typeface="Aptos"/>
                <a:sym typeface="Aptos"/>
              </a:rPr>
              <a:t>People often delay reporting sexual harassment due to fear, shock, power dynamics, or concerns about retaliation. Delays in reporting can also be due to a lack of workplace policies and reporting procedures. Delayed reporting does not diminish the validity of their experiences. </a:t>
            </a:r>
          </a:p>
        </p:txBody>
      </p:sp>
      <p:grpSp>
        <p:nvGrpSpPr>
          <p:cNvPr id="9" name="Group 13">
            <a:extLst>
              <a:ext uri="{FF2B5EF4-FFF2-40B4-BE49-F238E27FC236}">
                <a16:creationId xmlns:a16="http://schemas.microsoft.com/office/drawing/2014/main" id="{734C597F-E94E-ACC5-F94B-499C784DC1ED}"/>
              </a:ext>
              <a:ext uri="{C183D7F6-B498-43B3-948B-1728B52AA6E4}">
                <adec:decorative xmlns:adec="http://schemas.microsoft.com/office/drawing/2017/decorative" val="1"/>
              </a:ext>
            </a:extLst>
          </p:cNvPr>
          <p:cNvGrpSpPr/>
          <p:nvPr/>
        </p:nvGrpSpPr>
        <p:grpSpPr>
          <a:xfrm>
            <a:off x="1447800" y="2781300"/>
            <a:ext cx="6111701" cy="2414132"/>
            <a:chOff x="0" y="0"/>
            <a:chExt cx="8148934" cy="3218843"/>
          </a:xfrm>
        </p:grpSpPr>
        <p:sp>
          <p:nvSpPr>
            <p:cNvPr id="10" name="TextBox 16">
              <a:extLst>
                <a:ext uri="{FF2B5EF4-FFF2-40B4-BE49-F238E27FC236}">
                  <a16:creationId xmlns:a16="http://schemas.microsoft.com/office/drawing/2014/main" id="{043AE971-0216-000D-4F63-941B892C708E}"/>
                </a:ext>
              </a:extLst>
            </p:cNvPr>
            <p:cNvSpPr txBox="1"/>
            <p:nvPr/>
          </p:nvSpPr>
          <p:spPr>
            <a:xfrm>
              <a:off x="0" y="0"/>
              <a:ext cx="8148934" cy="3218843"/>
            </a:xfrm>
            <a:prstGeom prst="rect">
              <a:avLst/>
            </a:prstGeom>
          </p:spPr>
          <p:txBody>
            <a:bodyPr lIns="50800" tIns="50800" rIns="50800" bIns="50800" rtlCol="0" anchor="ctr"/>
            <a:lstStyle/>
            <a:p>
              <a:pPr algn="ctr">
                <a:lnSpc>
                  <a:spcPts val="2879"/>
                </a:lnSpc>
              </a:pPr>
              <a:endParaRPr lang="en-CA" noProof="1"/>
            </a:p>
          </p:txBody>
        </p:sp>
        <p:sp>
          <p:nvSpPr>
            <p:cNvPr id="11" name="Freeform 17">
              <a:extLst>
                <a:ext uri="{FF2B5EF4-FFF2-40B4-BE49-F238E27FC236}">
                  <a16:creationId xmlns:a16="http://schemas.microsoft.com/office/drawing/2014/main" id="{4D4638DF-5B61-7D2D-8E9C-273564D3E627}"/>
                </a:ext>
              </a:extLst>
            </p:cNvPr>
            <p:cNvSpPr/>
            <p:nvPr/>
          </p:nvSpPr>
          <p:spPr>
            <a:xfrm>
              <a:off x="6965684" y="2209080"/>
              <a:ext cx="945948" cy="746117"/>
            </a:xfrm>
            <a:custGeom>
              <a:avLst/>
              <a:gdLst/>
              <a:ahLst/>
              <a:cxnLst/>
              <a:rect l="l" t="t" r="r" b="b"/>
              <a:pathLst>
                <a:path w="945948" h="746117">
                  <a:moveTo>
                    <a:pt x="0" y="0"/>
                  </a:moveTo>
                  <a:lnTo>
                    <a:pt x="945948" y="0"/>
                  </a:lnTo>
                  <a:lnTo>
                    <a:pt x="945948" y="746116"/>
                  </a:lnTo>
                  <a:lnTo>
                    <a:pt x="0" y="746116"/>
                  </a:lnTo>
                  <a:lnTo>
                    <a:pt x="0" y="0"/>
                  </a:lnTo>
                  <a:close/>
                </a:path>
              </a:pathLst>
            </a:custGeom>
            <a:blipFill>
              <a:blip>
                <a:alphaModFix amt="18999"/>
                <a:extLst>
                  <a:ext uri="{96DAC541-7B7A-43D3-8B79-37D633B846F1}">
                    <asvg:svgBlip xmlns:asvg="http://schemas.microsoft.com/office/drawing/2016/SVG/main" r:embed="rId4"/>
                  </a:ext>
                </a:extLst>
              </a:blip>
              <a:stretch>
                <a:fillRect/>
              </a:stretch>
            </a:blipFill>
          </p:spPr>
          <p:txBody>
            <a:bodyPr/>
            <a:lstStyle/>
            <a:p>
              <a:endParaRPr lang="en-CA" noProof="1"/>
            </a:p>
          </p:txBody>
        </p:sp>
        <p:sp>
          <p:nvSpPr>
            <p:cNvPr id="12" name="Freeform 18">
              <a:extLst>
                <a:ext uri="{FF2B5EF4-FFF2-40B4-BE49-F238E27FC236}">
                  <a16:creationId xmlns:a16="http://schemas.microsoft.com/office/drawing/2014/main" id="{42FAD990-6FE2-CA35-0C86-43B396362269}"/>
                </a:ext>
              </a:extLst>
            </p:cNvPr>
            <p:cNvSpPr/>
            <p:nvPr/>
          </p:nvSpPr>
          <p:spPr>
            <a:xfrm flipH="1" flipV="1">
              <a:off x="270627" y="273009"/>
              <a:ext cx="945948" cy="746117"/>
            </a:xfrm>
            <a:custGeom>
              <a:avLst/>
              <a:gdLst/>
              <a:ahLst/>
              <a:cxnLst/>
              <a:rect l="l" t="t" r="r" b="b"/>
              <a:pathLst>
                <a:path w="945948" h="746117">
                  <a:moveTo>
                    <a:pt x="945948" y="746117"/>
                  </a:moveTo>
                  <a:lnTo>
                    <a:pt x="0" y="746117"/>
                  </a:lnTo>
                  <a:lnTo>
                    <a:pt x="0" y="0"/>
                  </a:lnTo>
                  <a:lnTo>
                    <a:pt x="945948" y="0"/>
                  </a:lnTo>
                  <a:lnTo>
                    <a:pt x="945948" y="746117"/>
                  </a:lnTo>
                  <a:close/>
                </a:path>
              </a:pathLst>
            </a:custGeom>
            <a:blipFill>
              <a:blip>
                <a:alphaModFix amt="18999"/>
                <a:extLst>
                  <a:ext uri="{96DAC541-7B7A-43D3-8B79-37D633B846F1}">
                    <asvg:svgBlip xmlns:asvg="http://schemas.microsoft.com/office/drawing/2016/SVG/main" r:embed="rId5"/>
                  </a:ext>
                </a:extLst>
              </a:blip>
              <a:stretch>
                <a:fillRect/>
              </a:stretch>
            </a:blipFill>
          </p:spPr>
          <p:txBody>
            <a:bodyPr/>
            <a:lstStyle/>
            <a:p>
              <a:endParaRPr lang="en-CA" noProof="1"/>
            </a:p>
          </p:txBody>
        </p:sp>
      </p:grpSp>
      <p:pic>
        <p:nvPicPr>
          <p:cNvPr id="4" name="Graphic 1" descr="Centre for Research &amp; Education on Violence Against Women &amp; Children">
            <a:extLst>
              <a:ext uri="{FF2B5EF4-FFF2-40B4-BE49-F238E27FC236}">
                <a16:creationId xmlns:a16="http://schemas.microsoft.com/office/drawing/2014/main" id="{3B2367EE-422F-1D14-57E2-DFE3B49BE7EB}"/>
              </a:ext>
            </a:extLst>
          </p:cNvPr>
          <p:cNvPicPr/>
          <p:nvPr/>
        </p:nvPicPr>
        <p:blipFill>
          <a:blip r:embed="rId6">
            <a:extLst>
              <a:ext uri="{28A0092B-C50C-407E-A947-70E740481C1C}">
                <a14:useLocalDpi xmlns:a14="http://schemas.microsoft.com/office/drawing/2010/main" val="0"/>
              </a:ext>
            </a:extLst>
          </a:blip>
          <a:srcRect l="-1093" t="-1" r="-7724" b="-17012"/>
          <a:stretch>
            <a:fillRect/>
          </a:stretch>
        </p:blipFill>
        <p:spPr>
          <a:xfrm>
            <a:off x="14099373" y="9469841"/>
            <a:ext cx="2219900" cy="540734"/>
          </a:xfrm>
          <a:prstGeom prst="rect">
            <a:avLst/>
          </a:prstGeom>
        </p:spPr>
      </p:pic>
      <p:pic>
        <p:nvPicPr>
          <p:cNvPr id="5" name="Picture 4" descr="Respect at Work">
            <a:extLst>
              <a:ext uri="{FF2B5EF4-FFF2-40B4-BE49-F238E27FC236}">
                <a16:creationId xmlns:a16="http://schemas.microsoft.com/office/drawing/2014/main" id="{B1C04361-5DB7-852B-AF1F-66C36FB616EF}"/>
              </a:ext>
            </a:extLst>
          </p:cNvPr>
          <p:cNvPicPr/>
          <p:nvPr/>
        </p:nvPicPr>
        <p:blipFill>
          <a:blip r:embed="rId7"/>
          <a:stretch/>
        </p:blipFill>
        <p:spPr>
          <a:xfrm>
            <a:off x="16322658" y="9454383"/>
            <a:ext cx="1640981" cy="540734"/>
          </a:xfrm>
          <a:prstGeom prst="rect">
            <a:avLst/>
          </a:prstGeom>
        </p:spPr>
      </p:pic>
    </p:spTree>
    <p:extLst>
      <p:ext uri="{BB962C8B-B14F-4D97-AF65-F5344CB8AC3E}">
        <p14:creationId xmlns:p14="http://schemas.microsoft.com/office/powerpoint/2010/main" val="23135928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A7A79C-CEF9-FAC8-83FF-759C48BF07E0}"/>
            </a:ext>
          </a:extLst>
        </p:cNvPr>
        <p:cNvGrpSpPr/>
        <p:nvPr/>
      </p:nvGrpSpPr>
      <p:grpSpPr>
        <a:xfrm>
          <a:off x="0" y="0"/>
          <a:ext cx="0" cy="0"/>
          <a:chOff x="0" y="0"/>
          <a:chExt cx="0" cy="0"/>
        </a:xfrm>
      </p:grpSpPr>
      <p:sp>
        <p:nvSpPr>
          <p:cNvPr id="53" name="Rectangle 52">
            <a:extLst>
              <a:ext uri="{FF2B5EF4-FFF2-40B4-BE49-F238E27FC236}">
                <a16:creationId xmlns:a16="http://schemas.microsoft.com/office/drawing/2014/main" id="{9C875279-B080-BD72-84E0-EB0CF82567F6}"/>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9153564" y="0"/>
            <a:ext cx="9180374" cy="10287000"/>
          </a:xfrm>
          <a:prstGeom prst="rect">
            <a:avLst/>
          </a:prstGeom>
          <a:solidFill>
            <a:srgbClr val="FFFB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noProof="1"/>
          </a:p>
        </p:txBody>
      </p:sp>
      <p:sp>
        <p:nvSpPr>
          <p:cNvPr id="61" name="Rounded Rectangle 60">
            <a:extLst>
              <a:ext uri="{FF2B5EF4-FFF2-40B4-BE49-F238E27FC236}">
                <a16:creationId xmlns:a16="http://schemas.microsoft.com/office/drawing/2014/main" id="{E09B0AB9-74F7-1ED2-D180-096982AFE9BB}"/>
              </a:ext>
              <a:ext uri="{C183D7F6-B498-43B3-948B-1728B52AA6E4}">
                <adec:decorative xmlns:adec="http://schemas.microsoft.com/office/drawing/2017/decorative" val="1"/>
              </a:ext>
            </a:extLst>
          </p:cNvPr>
          <p:cNvSpPr/>
          <p:nvPr/>
        </p:nvSpPr>
        <p:spPr>
          <a:xfrm>
            <a:off x="9650792" y="2745727"/>
            <a:ext cx="8185918" cy="3559757"/>
          </a:xfrm>
          <a:prstGeom prst="roundRect">
            <a:avLst>
              <a:gd name="adj" fmla="val 4711"/>
            </a:avLst>
          </a:prstGeom>
          <a:solidFill>
            <a:srgbClr val="FBF6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en-CA" sz="2600" b="1" noProof="1">
              <a:solidFill>
                <a:srgbClr val="FFFBF3"/>
              </a:solidFill>
              <a:latin typeface="Aptos Bold"/>
              <a:ea typeface="Aptos Bold"/>
              <a:cs typeface="Aptos Bold"/>
              <a:sym typeface="Aptos Bold"/>
            </a:endParaRPr>
          </a:p>
        </p:txBody>
      </p:sp>
      <p:sp>
        <p:nvSpPr>
          <p:cNvPr id="50" name="Rectangle 49">
            <a:extLst>
              <a:ext uri="{FF2B5EF4-FFF2-40B4-BE49-F238E27FC236}">
                <a16:creationId xmlns:a16="http://schemas.microsoft.com/office/drawing/2014/main" id="{EB75B0A3-9181-A62E-8CFD-C0423E1F5955}"/>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23630" y="0"/>
            <a:ext cx="9180374" cy="10287000"/>
          </a:xfrm>
          <a:prstGeom prst="rect">
            <a:avLst/>
          </a:prstGeom>
          <a:solidFill>
            <a:srgbClr val="BDCBC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noProof="1"/>
          </a:p>
        </p:txBody>
      </p:sp>
      <p:sp>
        <p:nvSpPr>
          <p:cNvPr id="58" name="Rounded Rectangle 57">
            <a:extLst>
              <a:ext uri="{FF2B5EF4-FFF2-40B4-BE49-F238E27FC236}">
                <a16:creationId xmlns:a16="http://schemas.microsoft.com/office/drawing/2014/main" id="{6C803869-9CFD-939D-E999-5C2EA3BADDB9}"/>
              </a:ext>
              <a:ext uri="{C183D7F6-B498-43B3-948B-1728B52AA6E4}">
                <adec:decorative xmlns:adec="http://schemas.microsoft.com/office/drawing/2017/decorative" val="1"/>
              </a:ext>
            </a:extLst>
          </p:cNvPr>
          <p:cNvSpPr/>
          <p:nvPr/>
        </p:nvSpPr>
        <p:spPr>
          <a:xfrm>
            <a:off x="1484422" y="2788509"/>
            <a:ext cx="6111700" cy="2400465"/>
          </a:xfrm>
          <a:prstGeom prst="roundRect">
            <a:avLst>
              <a:gd name="adj" fmla="val 5401"/>
            </a:avLst>
          </a:prstGeom>
          <a:solidFill>
            <a:srgbClr val="F7F7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en-CA" sz="2600" b="1" noProof="1">
              <a:solidFill>
                <a:srgbClr val="FFFBF3"/>
              </a:solidFill>
              <a:latin typeface="Aptos Bold"/>
              <a:ea typeface="Aptos Bold"/>
              <a:cs typeface="Aptos Bold"/>
              <a:sym typeface="Aptos Bold"/>
            </a:endParaRPr>
          </a:p>
        </p:txBody>
      </p:sp>
      <p:sp>
        <p:nvSpPr>
          <p:cNvPr id="24" name="TextBox 24">
            <a:extLst>
              <a:ext uri="{FF2B5EF4-FFF2-40B4-BE49-F238E27FC236}">
                <a16:creationId xmlns:a16="http://schemas.microsoft.com/office/drawing/2014/main" id="{C4CBB4B9-16CC-7117-E8CF-2EC92A380642}"/>
              </a:ext>
            </a:extLst>
          </p:cNvPr>
          <p:cNvSpPr txBox="1"/>
          <p:nvPr/>
        </p:nvSpPr>
        <p:spPr>
          <a:xfrm>
            <a:off x="11002183" y="1133113"/>
            <a:ext cx="5473573" cy="760345"/>
          </a:xfrm>
          <a:prstGeom prst="rect">
            <a:avLst/>
          </a:prstGeom>
        </p:spPr>
        <p:txBody>
          <a:bodyPr lIns="50800" tIns="50800" rIns="50800" bIns="50800" rtlCol="0" anchor="ctr"/>
          <a:lstStyle/>
          <a:p>
            <a:pPr algn="ctr">
              <a:lnSpc>
                <a:spcPts val="3359"/>
              </a:lnSpc>
            </a:pPr>
            <a:r>
              <a:rPr lang="en-CA" sz="2799" b="1" noProof="1">
                <a:solidFill>
                  <a:srgbClr val="FFFBF3"/>
                </a:solidFill>
                <a:latin typeface="Aptos Bold"/>
                <a:ea typeface="Aptos Bold"/>
                <a:cs typeface="Aptos Bold"/>
                <a:sym typeface="Aptos Bold"/>
              </a:rPr>
              <a:t>REALIT</a:t>
            </a:r>
          </a:p>
        </p:txBody>
      </p:sp>
      <p:sp>
        <p:nvSpPr>
          <p:cNvPr id="8" name="Rectangle 7">
            <a:extLst>
              <a:ext uri="{FF2B5EF4-FFF2-40B4-BE49-F238E27FC236}">
                <a16:creationId xmlns:a16="http://schemas.microsoft.com/office/drawing/2014/main" id="{48C29804-28B9-2B07-F933-3D7853E8972C}"/>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76200" y="6509271"/>
            <a:ext cx="9229558" cy="3442062"/>
          </a:xfrm>
          <a:prstGeom prst="rect">
            <a:avLst/>
          </a:prstGeom>
          <a:solidFill>
            <a:srgbClr val="E6EBE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noProof="1"/>
          </a:p>
        </p:txBody>
      </p:sp>
      <p:sp>
        <p:nvSpPr>
          <p:cNvPr id="47" name="TextBox 47">
            <a:extLst>
              <a:ext uri="{FF2B5EF4-FFF2-40B4-BE49-F238E27FC236}">
                <a16:creationId xmlns:a16="http://schemas.microsoft.com/office/drawing/2014/main" id="{739A0EB1-8781-1DBC-3BE9-F7B6329C5BCF}"/>
              </a:ext>
            </a:extLst>
          </p:cNvPr>
          <p:cNvSpPr txBox="1"/>
          <p:nvPr/>
        </p:nvSpPr>
        <p:spPr>
          <a:xfrm>
            <a:off x="603125" y="7615679"/>
            <a:ext cx="7874295" cy="1436291"/>
          </a:xfrm>
          <a:prstGeom prst="rect">
            <a:avLst/>
          </a:prstGeom>
        </p:spPr>
        <p:txBody>
          <a:bodyPr wrap="square" lIns="0" tIns="0" rIns="0" bIns="0" rtlCol="0" anchor="t">
            <a:spAutoFit/>
          </a:bodyPr>
          <a:lstStyle/>
          <a:p>
            <a:pPr marL="380049" lvl="1" indent="-190024">
              <a:lnSpc>
                <a:spcPts val="2835"/>
              </a:lnSpc>
              <a:buFont typeface="Arial"/>
              <a:buChar char="•"/>
            </a:pPr>
            <a:r>
              <a:rPr lang="en-CA" sz="2200" noProof="1">
                <a:solidFill>
                  <a:srgbClr val="394240"/>
                </a:solidFill>
                <a:latin typeface="Aptos Light" panose="020B0004020202020204" pitchFamily="34" charset="0"/>
                <a:ea typeface="Aptos"/>
                <a:cs typeface="Aptos"/>
                <a:sym typeface="Aptos"/>
              </a:rPr>
              <a:t>Protects perpetrators of sexual harassment</a:t>
            </a:r>
          </a:p>
          <a:p>
            <a:pPr marL="380049" lvl="1" indent="-190024">
              <a:lnSpc>
                <a:spcPts val="2835"/>
              </a:lnSpc>
              <a:buFont typeface="Arial"/>
              <a:buChar char="•"/>
            </a:pPr>
            <a:r>
              <a:rPr lang="en-CA" sz="2200" noProof="1">
                <a:solidFill>
                  <a:srgbClr val="394240"/>
                </a:solidFill>
                <a:latin typeface="Aptos Light" panose="020B0004020202020204" pitchFamily="34" charset="0"/>
                <a:ea typeface="Aptos"/>
                <a:cs typeface="Aptos"/>
                <a:sym typeface="Aptos"/>
              </a:rPr>
              <a:t>Assumes that unless experiences of sexual harassment are formally reported, they are not occurring or do not require action</a:t>
            </a:r>
            <a:br>
              <a:rPr lang="en-CA" sz="2200" noProof="1">
                <a:solidFill>
                  <a:srgbClr val="394240"/>
                </a:solidFill>
                <a:latin typeface="Aptos Light" panose="020B0004020202020204" pitchFamily="34" charset="0"/>
                <a:ea typeface="Aptos"/>
                <a:cs typeface="Aptos"/>
                <a:sym typeface="Aptos"/>
              </a:rPr>
            </a:br>
            <a:r>
              <a:rPr lang="en-CA" sz="2200" noProof="1">
                <a:solidFill>
                  <a:srgbClr val="394240"/>
                </a:solidFill>
                <a:latin typeface="Aptos Light" panose="020B0004020202020204" pitchFamily="34" charset="0"/>
                <a:ea typeface="Aptos"/>
                <a:cs typeface="Aptos"/>
                <a:sym typeface="Aptos"/>
              </a:rPr>
              <a:t>by workplaces </a:t>
            </a:r>
          </a:p>
        </p:txBody>
      </p:sp>
      <p:sp>
        <p:nvSpPr>
          <p:cNvPr id="55" name="TextBox 54">
            <a:extLst>
              <a:ext uri="{FF2B5EF4-FFF2-40B4-BE49-F238E27FC236}">
                <a16:creationId xmlns:a16="http://schemas.microsoft.com/office/drawing/2014/main" id="{362F0051-2DE2-5AE9-84D1-5B99BA22F5E5}"/>
              </a:ext>
            </a:extLst>
          </p:cNvPr>
          <p:cNvSpPr txBox="1"/>
          <p:nvPr/>
        </p:nvSpPr>
        <p:spPr>
          <a:xfrm>
            <a:off x="-2286000" y="3971925"/>
            <a:ext cx="184731" cy="369332"/>
          </a:xfrm>
          <a:prstGeom prst="rect">
            <a:avLst/>
          </a:prstGeom>
          <a:noFill/>
        </p:spPr>
        <p:txBody>
          <a:bodyPr wrap="none" rtlCol="0">
            <a:spAutoFit/>
          </a:bodyPr>
          <a:lstStyle/>
          <a:p>
            <a:endParaRPr lang="en-CA" noProof="1"/>
          </a:p>
        </p:txBody>
      </p:sp>
      <p:sp>
        <p:nvSpPr>
          <p:cNvPr id="56" name="Rounded Rectangle 55">
            <a:extLst>
              <a:ext uri="{FF2B5EF4-FFF2-40B4-BE49-F238E27FC236}">
                <a16:creationId xmlns:a16="http://schemas.microsoft.com/office/drawing/2014/main" id="{4E7D74B1-AD02-724C-B16C-0E1642FB8159}"/>
              </a:ext>
            </a:extLst>
          </p:cNvPr>
          <p:cNvSpPr>
            <a:spLocks noGrp="1" noRot="1" noMove="1" noResize="1" noEditPoints="1" noAdjustHandles="1" noChangeArrowheads="1" noChangeShapeType="1"/>
          </p:cNvSpPr>
          <p:nvPr/>
        </p:nvSpPr>
        <p:spPr>
          <a:xfrm>
            <a:off x="1811216" y="1175998"/>
            <a:ext cx="5510683" cy="717460"/>
          </a:xfrm>
          <a:prstGeom prst="roundRect">
            <a:avLst>
              <a:gd name="adj" fmla="val 10692"/>
            </a:avLst>
          </a:prstGeom>
          <a:solidFill>
            <a:srgbClr val="C8404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en-CA" sz="2800" b="1" noProof="1">
                <a:solidFill>
                  <a:srgbClr val="FFFBF3"/>
                </a:solidFill>
                <a:latin typeface="Aptos Bold"/>
                <a:ea typeface="Aptos Bold"/>
                <a:cs typeface="Aptos Bold"/>
                <a:sym typeface="Aptos Bold"/>
              </a:rPr>
              <a:t>POPULAR MISCONCEPTION</a:t>
            </a:r>
          </a:p>
        </p:txBody>
      </p:sp>
      <p:sp>
        <p:nvSpPr>
          <p:cNvPr id="57" name="Rounded Rectangle 56">
            <a:extLst>
              <a:ext uri="{FF2B5EF4-FFF2-40B4-BE49-F238E27FC236}">
                <a16:creationId xmlns:a16="http://schemas.microsoft.com/office/drawing/2014/main" id="{35941C4B-7068-AEE6-527D-3DBC81DF2B36}"/>
              </a:ext>
            </a:extLst>
          </p:cNvPr>
          <p:cNvSpPr>
            <a:spLocks noGrp="1" noRot="1" noMove="1" noResize="1" noEditPoints="1" noAdjustHandles="1" noChangeArrowheads="1" noChangeShapeType="1"/>
          </p:cNvSpPr>
          <p:nvPr/>
        </p:nvSpPr>
        <p:spPr>
          <a:xfrm>
            <a:off x="2312050" y="6042323"/>
            <a:ext cx="4509014" cy="767031"/>
          </a:xfrm>
          <a:prstGeom prst="roundRect">
            <a:avLst>
              <a:gd name="adj" fmla="val 10692"/>
            </a:avLst>
          </a:prstGeom>
          <a:solidFill>
            <a:srgbClr val="7080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en-CA" sz="2600" b="1" noProof="1">
                <a:solidFill>
                  <a:srgbClr val="FFFBF3"/>
                </a:solidFill>
                <a:latin typeface="Aptos Bold"/>
                <a:ea typeface="Aptos Bold"/>
                <a:cs typeface="Aptos Bold"/>
                <a:sym typeface="Aptos Bold"/>
              </a:rPr>
              <a:t>IMPLICATIONS</a:t>
            </a:r>
          </a:p>
        </p:txBody>
      </p:sp>
      <p:sp>
        <p:nvSpPr>
          <p:cNvPr id="59" name="TextBox 58">
            <a:extLst>
              <a:ext uri="{FF2B5EF4-FFF2-40B4-BE49-F238E27FC236}">
                <a16:creationId xmlns:a16="http://schemas.microsoft.com/office/drawing/2014/main" id="{5C5ECCD2-8C4E-3A4C-AB52-A54E3EFEC101}"/>
              </a:ext>
            </a:extLst>
          </p:cNvPr>
          <p:cNvSpPr txBox="1"/>
          <p:nvPr/>
        </p:nvSpPr>
        <p:spPr>
          <a:xfrm>
            <a:off x="7109927" y="-1175657"/>
            <a:ext cx="184731" cy="369332"/>
          </a:xfrm>
          <a:prstGeom prst="rect">
            <a:avLst/>
          </a:prstGeom>
          <a:noFill/>
        </p:spPr>
        <p:txBody>
          <a:bodyPr wrap="none" rtlCol="0">
            <a:spAutoFit/>
          </a:bodyPr>
          <a:lstStyle/>
          <a:p>
            <a:endParaRPr lang="en-CA" noProof="1"/>
          </a:p>
        </p:txBody>
      </p:sp>
      <p:sp>
        <p:nvSpPr>
          <p:cNvPr id="62" name="Rounded Rectangle 61">
            <a:extLst>
              <a:ext uri="{FF2B5EF4-FFF2-40B4-BE49-F238E27FC236}">
                <a16:creationId xmlns:a16="http://schemas.microsoft.com/office/drawing/2014/main" id="{9D56DAEA-D056-5A6B-FD8C-BD55A69EDC9B}"/>
              </a:ext>
            </a:extLst>
          </p:cNvPr>
          <p:cNvSpPr>
            <a:spLocks noGrp="1" noRot="1" noMove="1" noResize="1" noEditPoints="1" noAdjustHandles="1" noChangeArrowheads="1" noChangeShapeType="1"/>
          </p:cNvSpPr>
          <p:nvPr/>
        </p:nvSpPr>
        <p:spPr>
          <a:xfrm>
            <a:off x="11006965" y="1129769"/>
            <a:ext cx="5473572" cy="767031"/>
          </a:xfrm>
          <a:prstGeom prst="roundRect">
            <a:avLst>
              <a:gd name="adj" fmla="val 10692"/>
            </a:avLst>
          </a:prstGeom>
          <a:solidFill>
            <a:srgbClr val="91A4A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en-CA" sz="2800" b="1" noProof="1">
                <a:solidFill>
                  <a:srgbClr val="FFFBF3"/>
                </a:solidFill>
                <a:latin typeface="Aptos Bold"/>
                <a:ea typeface="Aptos Bold"/>
                <a:cs typeface="Aptos Bold"/>
                <a:sym typeface="Aptos Bold"/>
              </a:rPr>
              <a:t>REALITY</a:t>
            </a:r>
            <a:endParaRPr lang="en-CA" sz="2600" b="1" noProof="1">
              <a:solidFill>
                <a:srgbClr val="FFFBF3"/>
              </a:solidFill>
              <a:latin typeface="Aptos Bold"/>
              <a:ea typeface="Aptos Bold"/>
              <a:cs typeface="Aptos Bold"/>
              <a:sym typeface="Aptos Bold"/>
            </a:endParaRPr>
          </a:p>
        </p:txBody>
      </p:sp>
      <p:sp>
        <p:nvSpPr>
          <p:cNvPr id="4" name="TextBox 31">
            <a:extLst>
              <a:ext uri="{FF2B5EF4-FFF2-40B4-BE49-F238E27FC236}">
                <a16:creationId xmlns:a16="http://schemas.microsoft.com/office/drawing/2014/main" id="{BB7A002F-8320-B490-C71D-54B3B7F9EB2F}"/>
              </a:ext>
            </a:extLst>
          </p:cNvPr>
          <p:cNvSpPr txBox="1"/>
          <p:nvPr/>
        </p:nvSpPr>
        <p:spPr>
          <a:xfrm>
            <a:off x="2400294" y="3372326"/>
            <a:ext cx="4279957" cy="1337354"/>
          </a:xfrm>
          <a:prstGeom prst="rect">
            <a:avLst/>
          </a:prstGeom>
        </p:spPr>
        <p:txBody>
          <a:bodyPr lIns="0" tIns="0" rIns="0" bIns="0" rtlCol="0" anchor="t">
            <a:spAutoFit/>
          </a:bodyPr>
          <a:lstStyle/>
          <a:p>
            <a:pPr algn="ctr">
              <a:lnSpc>
                <a:spcPts val="3480"/>
              </a:lnSpc>
              <a:spcBef>
                <a:spcPct val="0"/>
              </a:spcBef>
            </a:pPr>
            <a:r>
              <a:rPr lang="en-CA" sz="2800" noProof="1">
                <a:solidFill>
                  <a:srgbClr val="394240"/>
                </a:solidFill>
                <a:latin typeface="Aptos Light" panose="020B0004020202020204" pitchFamily="34" charset="0"/>
                <a:ea typeface="Aptos"/>
                <a:cs typeface="Aptos"/>
                <a:sym typeface="Aptos"/>
              </a:rPr>
              <a:t>If sexual harassment is not being reported, it must not be a real problem</a:t>
            </a:r>
          </a:p>
        </p:txBody>
      </p:sp>
      <p:sp>
        <p:nvSpPr>
          <p:cNvPr id="5" name="TextBox 29">
            <a:extLst>
              <a:ext uri="{FF2B5EF4-FFF2-40B4-BE49-F238E27FC236}">
                <a16:creationId xmlns:a16="http://schemas.microsoft.com/office/drawing/2014/main" id="{6BFA968C-9DC0-C5AF-5ACC-FB1F54073A73}"/>
              </a:ext>
            </a:extLst>
          </p:cNvPr>
          <p:cNvSpPr txBox="1"/>
          <p:nvPr/>
        </p:nvSpPr>
        <p:spPr>
          <a:xfrm>
            <a:off x="10543096" y="3144480"/>
            <a:ext cx="6401310" cy="2762250"/>
          </a:xfrm>
          <a:prstGeom prst="rect">
            <a:avLst/>
          </a:prstGeom>
        </p:spPr>
        <p:txBody>
          <a:bodyPr wrap="square" lIns="0" tIns="0" rIns="0" bIns="0" rtlCol="0" anchor="t">
            <a:spAutoFit/>
          </a:bodyPr>
          <a:lstStyle/>
          <a:p>
            <a:pPr algn="ctr">
              <a:lnSpc>
                <a:spcPts val="3240"/>
              </a:lnSpc>
            </a:pPr>
            <a:r>
              <a:rPr lang="en-CA" sz="2600" noProof="1">
                <a:solidFill>
                  <a:srgbClr val="394240"/>
                </a:solidFill>
                <a:latin typeface="Aptos Light" panose="020B0004020202020204" pitchFamily="34" charset="0"/>
                <a:ea typeface="Aptos"/>
                <a:cs typeface="Aptos"/>
                <a:sym typeface="Aptos"/>
              </a:rPr>
              <a:t>A lack of reports does not mean that sexual harassment is not occurring. </a:t>
            </a:r>
          </a:p>
          <a:p>
            <a:pPr algn="ctr">
              <a:lnSpc>
                <a:spcPts val="2400"/>
              </a:lnSpc>
            </a:pPr>
            <a:endParaRPr lang="en-CA" sz="2600" noProof="1">
              <a:solidFill>
                <a:srgbClr val="394240"/>
              </a:solidFill>
              <a:latin typeface="Aptos Light" panose="020B0004020202020204" pitchFamily="34" charset="0"/>
              <a:ea typeface="Aptos"/>
              <a:cs typeface="Aptos"/>
              <a:sym typeface="Aptos"/>
            </a:endParaRPr>
          </a:p>
          <a:p>
            <a:pPr algn="ctr">
              <a:lnSpc>
                <a:spcPts val="3240"/>
              </a:lnSpc>
            </a:pPr>
            <a:r>
              <a:rPr lang="en-CA" sz="2600" noProof="1">
                <a:solidFill>
                  <a:srgbClr val="394240"/>
                </a:solidFill>
                <a:latin typeface="Aptos Light" panose="020B0004020202020204" pitchFamily="34" charset="0"/>
                <a:ea typeface="Aptos"/>
                <a:cs typeface="Aptos"/>
                <a:sym typeface="Aptos"/>
              </a:rPr>
              <a:t>Workers often do not report due to fear of retaliation, lack of trust in reporting systems, the expectation that nothing will change, and/or the fear of not being believed. </a:t>
            </a:r>
          </a:p>
        </p:txBody>
      </p:sp>
      <p:sp>
        <p:nvSpPr>
          <p:cNvPr id="6" name="Freeform 28">
            <a:extLst>
              <a:ext uri="{FF2B5EF4-FFF2-40B4-BE49-F238E27FC236}">
                <a16:creationId xmlns:a16="http://schemas.microsoft.com/office/drawing/2014/main" id="{DCDE33D9-FAA2-7D62-0547-7400996C781B}"/>
              </a:ext>
              <a:ext uri="{C183D7F6-B498-43B3-948B-1728B52AA6E4}">
                <adec:decorative xmlns:adec="http://schemas.microsoft.com/office/drawing/2017/decorative" val="1"/>
              </a:ext>
            </a:extLst>
          </p:cNvPr>
          <p:cNvSpPr>
            <a:spLocks/>
          </p:cNvSpPr>
          <p:nvPr/>
        </p:nvSpPr>
        <p:spPr>
          <a:xfrm>
            <a:off x="9780113" y="7457126"/>
            <a:ext cx="3665098" cy="3112001"/>
          </a:xfrm>
          <a:custGeom>
            <a:avLst/>
            <a:gdLst/>
            <a:ahLst/>
            <a:cxnLst/>
            <a:rect l="l" t="t" r="r" b="b"/>
            <a:pathLst>
              <a:path w="3665098" h="3112001">
                <a:moveTo>
                  <a:pt x="3665099" y="0"/>
                </a:moveTo>
                <a:lnTo>
                  <a:pt x="0" y="0"/>
                </a:lnTo>
                <a:lnTo>
                  <a:pt x="0" y="3112002"/>
                </a:lnTo>
                <a:lnTo>
                  <a:pt x="3665099" y="3112002"/>
                </a:lnTo>
                <a:lnTo>
                  <a:pt x="3665099" y="0"/>
                </a:lnTo>
                <a:close/>
              </a:path>
            </a:pathLst>
          </a:custGeom>
          <a:blipFill>
            <a:blip>
              <a:alphaModFix amt="44999"/>
              <a:extLst>
                <a:ext uri="{96DAC541-7B7A-43D3-8B79-37D633B846F1}">
                  <asvg:svgBlip xmlns:asvg="http://schemas.microsoft.com/office/drawing/2016/SVG/main" r:embed="rId3"/>
                </a:ext>
              </a:extLst>
            </a:blip>
            <a:stretch>
              <a:fillRect/>
            </a:stretch>
          </a:blipFill>
        </p:spPr>
        <p:txBody>
          <a:bodyPr/>
          <a:lstStyle/>
          <a:p>
            <a:endParaRPr lang="en-CA" noProof="1"/>
          </a:p>
        </p:txBody>
      </p:sp>
      <p:grpSp>
        <p:nvGrpSpPr>
          <p:cNvPr id="9" name="Group 13">
            <a:extLst>
              <a:ext uri="{FF2B5EF4-FFF2-40B4-BE49-F238E27FC236}">
                <a16:creationId xmlns:a16="http://schemas.microsoft.com/office/drawing/2014/main" id="{860157C3-33F0-B867-85D1-914C83981D41}"/>
              </a:ext>
              <a:ext uri="{C183D7F6-B498-43B3-948B-1728B52AA6E4}">
                <adec:decorative xmlns:adec="http://schemas.microsoft.com/office/drawing/2017/decorative" val="1"/>
              </a:ext>
            </a:extLst>
          </p:cNvPr>
          <p:cNvGrpSpPr/>
          <p:nvPr/>
        </p:nvGrpSpPr>
        <p:grpSpPr>
          <a:xfrm>
            <a:off x="1447800" y="2781300"/>
            <a:ext cx="6111701" cy="2414132"/>
            <a:chOff x="0" y="0"/>
            <a:chExt cx="8148934" cy="3218843"/>
          </a:xfrm>
        </p:grpSpPr>
        <p:sp>
          <p:nvSpPr>
            <p:cNvPr id="10" name="TextBox 16">
              <a:extLst>
                <a:ext uri="{FF2B5EF4-FFF2-40B4-BE49-F238E27FC236}">
                  <a16:creationId xmlns:a16="http://schemas.microsoft.com/office/drawing/2014/main" id="{BBDBBED4-D9F9-15C1-97EF-84B19DE1B04E}"/>
                </a:ext>
              </a:extLst>
            </p:cNvPr>
            <p:cNvSpPr txBox="1"/>
            <p:nvPr/>
          </p:nvSpPr>
          <p:spPr>
            <a:xfrm>
              <a:off x="0" y="0"/>
              <a:ext cx="8148934" cy="3218843"/>
            </a:xfrm>
            <a:prstGeom prst="rect">
              <a:avLst/>
            </a:prstGeom>
          </p:spPr>
          <p:txBody>
            <a:bodyPr lIns="50800" tIns="50800" rIns="50800" bIns="50800" rtlCol="0" anchor="ctr"/>
            <a:lstStyle/>
            <a:p>
              <a:pPr algn="ctr">
                <a:lnSpc>
                  <a:spcPts val="2879"/>
                </a:lnSpc>
              </a:pPr>
              <a:endParaRPr lang="en-CA" noProof="1"/>
            </a:p>
          </p:txBody>
        </p:sp>
        <p:sp>
          <p:nvSpPr>
            <p:cNvPr id="11" name="Freeform 17">
              <a:extLst>
                <a:ext uri="{FF2B5EF4-FFF2-40B4-BE49-F238E27FC236}">
                  <a16:creationId xmlns:a16="http://schemas.microsoft.com/office/drawing/2014/main" id="{40B56675-623A-0F51-3D97-1B0CFE5667E3}"/>
                </a:ext>
              </a:extLst>
            </p:cNvPr>
            <p:cNvSpPr/>
            <p:nvPr/>
          </p:nvSpPr>
          <p:spPr>
            <a:xfrm>
              <a:off x="6965684" y="2209080"/>
              <a:ext cx="945948" cy="746117"/>
            </a:xfrm>
            <a:custGeom>
              <a:avLst/>
              <a:gdLst/>
              <a:ahLst/>
              <a:cxnLst/>
              <a:rect l="l" t="t" r="r" b="b"/>
              <a:pathLst>
                <a:path w="945948" h="746117">
                  <a:moveTo>
                    <a:pt x="0" y="0"/>
                  </a:moveTo>
                  <a:lnTo>
                    <a:pt x="945948" y="0"/>
                  </a:lnTo>
                  <a:lnTo>
                    <a:pt x="945948" y="746116"/>
                  </a:lnTo>
                  <a:lnTo>
                    <a:pt x="0" y="746116"/>
                  </a:lnTo>
                  <a:lnTo>
                    <a:pt x="0" y="0"/>
                  </a:lnTo>
                  <a:close/>
                </a:path>
              </a:pathLst>
            </a:custGeom>
            <a:blipFill>
              <a:blip>
                <a:alphaModFix amt="18999"/>
                <a:extLst>
                  <a:ext uri="{96DAC541-7B7A-43D3-8B79-37D633B846F1}">
                    <asvg:svgBlip xmlns:asvg="http://schemas.microsoft.com/office/drawing/2016/SVG/main" r:embed="rId4"/>
                  </a:ext>
                </a:extLst>
              </a:blip>
              <a:stretch>
                <a:fillRect/>
              </a:stretch>
            </a:blipFill>
          </p:spPr>
          <p:txBody>
            <a:bodyPr/>
            <a:lstStyle/>
            <a:p>
              <a:endParaRPr lang="en-CA" noProof="1"/>
            </a:p>
          </p:txBody>
        </p:sp>
        <p:sp>
          <p:nvSpPr>
            <p:cNvPr id="12" name="Freeform 18">
              <a:extLst>
                <a:ext uri="{FF2B5EF4-FFF2-40B4-BE49-F238E27FC236}">
                  <a16:creationId xmlns:a16="http://schemas.microsoft.com/office/drawing/2014/main" id="{15C9A5FB-D112-E325-EA44-D6AC3C82C06B}"/>
                </a:ext>
              </a:extLst>
            </p:cNvPr>
            <p:cNvSpPr/>
            <p:nvPr/>
          </p:nvSpPr>
          <p:spPr>
            <a:xfrm flipH="1" flipV="1">
              <a:off x="270627" y="273009"/>
              <a:ext cx="945948" cy="746117"/>
            </a:xfrm>
            <a:custGeom>
              <a:avLst/>
              <a:gdLst/>
              <a:ahLst/>
              <a:cxnLst/>
              <a:rect l="l" t="t" r="r" b="b"/>
              <a:pathLst>
                <a:path w="945948" h="746117">
                  <a:moveTo>
                    <a:pt x="945948" y="746117"/>
                  </a:moveTo>
                  <a:lnTo>
                    <a:pt x="0" y="746117"/>
                  </a:lnTo>
                  <a:lnTo>
                    <a:pt x="0" y="0"/>
                  </a:lnTo>
                  <a:lnTo>
                    <a:pt x="945948" y="0"/>
                  </a:lnTo>
                  <a:lnTo>
                    <a:pt x="945948" y="746117"/>
                  </a:lnTo>
                  <a:close/>
                </a:path>
              </a:pathLst>
            </a:custGeom>
            <a:blipFill>
              <a:blip>
                <a:alphaModFix amt="18999"/>
                <a:extLst>
                  <a:ext uri="{96DAC541-7B7A-43D3-8B79-37D633B846F1}">
                    <asvg:svgBlip xmlns:asvg="http://schemas.microsoft.com/office/drawing/2016/SVG/main" r:embed="rId5"/>
                  </a:ext>
                </a:extLst>
              </a:blip>
              <a:stretch>
                <a:fillRect/>
              </a:stretch>
            </a:blipFill>
          </p:spPr>
          <p:txBody>
            <a:bodyPr/>
            <a:lstStyle/>
            <a:p>
              <a:endParaRPr lang="en-CA" noProof="1"/>
            </a:p>
          </p:txBody>
        </p:sp>
      </p:grpSp>
      <p:pic>
        <p:nvPicPr>
          <p:cNvPr id="2" name="Graphic 1" descr="Centre for Research &amp; Education on Violence Against Women &amp; Children">
            <a:extLst>
              <a:ext uri="{FF2B5EF4-FFF2-40B4-BE49-F238E27FC236}">
                <a16:creationId xmlns:a16="http://schemas.microsoft.com/office/drawing/2014/main" id="{817A7041-3B04-1E72-5C7B-0FDF3D792153}"/>
              </a:ext>
            </a:extLst>
          </p:cNvPr>
          <p:cNvPicPr/>
          <p:nvPr/>
        </p:nvPicPr>
        <p:blipFill>
          <a:blip r:embed="rId6">
            <a:extLst>
              <a:ext uri="{28A0092B-C50C-407E-A947-70E740481C1C}">
                <a14:useLocalDpi xmlns:a14="http://schemas.microsoft.com/office/drawing/2010/main" val="0"/>
              </a:ext>
            </a:extLst>
          </a:blip>
          <a:srcRect l="-1093" t="-1" r="-7724" b="-17012"/>
          <a:stretch>
            <a:fillRect/>
          </a:stretch>
        </p:blipFill>
        <p:spPr>
          <a:xfrm>
            <a:off x="14099373" y="9469841"/>
            <a:ext cx="2219900" cy="540734"/>
          </a:xfrm>
          <a:prstGeom prst="rect">
            <a:avLst/>
          </a:prstGeom>
        </p:spPr>
      </p:pic>
      <p:pic>
        <p:nvPicPr>
          <p:cNvPr id="3" name="Picture 2" descr="Respect at Work">
            <a:extLst>
              <a:ext uri="{FF2B5EF4-FFF2-40B4-BE49-F238E27FC236}">
                <a16:creationId xmlns:a16="http://schemas.microsoft.com/office/drawing/2014/main" id="{E01BB5B4-DBDA-403B-7569-D3A7CA2836CB}"/>
              </a:ext>
            </a:extLst>
          </p:cNvPr>
          <p:cNvPicPr/>
          <p:nvPr/>
        </p:nvPicPr>
        <p:blipFill>
          <a:blip r:embed="rId7"/>
          <a:stretch/>
        </p:blipFill>
        <p:spPr>
          <a:xfrm>
            <a:off x="16322658" y="9454383"/>
            <a:ext cx="1640981" cy="540734"/>
          </a:xfrm>
          <a:prstGeom prst="rect">
            <a:avLst/>
          </a:prstGeom>
        </p:spPr>
      </p:pic>
    </p:spTree>
    <p:extLst>
      <p:ext uri="{BB962C8B-B14F-4D97-AF65-F5344CB8AC3E}">
        <p14:creationId xmlns:p14="http://schemas.microsoft.com/office/powerpoint/2010/main" val="30314269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F6925D-77EF-58B8-6400-F9EAEBAD8BBC}"/>
            </a:ext>
          </a:extLst>
        </p:cNvPr>
        <p:cNvGrpSpPr/>
        <p:nvPr/>
      </p:nvGrpSpPr>
      <p:grpSpPr>
        <a:xfrm>
          <a:off x="0" y="0"/>
          <a:ext cx="0" cy="0"/>
          <a:chOff x="0" y="0"/>
          <a:chExt cx="0" cy="0"/>
        </a:xfrm>
      </p:grpSpPr>
      <p:sp>
        <p:nvSpPr>
          <p:cNvPr id="53" name="Rectangle 52">
            <a:extLst>
              <a:ext uri="{FF2B5EF4-FFF2-40B4-BE49-F238E27FC236}">
                <a16:creationId xmlns:a16="http://schemas.microsoft.com/office/drawing/2014/main" id="{E32041AF-6FD5-2910-ACAC-071B3DA17475}"/>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9153564" y="0"/>
            <a:ext cx="9180374" cy="10287000"/>
          </a:xfrm>
          <a:prstGeom prst="rect">
            <a:avLst/>
          </a:prstGeom>
          <a:solidFill>
            <a:srgbClr val="FFFB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CA" noProof="1"/>
              <a:t>v</a:t>
            </a:r>
          </a:p>
        </p:txBody>
      </p:sp>
      <p:sp>
        <p:nvSpPr>
          <p:cNvPr id="61" name="Rounded Rectangle 60">
            <a:extLst>
              <a:ext uri="{FF2B5EF4-FFF2-40B4-BE49-F238E27FC236}">
                <a16:creationId xmlns:a16="http://schemas.microsoft.com/office/drawing/2014/main" id="{5A864E2D-5C8F-24F7-0F99-60E32FB0B449}"/>
              </a:ext>
              <a:ext uri="{C183D7F6-B498-43B3-948B-1728B52AA6E4}">
                <adec:decorative xmlns:adec="http://schemas.microsoft.com/office/drawing/2017/decorative" val="1"/>
              </a:ext>
            </a:extLst>
          </p:cNvPr>
          <p:cNvSpPr/>
          <p:nvPr/>
        </p:nvSpPr>
        <p:spPr>
          <a:xfrm>
            <a:off x="9646010" y="2745727"/>
            <a:ext cx="8185918" cy="2854973"/>
          </a:xfrm>
          <a:prstGeom prst="roundRect">
            <a:avLst>
              <a:gd name="adj" fmla="val 4711"/>
            </a:avLst>
          </a:prstGeom>
          <a:solidFill>
            <a:srgbClr val="FBF6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en-CA" sz="2600" b="1" noProof="1">
              <a:solidFill>
                <a:srgbClr val="FFFBF3"/>
              </a:solidFill>
              <a:latin typeface="Aptos Bold"/>
              <a:ea typeface="Aptos Bold"/>
              <a:cs typeface="Aptos Bold"/>
              <a:sym typeface="Aptos Bold"/>
            </a:endParaRPr>
          </a:p>
        </p:txBody>
      </p:sp>
      <p:sp>
        <p:nvSpPr>
          <p:cNvPr id="50" name="Rectangle 49">
            <a:extLst>
              <a:ext uri="{FF2B5EF4-FFF2-40B4-BE49-F238E27FC236}">
                <a16:creationId xmlns:a16="http://schemas.microsoft.com/office/drawing/2014/main" id="{F79B4BFB-022D-C8AF-05B2-3CC8D2D12DFB}"/>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23630" y="0"/>
            <a:ext cx="9180374" cy="10287000"/>
          </a:xfrm>
          <a:prstGeom prst="rect">
            <a:avLst/>
          </a:prstGeom>
          <a:solidFill>
            <a:srgbClr val="BDCBC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noProof="1"/>
          </a:p>
        </p:txBody>
      </p:sp>
      <p:sp>
        <p:nvSpPr>
          <p:cNvPr id="58" name="Rounded Rectangle 57">
            <a:extLst>
              <a:ext uri="{FF2B5EF4-FFF2-40B4-BE49-F238E27FC236}">
                <a16:creationId xmlns:a16="http://schemas.microsoft.com/office/drawing/2014/main" id="{30C471EC-97E3-F1E0-B0EE-A4DD25FA52B0}"/>
              </a:ext>
              <a:ext uri="{C183D7F6-B498-43B3-948B-1728B52AA6E4}">
                <adec:decorative xmlns:adec="http://schemas.microsoft.com/office/drawing/2017/decorative" val="1"/>
              </a:ext>
            </a:extLst>
          </p:cNvPr>
          <p:cNvSpPr/>
          <p:nvPr/>
        </p:nvSpPr>
        <p:spPr>
          <a:xfrm>
            <a:off x="1482729" y="2788509"/>
            <a:ext cx="6111700" cy="2400465"/>
          </a:xfrm>
          <a:prstGeom prst="roundRect">
            <a:avLst>
              <a:gd name="adj" fmla="val 5401"/>
            </a:avLst>
          </a:prstGeom>
          <a:solidFill>
            <a:srgbClr val="F7F7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en-CA" sz="2600" b="1" noProof="1">
              <a:solidFill>
                <a:srgbClr val="FFFBF3"/>
              </a:solidFill>
              <a:latin typeface="Aptos Bold"/>
              <a:ea typeface="Aptos Bold"/>
              <a:cs typeface="Aptos Bold"/>
              <a:sym typeface="Aptos Bold"/>
            </a:endParaRPr>
          </a:p>
        </p:txBody>
      </p:sp>
      <p:sp>
        <p:nvSpPr>
          <p:cNvPr id="24" name="TextBox 24">
            <a:extLst>
              <a:ext uri="{FF2B5EF4-FFF2-40B4-BE49-F238E27FC236}">
                <a16:creationId xmlns:a16="http://schemas.microsoft.com/office/drawing/2014/main" id="{717C7855-E59A-9050-124F-37C5E1A58BCD}"/>
              </a:ext>
            </a:extLst>
          </p:cNvPr>
          <p:cNvSpPr txBox="1"/>
          <p:nvPr/>
        </p:nvSpPr>
        <p:spPr>
          <a:xfrm>
            <a:off x="11002183" y="1133113"/>
            <a:ext cx="5473573" cy="760345"/>
          </a:xfrm>
          <a:prstGeom prst="rect">
            <a:avLst/>
          </a:prstGeom>
        </p:spPr>
        <p:txBody>
          <a:bodyPr lIns="50800" tIns="50800" rIns="50800" bIns="50800" rtlCol="0" anchor="ctr"/>
          <a:lstStyle/>
          <a:p>
            <a:pPr algn="ctr">
              <a:lnSpc>
                <a:spcPts val="3359"/>
              </a:lnSpc>
            </a:pPr>
            <a:r>
              <a:rPr lang="en-CA" sz="2799" b="1" noProof="1">
                <a:solidFill>
                  <a:srgbClr val="FFFBF3"/>
                </a:solidFill>
                <a:latin typeface="Aptos Bold"/>
                <a:ea typeface="Aptos Bold"/>
                <a:cs typeface="Aptos Bold"/>
                <a:sym typeface="Aptos Bold"/>
              </a:rPr>
              <a:t>REALIT</a:t>
            </a:r>
          </a:p>
        </p:txBody>
      </p:sp>
      <p:sp>
        <p:nvSpPr>
          <p:cNvPr id="8" name="Rectangle 7">
            <a:extLst>
              <a:ext uri="{FF2B5EF4-FFF2-40B4-BE49-F238E27FC236}">
                <a16:creationId xmlns:a16="http://schemas.microsoft.com/office/drawing/2014/main" id="{A64D48EE-525D-7427-3A69-9EFFCCE061FD}"/>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76200" y="6509271"/>
            <a:ext cx="9229558" cy="3442062"/>
          </a:xfrm>
          <a:prstGeom prst="rect">
            <a:avLst/>
          </a:prstGeom>
          <a:solidFill>
            <a:srgbClr val="E6EBE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noProof="1"/>
          </a:p>
        </p:txBody>
      </p:sp>
      <p:sp>
        <p:nvSpPr>
          <p:cNvPr id="47" name="TextBox 47">
            <a:extLst>
              <a:ext uri="{FF2B5EF4-FFF2-40B4-BE49-F238E27FC236}">
                <a16:creationId xmlns:a16="http://schemas.microsoft.com/office/drawing/2014/main" id="{4FAF7AC7-0A84-988C-08DF-55E8F8EA8B68}"/>
              </a:ext>
            </a:extLst>
          </p:cNvPr>
          <p:cNvSpPr txBox="1"/>
          <p:nvPr/>
        </p:nvSpPr>
        <p:spPr>
          <a:xfrm>
            <a:off x="406056" y="7364095"/>
            <a:ext cx="8265046" cy="2031325"/>
          </a:xfrm>
          <a:prstGeom prst="rect">
            <a:avLst/>
          </a:prstGeom>
        </p:spPr>
        <p:txBody>
          <a:bodyPr wrap="square" lIns="0" tIns="0" rIns="0" bIns="0" rtlCol="0" anchor="t">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2200" u="none" strike="noStrike" kern="1200" cap="none" spc="0" normalizeH="0" baseline="0" noProof="1">
                <a:ln>
                  <a:noFill/>
                </a:ln>
                <a:solidFill>
                  <a:srgbClr val="394240"/>
                </a:solidFill>
                <a:effectLst/>
                <a:uLnTx/>
                <a:uFillTx/>
                <a:latin typeface="Aptos Light" panose="020B0004020202020204" pitchFamily="34" charset="0"/>
              </a:rPr>
              <a:t>Disregards non-physical behaviours of sexual harassment like inappropriate comments and jokes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2200" u="none" strike="noStrike" kern="1200" cap="none" spc="0" normalizeH="0" baseline="0" noProof="1">
                <a:ln>
                  <a:noFill/>
                </a:ln>
                <a:solidFill>
                  <a:srgbClr val="394240"/>
                </a:solidFill>
                <a:effectLst/>
                <a:uLnTx/>
                <a:uFillTx/>
                <a:latin typeface="Aptos Light" panose="020B0004020202020204" pitchFamily="34" charset="0"/>
              </a:rPr>
              <a:t>Minimizes harm of experiencing non-physical sexual harassment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2200" u="none" strike="noStrike" kern="1200" cap="none" spc="0" normalizeH="0" baseline="0" noProof="1">
                <a:ln>
                  <a:noFill/>
                </a:ln>
                <a:solidFill>
                  <a:srgbClr val="394240"/>
                </a:solidFill>
                <a:effectLst/>
                <a:uLnTx/>
                <a:uFillTx/>
                <a:latin typeface="Aptos Light" panose="020B0004020202020204" pitchFamily="34" charset="0"/>
              </a:rPr>
              <a:t>Discourages reporting of cases of sexual harassment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2200" u="none" strike="noStrike" kern="1200" cap="none" spc="0" normalizeH="0" baseline="0" noProof="1">
                <a:ln>
                  <a:noFill/>
                </a:ln>
                <a:solidFill>
                  <a:srgbClr val="394240"/>
                </a:solidFill>
                <a:effectLst/>
                <a:uLnTx/>
                <a:uFillTx/>
                <a:latin typeface="Aptos Light" panose="020B0004020202020204" pitchFamily="34" charset="0"/>
              </a:rPr>
              <a:t>Workplaces lose the opportunity to intervene early on before </a:t>
            </a:r>
            <a:br>
              <a:rPr kumimoji="0" lang="en-CA" sz="2200" u="none" strike="noStrike" kern="1200" cap="none" spc="0" normalizeH="0" baseline="0" noProof="1">
                <a:ln>
                  <a:noFill/>
                </a:ln>
                <a:solidFill>
                  <a:srgbClr val="394240"/>
                </a:solidFill>
                <a:effectLst/>
                <a:uLnTx/>
                <a:uFillTx/>
                <a:latin typeface="Aptos Light" panose="020B0004020202020204" pitchFamily="34" charset="0"/>
              </a:rPr>
            </a:br>
            <a:r>
              <a:rPr kumimoji="0" lang="en-CA" sz="2200" u="none" strike="noStrike" kern="1200" cap="none" spc="0" normalizeH="0" baseline="0" noProof="1">
                <a:ln>
                  <a:noFill/>
                </a:ln>
                <a:solidFill>
                  <a:srgbClr val="394240"/>
                </a:solidFill>
                <a:effectLst/>
                <a:uLnTx/>
                <a:uFillTx/>
                <a:latin typeface="Aptos Light" panose="020B0004020202020204" pitchFamily="34" charset="0"/>
              </a:rPr>
              <a:t>a situation escalates</a:t>
            </a:r>
          </a:p>
        </p:txBody>
      </p:sp>
      <p:sp>
        <p:nvSpPr>
          <p:cNvPr id="55" name="TextBox 54">
            <a:extLst>
              <a:ext uri="{FF2B5EF4-FFF2-40B4-BE49-F238E27FC236}">
                <a16:creationId xmlns:a16="http://schemas.microsoft.com/office/drawing/2014/main" id="{FEF6CEC5-A970-898B-859D-A066E9FDFC2F}"/>
              </a:ext>
            </a:extLst>
          </p:cNvPr>
          <p:cNvSpPr txBox="1"/>
          <p:nvPr/>
        </p:nvSpPr>
        <p:spPr>
          <a:xfrm>
            <a:off x="-2286000" y="3971925"/>
            <a:ext cx="184731" cy="369332"/>
          </a:xfrm>
          <a:prstGeom prst="rect">
            <a:avLst/>
          </a:prstGeom>
          <a:noFill/>
        </p:spPr>
        <p:txBody>
          <a:bodyPr wrap="none" rtlCol="0">
            <a:spAutoFit/>
          </a:bodyPr>
          <a:lstStyle/>
          <a:p>
            <a:endParaRPr lang="en-CA" noProof="1"/>
          </a:p>
        </p:txBody>
      </p:sp>
      <p:sp>
        <p:nvSpPr>
          <p:cNvPr id="56" name="Rounded Rectangle 55">
            <a:extLst>
              <a:ext uri="{FF2B5EF4-FFF2-40B4-BE49-F238E27FC236}">
                <a16:creationId xmlns:a16="http://schemas.microsoft.com/office/drawing/2014/main" id="{AFAC16AA-FDBD-E10C-EEE4-AE24B8818BF6}"/>
              </a:ext>
            </a:extLst>
          </p:cNvPr>
          <p:cNvSpPr>
            <a:spLocks noGrp="1" noRot="1" noMove="1" noResize="1" noEditPoints="1" noAdjustHandles="1" noChangeArrowheads="1" noChangeShapeType="1"/>
          </p:cNvSpPr>
          <p:nvPr/>
        </p:nvSpPr>
        <p:spPr>
          <a:xfrm>
            <a:off x="1811216" y="1175998"/>
            <a:ext cx="5510683" cy="717460"/>
          </a:xfrm>
          <a:prstGeom prst="roundRect">
            <a:avLst>
              <a:gd name="adj" fmla="val 10692"/>
            </a:avLst>
          </a:prstGeom>
          <a:solidFill>
            <a:srgbClr val="C8404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en-CA" sz="2800" b="1" noProof="1">
                <a:solidFill>
                  <a:srgbClr val="FFFBF3"/>
                </a:solidFill>
                <a:latin typeface="Aptos Bold"/>
                <a:ea typeface="Aptos Bold"/>
                <a:cs typeface="Aptos Bold"/>
                <a:sym typeface="Aptos Bold"/>
              </a:rPr>
              <a:t>POPULAR MISCONCEPTION</a:t>
            </a:r>
          </a:p>
        </p:txBody>
      </p:sp>
      <p:sp>
        <p:nvSpPr>
          <p:cNvPr id="57" name="Rounded Rectangle 56">
            <a:extLst>
              <a:ext uri="{FF2B5EF4-FFF2-40B4-BE49-F238E27FC236}">
                <a16:creationId xmlns:a16="http://schemas.microsoft.com/office/drawing/2014/main" id="{B551DB65-6011-6B31-D9A0-AFE6534D5909}"/>
              </a:ext>
            </a:extLst>
          </p:cNvPr>
          <p:cNvSpPr>
            <a:spLocks noGrp="1" noRot="1" noMove="1" noResize="1" noEditPoints="1" noAdjustHandles="1" noChangeArrowheads="1" noChangeShapeType="1"/>
          </p:cNvSpPr>
          <p:nvPr/>
        </p:nvSpPr>
        <p:spPr>
          <a:xfrm>
            <a:off x="2312050" y="6042323"/>
            <a:ext cx="4509014" cy="767031"/>
          </a:xfrm>
          <a:prstGeom prst="roundRect">
            <a:avLst>
              <a:gd name="adj" fmla="val 10692"/>
            </a:avLst>
          </a:prstGeom>
          <a:solidFill>
            <a:srgbClr val="7080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en-CA" sz="2600" b="1" noProof="1">
                <a:solidFill>
                  <a:srgbClr val="FFFBF3"/>
                </a:solidFill>
                <a:latin typeface="Aptos Bold"/>
                <a:ea typeface="Aptos Bold"/>
                <a:cs typeface="Aptos Bold"/>
                <a:sym typeface="Aptos Bold"/>
              </a:rPr>
              <a:t>IMPLICATIONS</a:t>
            </a:r>
          </a:p>
        </p:txBody>
      </p:sp>
      <p:sp>
        <p:nvSpPr>
          <p:cNvPr id="59" name="TextBox 58">
            <a:extLst>
              <a:ext uri="{FF2B5EF4-FFF2-40B4-BE49-F238E27FC236}">
                <a16:creationId xmlns:a16="http://schemas.microsoft.com/office/drawing/2014/main" id="{97691B02-7DAC-8C1A-F10E-7F2709FE48B3}"/>
              </a:ext>
            </a:extLst>
          </p:cNvPr>
          <p:cNvSpPr txBox="1"/>
          <p:nvPr/>
        </p:nvSpPr>
        <p:spPr>
          <a:xfrm>
            <a:off x="7109927" y="-1175657"/>
            <a:ext cx="184731" cy="369332"/>
          </a:xfrm>
          <a:prstGeom prst="rect">
            <a:avLst/>
          </a:prstGeom>
          <a:noFill/>
        </p:spPr>
        <p:txBody>
          <a:bodyPr wrap="none" rtlCol="0">
            <a:spAutoFit/>
          </a:bodyPr>
          <a:lstStyle/>
          <a:p>
            <a:endParaRPr lang="en-CA" noProof="1"/>
          </a:p>
        </p:txBody>
      </p:sp>
      <p:sp>
        <p:nvSpPr>
          <p:cNvPr id="62" name="Rounded Rectangle 61">
            <a:extLst>
              <a:ext uri="{FF2B5EF4-FFF2-40B4-BE49-F238E27FC236}">
                <a16:creationId xmlns:a16="http://schemas.microsoft.com/office/drawing/2014/main" id="{51FE70BA-2F14-A655-E699-11E77848FD6C}"/>
              </a:ext>
            </a:extLst>
          </p:cNvPr>
          <p:cNvSpPr>
            <a:spLocks noGrp="1" noRot="1" noMove="1" noResize="1" noEditPoints="1" noAdjustHandles="1" noChangeArrowheads="1" noChangeShapeType="1"/>
          </p:cNvSpPr>
          <p:nvPr/>
        </p:nvSpPr>
        <p:spPr>
          <a:xfrm>
            <a:off x="11006965" y="1129769"/>
            <a:ext cx="5473572" cy="767031"/>
          </a:xfrm>
          <a:prstGeom prst="roundRect">
            <a:avLst>
              <a:gd name="adj" fmla="val 10692"/>
            </a:avLst>
          </a:prstGeom>
          <a:solidFill>
            <a:srgbClr val="91A4A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en-CA" sz="2800" b="1" noProof="1">
                <a:solidFill>
                  <a:srgbClr val="FFFBF3"/>
                </a:solidFill>
                <a:latin typeface="Aptos Bold"/>
                <a:ea typeface="Aptos Bold"/>
                <a:cs typeface="Aptos Bold"/>
                <a:sym typeface="Aptos Bold"/>
              </a:rPr>
              <a:t>REALITY</a:t>
            </a:r>
            <a:endParaRPr lang="en-CA" sz="2600" b="1" noProof="1">
              <a:solidFill>
                <a:srgbClr val="FFFBF3"/>
              </a:solidFill>
              <a:latin typeface="Aptos Bold"/>
              <a:ea typeface="Aptos Bold"/>
              <a:cs typeface="Aptos Bold"/>
              <a:sym typeface="Aptos Bold"/>
            </a:endParaRPr>
          </a:p>
        </p:txBody>
      </p:sp>
      <p:sp>
        <p:nvSpPr>
          <p:cNvPr id="3" name="Freeform 31">
            <a:extLst>
              <a:ext uri="{FF2B5EF4-FFF2-40B4-BE49-F238E27FC236}">
                <a16:creationId xmlns:a16="http://schemas.microsoft.com/office/drawing/2014/main" id="{DE69BF0A-8B32-B3EC-5EFF-AD45D0D4D328}"/>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9144000" y="8801100"/>
            <a:ext cx="9180375" cy="1485900"/>
          </a:xfrm>
          <a:custGeom>
            <a:avLst/>
            <a:gdLst/>
            <a:ahLst/>
            <a:cxnLst/>
            <a:rect l="l" t="t" r="r" b="b"/>
            <a:pathLst>
              <a:path w="9235549" h="1567378">
                <a:moveTo>
                  <a:pt x="0" y="0"/>
                </a:moveTo>
                <a:lnTo>
                  <a:pt x="9235548" y="0"/>
                </a:lnTo>
                <a:lnTo>
                  <a:pt x="9235548" y="1567378"/>
                </a:lnTo>
                <a:lnTo>
                  <a:pt x="0" y="1567378"/>
                </a:lnTo>
                <a:lnTo>
                  <a:pt x="0" y="0"/>
                </a:lnTo>
                <a:close/>
              </a:path>
            </a:pathLst>
          </a:custGeom>
          <a:blipFill>
            <a:blip r:embed="rId3">
              <a:alphaModFix amt="10999"/>
            </a:blip>
            <a:stretch>
              <a:fillRect l="-102815" t="-216842" r="-2607" b="-111502"/>
            </a:stretch>
          </a:blipFill>
        </p:spPr>
        <p:txBody>
          <a:bodyPr/>
          <a:lstStyle/>
          <a:p>
            <a:endParaRPr lang="en-CA" noProof="1"/>
          </a:p>
        </p:txBody>
      </p:sp>
      <p:sp>
        <p:nvSpPr>
          <p:cNvPr id="5" name="TextBox 30">
            <a:extLst>
              <a:ext uri="{FF2B5EF4-FFF2-40B4-BE49-F238E27FC236}">
                <a16:creationId xmlns:a16="http://schemas.microsoft.com/office/drawing/2014/main" id="{FEF8EC7A-09FE-0F9B-2B9F-5FB13C89116A}"/>
              </a:ext>
            </a:extLst>
          </p:cNvPr>
          <p:cNvSpPr txBox="1"/>
          <p:nvPr/>
        </p:nvSpPr>
        <p:spPr>
          <a:xfrm>
            <a:off x="2398601" y="3591401"/>
            <a:ext cx="4279957" cy="888513"/>
          </a:xfrm>
          <a:prstGeom prst="rect">
            <a:avLst/>
          </a:prstGeom>
        </p:spPr>
        <p:txBody>
          <a:bodyPr lIns="0" tIns="0" rIns="0" bIns="0" rtlCol="0" anchor="t">
            <a:spAutoFit/>
          </a:bodyPr>
          <a:lstStyle/>
          <a:p>
            <a:pPr algn="ctr">
              <a:lnSpc>
                <a:spcPts val="3480"/>
              </a:lnSpc>
              <a:spcBef>
                <a:spcPct val="0"/>
              </a:spcBef>
            </a:pPr>
            <a:r>
              <a:rPr lang="en-CA" sz="2800" noProof="1">
                <a:solidFill>
                  <a:srgbClr val="394240"/>
                </a:solidFill>
                <a:latin typeface="Aptos Light" panose="020B0004020202020204" pitchFamily="34" charset="0"/>
                <a:ea typeface="Aptos"/>
                <a:cs typeface="Aptos"/>
                <a:sym typeface="Aptos"/>
              </a:rPr>
              <a:t>Sexual harassment is only physical touching</a:t>
            </a:r>
          </a:p>
        </p:txBody>
      </p:sp>
      <p:sp>
        <p:nvSpPr>
          <p:cNvPr id="6" name="TextBox 28">
            <a:extLst>
              <a:ext uri="{FF2B5EF4-FFF2-40B4-BE49-F238E27FC236}">
                <a16:creationId xmlns:a16="http://schemas.microsoft.com/office/drawing/2014/main" id="{8B686432-F740-073B-2F06-89D9AD103D4E}"/>
              </a:ext>
            </a:extLst>
          </p:cNvPr>
          <p:cNvSpPr txBox="1"/>
          <p:nvPr/>
        </p:nvSpPr>
        <p:spPr>
          <a:xfrm>
            <a:off x="10845651" y="3577305"/>
            <a:ext cx="5786636" cy="1445909"/>
          </a:xfrm>
          <a:prstGeom prst="rect">
            <a:avLst/>
          </a:prstGeom>
        </p:spPr>
        <p:txBody>
          <a:bodyPr wrap="square" lIns="0" tIns="0" rIns="0" bIns="0" rtlCol="0" anchor="t">
            <a:spAutoFit/>
          </a:bodyPr>
          <a:lstStyle/>
          <a:p>
            <a:pPr algn="ctr">
              <a:lnSpc>
                <a:spcPts val="2775"/>
              </a:lnSpc>
            </a:pPr>
            <a:r>
              <a:rPr lang="en-CA" sz="2600" noProof="1">
                <a:solidFill>
                  <a:srgbClr val="394240"/>
                </a:solidFill>
                <a:latin typeface="Aptos Light" panose="020B0004020202020204" pitchFamily="34" charset="0"/>
                <a:cs typeface="Segoe UI"/>
              </a:rPr>
              <a:t>Sexual harassment includes a wide range of behaviours including inappropriate jokes, gestures, comments, and unwanted attention.</a:t>
            </a:r>
          </a:p>
        </p:txBody>
      </p:sp>
      <p:grpSp>
        <p:nvGrpSpPr>
          <p:cNvPr id="7" name="Group 13">
            <a:extLst>
              <a:ext uri="{FF2B5EF4-FFF2-40B4-BE49-F238E27FC236}">
                <a16:creationId xmlns:a16="http://schemas.microsoft.com/office/drawing/2014/main" id="{D51F6B93-583B-C5E0-62CE-CBAC7EA9302E}"/>
              </a:ext>
              <a:ext uri="{C183D7F6-B498-43B3-948B-1728B52AA6E4}">
                <adec:decorative xmlns:adec="http://schemas.microsoft.com/office/drawing/2017/decorative" val="1"/>
              </a:ext>
            </a:extLst>
          </p:cNvPr>
          <p:cNvGrpSpPr/>
          <p:nvPr/>
        </p:nvGrpSpPr>
        <p:grpSpPr>
          <a:xfrm>
            <a:off x="1447800" y="2781300"/>
            <a:ext cx="6111701" cy="2414132"/>
            <a:chOff x="0" y="0"/>
            <a:chExt cx="8148934" cy="3218843"/>
          </a:xfrm>
        </p:grpSpPr>
        <p:sp>
          <p:nvSpPr>
            <p:cNvPr id="9" name="TextBox 16">
              <a:extLst>
                <a:ext uri="{FF2B5EF4-FFF2-40B4-BE49-F238E27FC236}">
                  <a16:creationId xmlns:a16="http://schemas.microsoft.com/office/drawing/2014/main" id="{107EFFC5-3351-3A8A-85FF-1282847D8DF8}"/>
                </a:ext>
              </a:extLst>
            </p:cNvPr>
            <p:cNvSpPr txBox="1"/>
            <p:nvPr/>
          </p:nvSpPr>
          <p:spPr>
            <a:xfrm>
              <a:off x="0" y="0"/>
              <a:ext cx="8148934" cy="3218843"/>
            </a:xfrm>
            <a:prstGeom prst="rect">
              <a:avLst/>
            </a:prstGeom>
          </p:spPr>
          <p:txBody>
            <a:bodyPr lIns="50800" tIns="50800" rIns="50800" bIns="50800" rtlCol="0" anchor="ctr"/>
            <a:lstStyle/>
            <a:p>
              <a:pPr algn="ctr">
                <a:lnSpc>
                  <a:spcPts val="2879"/>
                </a:lnSpc>
              </a:pPr>
              <a:endParaRPr lang="en-CA" noProof="1"/>
            </a:p>
          </p:txBody>
        </p:sp>
        <p:sp>
          <p:nvSpPr>
            <p:cNvPr id="10" name="Freeform 17">
              <a:extLst>
                <a:ext uri="{FF2B5EF4-FFF2-40B4-BE49-F238E27FC236}">
                  <a16:creationId xmlns:a16="http://schemas.microsoft.com/office/drawing/2014/main" id="{B2CFB336-43D7-2D3E-2000-3BAE22653F47}"/>
                </a:ext>
              </a:extLst>
            </p:cNvPr>
            <p:cNvSpPr/>
            <p:nvPr/>
          </p:nvSpPr>
          <p:spPr>
            <a:xfrm>
              <a:off x="6965684" y="2209080"/>
              <a:ext cx="945948" cy="746117"/>
            </a:xfrm>
            <a:custGeom>
              <a:avLst/>
              <a:gdLst/>
              <a:ahLst/>
              <a:cxnLst/>
              <a:rect l="l" t="t" r="r" b="b"/>
              <a:pathLst>
                <a:path w="945948" h="746117">
                  <a:moveTo>
                    <a:pt x="0" y="0"/>
                  </a:moveTo>
                  <a:lnTo>
                    <a:pt x="945948" y="0"/>
                  </a:lnTo>
                  <a:lnTo>
                    <a:pt x="945948" y="746116"/>
                  </a:lnTo>
                  <a:lnTo>
                    <a:pt x="0" y="746116"/>
                  </a:lnTo>
                  <a:lnTo>
                    <a:pt x="0" y="0"/>
                  </a:lnTo>
                  <a:close/>
                </a:path>
              </a:pathLst>
            </a:custGeom>
            <a:blipFill>
              <a:blip>
                <a:alphaModFix amt="18999"/>
                <a:extLst>
                  <a:ext uri="{96DAC541-7B7A-43D3-8B79-37D633B846F1}">
                    <asvg:svgBlip xmlns:asvg="http://schemas.microsoft.com/office/drawing/2016/SVG/main" r:embed="rId4"/>
                  </a:ext>
                </a:extLst>
              </a:blip>
              <a:stretch>
                <a:fillRect/>
              </a:stretch>
            </a:blipFill>
          </p:spPr>
          <p:txBody>
            <a:bodyPr/>
            <a:lstStyle/>
            <a:p>
              <a:endParaRPr lang="en-CA" noProof="1"/>
            </a:p>
          </p:txBody>
        </p:sp>
        <p:sp>
          <p:nvSpPr>
            <p:cNvPr id="11" name="Freeform 18">
              <a:extLst>
                <a:ext uri="{FF2B5EF4-FFF2-40B4-BE49-F238E27FC236}">
                  <a16:creationId xmlns:a16="http://schemas.microsoft.com/office/drawing/2014/main" id="{8C8C90F4-2529-3A0D-9CEE-93027FC83C19}"/>
                </a:ext>
              </a:extLst>
            </p:cNvPr>
            <p:cNvSpPr/>
            <p:nvPr/>
          </p:nvSpPr>
          <p:spPr>
            <a:xfrm flipH="1" flipV="1">
              <a:off x="270627" y="273009"/>
              <a:ext cx="945948" cy="746117"/>
            </a:xfrm>
            <a:custGeom>
              <a:avLst/>
              <a:gdLst/>
              <a:ahLst/>
              <a:cxnLst/>
              <a:rect l="l" t="t" r="r" b="b"/>
              <a:pathLst>
                <a:path w="945948" h="746117">
                  <a:moveTo>
                    <a:pt x="945948" y="746117"/>
                  </a:moveTo>
                  <a:lnTo>
                    <a:pt x="0" y="746117"/>
                  </a:lnTo>
                  <a:lnTo>
                    <a:pt x="0" y="0"/>
                  </a:lnTo>
                  <a:lnTo>
                    <a:pt x="945948" y="0"/>
                  </a:lnTo>
                  <a:lnTo>
                    <a:pt x="945948" y="746117"/>
                  </a:lnTo>
                  <a:close/>
                </a:path>
              </a:pathLst>
            </a:custGeom>
            <a:blipFill>
              <a:blip>
                <a:alphaModFix amt="18999"/>
                <a:extLst>
                  <a:ext uri="{96DAC541-7B7A-43D3-8B79-37D633B846F1}">
                    <asvg:svgBlip xmlns:asvg="http://schemas.microsoft.com/office/drawing/2016/SVG/main" r:embed="rId5"/>
                  </a:ext>
                </a:extLst>
              </a:blip>
              <a:stretch>
                <a:fillRect/>
              </a:stretch>
            </a:blipFill>
          </p:spPr>
          <p:txBody>
            <a:bodyPr/>
            <a:lstStyle/>
            <a:p>
              <a:endParaRPr lang="en-CA" noProof="1"/>
            </a:p>
          </p:txBody>
        </p:sp>
      </p:grpSp>
      <p:pic>
        <p:nvPicPr>
          <p:cNvPr id="2" name="Graphic 1" descr="Centre for Research &amp; Education on Violence Against Women &amp; Children">
            <a:extLst>
              <a:ext uri="{FF2B5EF4-FFF2-40B4-BE49-F238E27FC236}">
                <a16:creationId xmlns:a16="http://schemas.microsoft.com/office/drawing/2014/main" id="{8EDB26B1-60EC-2F59-59B5-2BEC7B66BB0C}"/>
              </a:ext>
            </a:extLst>
          </p:cNvPr>
          <p:cNvPicPr/>
          <p:nvPr/>
        </p:nvPicPr>
        <p:blipFill>
          <a:blip r:embed="rId6">
            <a:extLst>
              <a:ext uri="{28A0092B-C50C-407E-A947-70E740481C1C}">
                <a14:useLocalDpi xmlns:a14="http://schemas.microsoft.com/office/drawing/2010/main" val="0"/>
              </a:ext>
            </a:extLst>
          </a:blip>
          <a:srcRect l="-1093" t="-1" r="-7724" b="-17012"/>
          <a:stretch>
            <a:fillRect/>
          </a:stretch>
        </p:blipFill>
        <p:spPr>
          <a:xfrm>
            <a:off x="14099373" y="9469841"/>
            <a:ext cx="2219900" cy="540734"/>
          </a:xfrm>
          <a:prstGeom prst="rect">
            <a:avLst/>
          </a:prstGeom>
        </p:spPr>
      </p:pic>
      <p:pic>
        <p:nvPicPr>
          <p:cNvPr id="4" name="Picture 3" descr="Respect at Work">
            <a:extLst>
              <a:ext uri="{FF2B5EF4-FFF2-40B4-BE49-F238E27FC236}">
                <a16:creationId xmlns:a16="http://schemas.microsoft.com/office/drawing/2014/main" id="{40096AFD-0571-898E-D995-E0C93068C7FE}"/>
              </a:ext>
            </a:extLst>
          </p:cNvPr>
          <p:cNvPicPr/>
          <p:nvPr/>
        </p:nvPicPr>
        <p:blipFill>
          <a:blip r:embed="rId7"/>
          <a:stretch/>
        </p:blipFill>
        <p:spPr>
          <a:xfrm>
            <a:off x="16322658" y="9454383"/>
            <a:ext cx="1640981" cy="540734"/>
          </a:xfrm>
          <a:prstGeom prst="rect">
            <a:avLst/>
          </a:prstGeom>
        </p:spPr>
      </p:pic>
    </p:spTree>
    <p:extLst>
      <p:ext uri="{BB962C8B-B14F-4D97-AF65-F5344CB8AC3E}">
        <p14:creationId xmlns:p14="http://schemas.microsoft.com/office/powerpoint/2010/main" val="40550587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70C35A-F066-F8E9-4CB5-0A9CF5FD4988}"/>
            </a:ext>
          </a:extLst>
        </p:cNvPr>
        <p:cNvGrpSpPr/>
        <p:nvPr/>
      </p:nvGrpSpPr>
      <p:grpSpPr>
        <a:xfrm>
          <a:off x="0" y="0"/>
          <a:ext cx="0" cy="0"/>
          <a:chOff x="0" y="0"/>
          <a:chExt cx="0" cy="0"/>
        </a:xfrm>
      </p:grpSpPr>
      <p:sp>
        <p:nvSpPr>
          <p:cNvPr id="53" name="Rectangle 52">
            <a:extLst>
              <a:ext uri="{FF2B5EF4-FFF2-40B4-BE49-F238E27FC236}">
                <a16:creationId xmlns:a16="http://schemas.microsoft.com/office/drawing/2014/main" id="{F5364C6A-5D02-9E12-5997-332B231CC6B4}"/>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9153564" y="0"/>
            <a:ext cx="9180374" cy="10287000"/>
          </a:xfrm>
          <a:prstGeom prst="rect">
            <a:avLst/>
          </a:prstGeom>
          <a:solidFill>
            <a:srgbClr val="FFFB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noProof="1"/>
          </a:p>
        </p:txBody>
      </p:sp>
      <p:sp>
        <p:nvSpPr>
          <p:cNvPr id="61" name="Rounded Rectangle 60">
            <a:extLst>
              <a:ext uri="{FF2B5EF4-FFF2-40B4-BE49-F238E27FC236}">
                <a16:creationId xmlns:a16="http://schemas.microsoft.com/office/drawing/2014/main" id="{0798890B-1092-07F9-CF88-1E3D94480837}"/>
              </a:ext>
              <a:ext uri="{C183D7F6-B498-43B3-948B-1728B52AA6E4}">
                <adec:decorative xmlns:adec="http://schemas.microsoft.com/office/drawing/2017/decorative" val="1"/>
              </a:ext>
            </a:extLst>
          </p:cNvPr>
          <p:cNvSpPr/>
          <p:nvPr/>
        </p:nvSpPr>
        <p:spPr>
          <a:xfrm>
            <a:off x="9646010" y="2745727"/>
            <a:ext cx="8185918" cy="2854973"/>
          </a:xfrm>
          <a:prstGeom prst="roundRect">
            <a:avLst>
              <a:gd name="adj" fmla="val 4711"/>
            </a:avLst>
          </a:prstGeom>
          <a:solidFill>
            <a:srgbClr val="FBF6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en-CA" sz="2600" b="1" noProof="1">
              <a:solidFill>
                <a:srgbClr val="FFFBF3"/>
              </a:solidFill>
              <a:latin typeface="Aptos Bold"/>
              <a:ea typeface="Aptos Bold"/>
              <a:cs typeface="Aptos Bold"/>
              <a:sym typeface="Aptos Bold"/>
            </a:endParaRPr>
          </a:p>
        </p:txBody>
      </p:sp>
      <p:sp>
        <p:nvSpPr>
          <p:cNvPr id="50" name="Rectangle 49">
            <a:extLst>
              <a:ext uri="{FF2B5EF4-FFF2-40B4-BE49-F238E27FC236}">
                <a16:creationId xmlns:a16="http://schemas.microsoft.com/office/drawing/2014/main" id="{68F51CC3-642E-F974-4052-2C79414CDFCC}"/>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23630" y="0"/>
            <a:ext cx="9180374" cy="10287000"/>
          </a:xfrm>
          <a:prstGeom prst="rect">
            <a:avLst/>
          </a:prstGeom>
          <a:solidFill>
            <a:srgbClr val="BDCBC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noProof="1"/>
          </a:p>
        </p:txBody>
      </p:sp>
      <p:sp>
        <p:nvSpPr>
          <p:cNvPr id="58" name="Rounded Rectangle 57">
            <a:extLst>
              <a:ext uri="{FF2B5EF4-FFF2-40B4-BE49-F238E27FC236}">
                <a16:creationId xmlns:a16="http://schemas.microsoft.com/office/drawing/2014/main" id="{5D39AEDD-1CC6-256C-85C8-12D5740B8333}"/>
              </a:ext>
              <a:ext uri="{C183D7F6-B498-43B3-948B-1728B52AA6E4}">
                <adec:decorative xmlns:adec="http://schemas.microsoft.com/office/drawing/2017/decorative" val="1"/>
              </a:ext>
            </a:extLst>
          </p:cNvPr>
          <p:cNvSpPr/>
          <p:nvPr/>
        </p:nvSpPr>
        <p:spPr>
          <a:xfrm>
            <a:off x="1482729" y="2788509"/>
            <a:ext cx="6111700" cy="2400465"/>
          </a:xfrm>
          <a:prstGeom prst="roundRect">
            <a:avLst>
              <a:gd name="adj" fmla="val 5401"/>
            </a:avLst>
          </a:prstGeom>
          <a:solidFill>
            <a:srgbClr val="F7F7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en-CA" sz="2600" b="1" noProof="1">
              <a:solidFill>
                <a:srgbClr val="FFFBF3"/>
              </a:solidFill>
              <a:latin typeface="Aptos Bold"/>
              <a:ea typeface="Aptos Bold"/>
              <a:cs typeface="Aptos Bold"/>
              <a:sym typeface="Aptos Bold"/>
            </a:endParaRPr>
          </a:p>
        </p:txBody>
      </p:sp>
      <p:sp>
        <p:nvSpPr>
          <p:cNvPr id="24" name="TextBox 24">
            <a:extLst>
              <a:ext uri="{FF2B5EF4-FFF2-40B4-BE49-F238E27FC236}">
                <a16:creationId xmlns:a16="http://schemas.microsoft.com/office/drawing/2014/main" id="{EB44D855-DA3A-A2C5-BFCD-912F44B8C8B0}"/>
              </a:ext>
            </a:extLst>
          </p:cNvPr>
          <p:cNvSpPr txBox="1"/>
          <p:nvPr/>
        </p:nvSpPr>
        <p:spPr>
          <a:xfrm>
            <a:off x="11002183" y="1133113"/>
            <a:ext cx="5473573" cy="760345"/>
          </a:xfrm>
          <a:prstGeom prst="rect">
            <a:avLst/>
          </a:prstGeom>
        </p:spPr>
        <p:txBody>
          <a:bodyPr lIns="50800" tIns="50800" rIns="50800" bIns="50800" rtlCol="0" anchor="ctr"/>
          <a:lstStyle/>
          <a:p>
            <a:pPr algn="ctr">
              <a:lnSpc>
                <a:spcPts val="3359"/>
              </a:lnSpc>
            </a:pPr>
            <a:r>
              <a:rPr lang="en-CA" sz="2799" b="1" noProof="1">
                <a:solidFill>
                  <a:srgbClr val="FFFBF3"/>
                </a:solidFill>
                <a:latin typeface="Aptos Bold"/>
                <a:ea typeface="Aptos Bold"/>
                <a:cs typeface="Aptos Bold"/>
                <a:sym typeface="Aptos Bold"/>
              </a:rPr>
              <a:t>REALIT</a:t>
            </a:r>
          </a:p>
        </p:txBody>
      </p:sp>
      <p:sp>
        <p:nvSpPr>
          <p:cNvPr id="8" name="Rectangle 7">
            <a:extLst>
              <a:ext uri="{FF2B5EF4-FFF2-40B4-BE49-F238E27FC236}">
                <a16:creationId xmlns:a16="http://schemas.microsoft.com/office/drawing/2014/main" id="{FEAAEF02-030A-8716-728D-3681647133CB}"/>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76200" y="6509271"/>
            <a:ext cx="9229558" cy="3442062"/>
          </a:xfrm>
          <a:prstGeom prst="rect">
            <a:avLst/>
          </a:prstGeom>
          <a:solidFill>
            <a:srgbClr val="E6EBE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noProof="1"/>
          </a:p>
        </p:txBody>
      </p:sp>
      <p:sp>
        <p:nvSpPr>
          <p:cNvPr id="55" name="TextBox 54">
            <a:extLst>
              <a:ext uri="{FF2B5EF4-FFF2-40B4-BE49-F238E27FC236}">
                <a16:creationId xmlns:a16="http://schemas.microsoft.com/office/drawing/2014/main" id="{B5A0B35A-E254-14BF-A446-876CF9F1D59F}"/>
              </a:ext>
            </a:extLst>
          </p:cNvPr>
          <p:cNvSpPr txBox="1"/>
          <p:nvPr/>
        </p:nvSpPr>
        <p:spPr>
          <a:xfrm>
            <a:off x="-2286000" y="3971925"/>
            <a:ext cx="184731" cy="369332"/>
          </a:xfrm>
          <a:prstGeom prst="rect">
            <a:avLst/>
          </a:prstGeom>
          <a:noFill/>
        </p:spPr>
        <p:txBody>
          <a:bodyPr wrap="none" rtlCol="0">
            <a:spAutoFit/>
          </a:bodyPr>
          <a:lstStyle/>
          <a:p>
            <a:endParaRPr lang="en-CA" noProof="1"/>
          </a:p>
        </p:txBody>
      </p:sp>
      <p:sp>
        <p:nvSpPr>
          <p:cNvPr id="56" name="Rounded Rectangle 55">
            <a:extLst>
              <a:ext uri="{FF2B5EF4-FFF2-40B4-BE49-F238E27FC236}">
                <a16:creationId xmlns:a16="http://schemas.microsoft.com/office/drawing/2014/main" id="{EED9BF1F-F1DA-8C70-27C5-FF0CF56D56D3}"/>
              </a:ext>
            </a:extLst>
          </p:cNvPr>
          <p:cNvSpPr>
            <a:spLocks noGrp="1" noRot="1" noMove="1" noResize="1" noEditPoints="1" noAdjustHandles="1" noChangeArrowheads="1" noChangeShapeType="1"/>
          </p:cNvSpPr>
          <p:nvPr/>
        </p:nvSpPr>
        <p:spPr>
          <a:xfrm>
            <a:off x="1811216" y="1175998"/>
            <a:ext cx="5510683" cy="717460"/>
          </a:xfrm>
          <a:prstGeom prst="roundRect">
            <a:avLst>
              <a:gd name="adj" fmla="val 10692"/>
            </a:avLst>
          </a:prstGeom>
          <a:solidFill>
            <a:srgbClr val="C8404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en-CA" sz="2800" b="1" noProof="1">
                <a:solidFill>
                  <a:srgbClr val="FFFBF3"/>
                </a:solidFill>
                <a:latin typeface="Aptos Bold"/>
                <a:ea typeface="Aptos Bold"/>
                <a:cs typeface="Aptos Bold"/>
                <a:sym typeface="Aptos Bold"/>
              </a:rPr>
              <a:t>POPULAR MISCONCEPTION</a:t>
            </a:r>
          </a:p>
        </p:txBody>
      </p:sp>
      <p:sp>
        <p:nvSpPr>
          <p:cNvPr id="57" name="Rounded Rectangle 56">
            <a:extLst>
              <a:ext uri="{FF2B5EF4-FFF2-40B4-BE49-F238E27FC236}">
                <a16:creationId xmlns:a16="http://schemas.microsoft.com/office/drawing/2014/main" id="{D91E07A9-4C3A-96F2-F5A2-6135C1480852}"/>
              </a:ext>
            </a:extLst>
          </p:cNvPr>
          <p:cNvSpPr>
            <a:spLocks noGrp="1" noRot="1" noMove="1" noResize="1" noEditPoints="1" noAdjustHandles="1" noChangeArrowheads="1" noChangeShapeType="1"/>
          </p:cNvSpPr>
          <p:nvPr/>
        </p:nvSpPr>
        <p:spPr>
          <a:xfrm>
            <a:off x="2312050" y="6042323"/>
            <a:ext cx="4509014" cy="767031"/>
          </a:xfrm>
          <a:prstGeom prst="roundRect">
            <a:avLst>
              <a:gd name="adj" fmla="val 10692"/>
            </a:avLst>
          </a:prstGeom>
          <a:solidFill>
            <a:srgbClr val="7080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en-CA" sz="2600" b="1" noProof="1">
                <a:solidFill>
                  <a:srgbClr val="FFFBF3"/>
                </a:solidFill>
                <a:latin typeface="Aptos Bold"/>
                <a:ea typeface="Aptos Bold"/>
                <a:cs typeface="Aptos Bold"/>
                <a:sym typeface="Aptos Bold"/>
              </a:rPr>
              <a:t>IMPLICATIONS</a:t>
            </a:r>
          </a:p>
        </p:txBody>
      </p:sp>
      <p:sp>
        <p:nvSpPr>
          <p:cNvPr id="59" name="TextBox 58">
            <a:extLst>
              <a:ext uri="{FF2B5EF4-FFF2-40B4-BE49-F238E27FC236}">
                <a16:creationId xmlns:a16="http://schemas.microsoft.com/office/drawing/2014/main" id="{73E01C5B-43E6-885E-4F0A-E7EA404E774F}"/>
              </a:ext>
            </a:extLst>
          </p:cNvPr>
          <p:cNvSpPr txBox="1"/>
          <p:nvPr/>
        </p:nvSpPr>
        <p:spPr>
          <a:xfrm>
            <a:off x="7109927" y="-1175657"/>
            <a:ext cx="184731" cy="369332"/>
          </a:xfrm>
          <a:prstGeom prst="rect">
            <a:avLst/>
          </a:prstGeom>
          <a:noFill/>
        </p:spPr>
        <p:txBody>
          <a:bodyPr wrap="none" rtlCol="0">
            <a:spAutoFit/>
          </a:bodyPr>
          <a:lstStyle/>
          <a:p>
            <a:endParaRPr lang="en-CA" noProof="1"/>
          </a:p>
        </p:txBody>
      </p:sp>
      <p:sp>
        <p:nvSpPr>
          <p:cNvPr id="62" name="Rounded Rectangle 61">
            <a:extLst>
              <a:ext uri="{FF2B5EF4-FFF2-40B4-BE49-F238E27FC236}">
                <a16:creationId xmlns:a16="http://schemas.microsoft.com/office/drawing/2014/main" id="{0831D49F-2639-07D2-3F45-5268861A995C}"/>
              </a:ext>
            </a:extLst>
          </p:cNvPr>
          <p:cNvSpPr>
            <a:spLocks noGrp="1" noRot="1" noMove="1" noResize="1" noEditPoints="1" noAdjustHandles="1" noChangeArrowheads="1" noChangeShapeType="1"/>
          </p:cNvSpPr>
          <p:nvPr/>
        </p:nvSpPr>
        <p:spPr>
          <a:xfrm>
            <a:off x="11006965" y="1129769"/>
            <a:ext cx="5473572" cy="767031"/>
          </a:xfrm>
          <a:prstGeom prst="roundRect">
            <a:avLst>
              <a:gd name="adj" fmla="val 10692"/>
            </a:avLst>
          </a:prstGeom>
          <a:solidFill>
            <a:srgbClr val="91A4A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en-CA" sz="2800" b="1" noProof="1">
                <a:solidFill>
                  <a:srgbClr val="FFFBF3"/>
                </a:solidFill>
                <a:latin typeface="Aptos Bold"/>
                <a:ea typeface="Aptos Bold"/>
                <a:cs typeface="Aptos Bold"/>
                <a:sym typeface="Aptos Bold"/>
              </a:rPr>
              <a:t>REALITY</a:t>
            </a:r>
            <a:endParaRPr lang="en-CA" sz="2600" b="1" noProof="1">
              <a:solidFill>
                <a:srgbClr val="FFFBF3"/>
              </a:solidFill>
              <a:latin typeface="Aptos Bold"/>
              <a:ea typeface="Aptos Bold"/>
              <a:cs typeface="Aptos Bold"/>
              <a:sym typeface="Aptos Bold"/>
            </a:endParaRPr>
          </a:p>
        </p:txBody>
      </p:sp>
      <p:sp>
        <p:nvSpPr>
          <p:cNvPr id="2" name="TextBox 28">
            <a:extLst>
              <a:ext uri="{FF2B5EF4-FFF2-40B4-BE49-F238E27FC236}">
                <a16:creationId xmlns:a16="http://schemas.microsoft.com/office/drawing/2014/main" id="{7EC153B9-8609-7F99-5155-133BBE57DBE6}"/>
              </a:ext>
            </a:extLst>
          </p:cNvPr>
          <p:cNvSpPr txBox="1"/>
          <p:nvPr/>
        </p:nvSpPr>
        <p:spPr>
          <a:xfrm>
            <a:off x="10500361" y="3450259"/>
            <a:ext cx="6477217" cy="1445909"/>
          </a:xfrm>
          <a:prstGeom prst="rect">
            <a:avLst/>
          </a:prstGeom>
        </p:spPr>
        <p:txBody>
          <a:bodyPr wrap="square" lIns="0" tIns="0" rIns="0" bIns="0" rtlCol="0" anchor="t">
            <a:spAutoFit/>
          </a:bodyPr>
          <a:lstStyle/>
          <a:p>
            <a:pPr algn="ctr">
              <a:lnSpc>
                <a:spcPts val="2775"/>
              </a:lnSpc>
            </a:pPr>
            <a:r>
              <a:rPr lang="en-CA" sz="2800" noProof="1">
                <a:solidFill>
                  <a:srgbClr val="394240"/>
                </a:solidFill>
                <a:latin typeface="Aptos Light" panose="020B0004020202020204" pitchFamily="34" charset="0"/>
                <a:cs typeface="Segoe UI"/>
              </a:rPr>
              <a:t>Sexual harassment can be a single incident or a repeated pattern of behaviours. </a:t>
            </a:r>
            <a:br>
              <a:rPr lang="en-CA" sz="2800" noProof="1">
                <a:solidFill>
                  <a:srgbClr val="394240"/>
                </a:solidFill>
                <a:latin typeface="Aptos Light" panose="020B0004020202020204" pitchFamily="34" charset="0"/>
                <a:cs typeface="Segoe UI"/>
              </a:rPr>
            </a:br>
            <a:r>
              <a:rPr lang="en-CA" sz="2800" noProof="1">
                <a:solidFill>
                  <a:srgbClr val="394240"/>
                </a:solidFill>
                <a:latin typeface="Aptos Light" panose="020B0004020202020204" pitchFamily="34" charset="0"/>
                <a:cs typeface="Segoe UI"/>
              </a:rPr>
              <a:t>A single incident can have serious emotional and psychological impacts. </a:t>
            </a:r>
          </a:p>
        </p:txBody>
      </p:sp>
      <p:sp>
        <p:nvSpPr>
          <p:cNvPr id="3" name="Freeform 31">
            <a:extLst>
              <a:ext uri="{FF2B5EF4-FFF2-40B4-BE49-F238E27FC236}">
                <a16:creationId xmlns:a16="http://schemas.microsoft.com/office/drawing/2014/main" id="{3561C793-F10F-4C14-4241-17FA43C00731}"/>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9144000" y="8801100"/>
            <a:ext cx="9180375" cy="1485900"/>
          </a:xfrm>
          <a:custGeom>
            <a:avLst/>
            <a:gdLst/>
            <a:ahLst/>
            <a:cxnLst/>
            <a:rect l="l" t="t" r="r" b="b"/>
            <a:pathLst>
              <a:path w="9235549" h="1567378">
                <a:moveTo>
                  <a:pt x="0" y="0"/>
                </a:moveTo>
                <a:lnTo>
                  <a:pt x="9235548" y="0"/>
                </a:lnTo>
                <a:lnTo>
                  <a:pt x="9235548" y="1567378"/>
                </a:lnTo>
                <a:lnTo>
                  <a:pt x="0" y="1567378"/>
                </a:lnTo>
                <a:lnTo>
                  <a:pt x="0" y="0"/>
                </a:lnTo>
                <a:close/>
              </a:path>
            </a:pathLst>
          </a:custGeom>
          <a:blipFill>
            <a:blip r:embed="rId3">
              <a:alphaModFix amt="10999"/>
            </a:blip>
            <a:stretch>
              <a:fillRect l="-102815" t="-216842" r="-2607" b="-111502"/>
            </a:stretch>
          </a:blipFill>
        </p:spPr>
        <p:txBody>
          <a:bodyPr/>
          <a:lstStyle/>
          <a:p>
            <a:endParaRPr lang="en-CA" noProof="1"/>
          </a:p>
        </p:txBody>
      </p:sp>
      <p:sp>
        <p:nvSpPr>
          <p:cNvPr id="4" name="TextBox 30">
            <a:extLst>
              <a:ext uri="{FF2B5EF4-FFF2-40B4-BE49-F238E27FC236}">
                <a16:creationId xmlns:a16="http://schemas.microsoft.com/office/drawing/2014/main" id="{AF77D6B5-2E92-A7F1-95B2-A3CBD1C3DE14}"/>
              </a:ext>
            </a:extLst>
          </p:cNvPr>
          <p:cNvSpPr txBox="1"/>
          <p:nvPr/>
        </p:nvSpPr>
        <p:spPr>
          <a:xfrm>
            <a:off x="2398601" y="3372720"/>
            <a:ext cx="4279957" cy="1333698"/>
          </a:xfrm>
          <a:prstGeom prst="rect">
            <a:avLst/>
          </a:prstGeom>
        </p:spPr>
        <p:txBody>
          <a:bodyPr lIns="0" tIns="0" rIns="0" bIns="0" rtlCol="0" anchor="t">
            <a:spAutoFit/>
          </a:bodyPr>
          <a:lstStyle/>
          <a:p>
            <a:pPr algn="ctr">
              <a:lnSpc>
                <a:spcPts val="3480"/>
              </a:lnSpc>
              <a:spcBef>
                <a:spcPct val="0"/>
              </a:spcBef>
            </a:pPr>
            <a:r>
              <a:rPr lang="en-CA" sz="2800" noProof="1">
                <a:solidFill>
                  <a:srgbClr val="394240"/>
                </a:solidFill>
                <a:latin typeface="Aptos Light" panose="020B0004020202020204" pitchFamily="34" charset="0"/>
                <a:ea typeface="Aptos"/>
                <a:cs typeface="Aptos"/>
                <a:sym typeface="Aptos"/>
              </a:rPr>
              <a:t>A single incident is </a:t>
            </a:r>
            <a:br>
              <a:rPr lang="en-CA" sz="2800" noProof="1">
                <a:solidFill>
                  <a:srgbClr val="394240"/>
                </a:solidFill>
                <a:latin typeface="Aptos Light" panose="020B0004020202020204" pitchFamily="34" charset="0"/>
                <a:ea typeface="Aptos"/>
                <a:cs typeface="Aptos"/>
                <a:sym typeface="Aptos"/>
              </a:rPr>
            </a:br>
            <a:r>
              <a:rPr lang="en-CA" sz="2800" noProof="1">
                <a:solidFill>
                  <a:srgbClr val="394240"/>
                </a:solidFill>
                <a:latin typeface="Aptos Light" panose="020B0004020202020204" pitchFamily="34" charset="0"/>
                <a:ea typeface="Aptos"/>
                <a:cs typeface="Aptos"/>
                <a:sym typeface="Aptos"/>
              </a:rPr>
              <a:t>not considered sexual harassment </a:t>
            </a:r>
          </a:p>
        </p:txBody>
      </p:sp>
      <p:sp>
        <p:nvSpPr>
          <p:cNvPr id="6" name="TextBox 29">
            <a:extLst>
              <a:ext uri="{FF2B5EF4-FFF2-40B4-BE49-F238E27FC236}">
                <a16:creationId xmlns:a16="http://schemas.microsoft.com/office/drawing/2014/main" id="{E7855CF1-8058-89E7-EA15-29E346EDC15B}"/>
              </a:ext>
            </a:extLst>
          </p:cNvPr>
          <p:cNvSpPr txBox="1"/>
          <p:nvPr/>
        </p:nvSpPr>
        <p:spPr>
          <a:xfrm>
            <a:off x="402168" y="7579293"/>
            <a:ext cx="8272822" cy="1424621"/>
          </a:xfrm>
          <a:prstGeom prst="rect">
            <a:avLst/>
          </a:prstGeom>
        </p:spPr>
        <p:txBody>
          <a:bodyPr wrap="square" lIns="0" tIns="0" rIns="0" bIns="0" rtlCol="0" anchor="t">
            <a:spAutoFit/>
          </a:bodyPr>
          <a:lstStyle/>
          <a:p>
            <a:pPr marL="380049" lvl="1" indent="-190024" algn="l">
              <a:lnSpc>
                <a:spcPts val="2835"/>
              </a:lnSpc>
              <a:buFont typeface="Arial"/>
              <a:buChar char="•"/>
            </a:pPr>
            <a:r>
              <a:rPr lang="en-CA" sz="2200" noProof="1">
                <a:solidFill>
                  <a:srgbClr val="394240"/>
                </a:solidFill>
                <a:latin typeface="Aptos Light" panose="020B0004020202020204" pitchFamily="34" charset="0"/>
                <a:ea typeface="Aptos"/>
                <a:cs typeface="Aptos"/>
                <a:sym typeface="Aptos"/>
              </a:rPr>
              <a:t>Assumes sexual harassment only matters if the incident is repeated</a:t>
            </a:r>
          </a:p>
          <a:p>
            <a:pPr marL="380049" lvl="1" indent="-190024" algn="l">
              <a:lnSpc>
                <a:spcPts val="2835"/>
              </a:lnSpc>
              <a:buFont typeface="Arial"/>
              <a:buChar char="•"/>
            </a:pPr>
            <a:r>
              <a:rPr lang="en-CA" sz="2200" noProof="1">
                <a:solidFill>
                  <a:srgbClr val="394240"/>
                </a:solidFill>
                <a:latin typeface="Aptos Light" panose="020B0004020202020204" pitchFamily="34" charset="0"/>
                <a:ea typeface="Aptos"/>
                <a:cs typeface="Aptos"/>
                <a:sym typeface="Aptos"/>
              </a:rPr>
              <a:t>Dismisses single incidents that may cause harm</a:t>
            </a:r>
          </a:p>
          <a:p>
            <a:pPr marL="380049" lvl="1" indent="-190024" algn="l">
              <a:lnSpc>
                <a:spcPts val="2835"/>
              </a:lnSpc>
              <a:buFont typeface="Arial"/>
              <a:buChar char="•"/>
            </a:pPr>
            <a:r>
              <a:rPr lang="en-CA" sz="2200" noProof="1">
                <a:solidFill>
                  <a:srgbClr val="394240"/>
                </a:solidFill>
                <a:latin typeface="Aptos Light" panose="020B0004020202020204" pitchFamily="34" charset="0"/>
                <a:ea typeface="Aptos"/>
                <a:cs typeface="Aptos"/>
                <a:sym typeface="Aptos"/>
              </a:rPr>
              <a:t>Encourages victim-survivors not to disclose/report unless </a:t>
            </a:r>
            <a:br>
              <a:rPr lang="en-CA" sz="2200" noProof="1">
                <a:solidFill>
                  <a:srgbClr val="394240"/>
                </a:solidFill>
                <a:latin typeface="Aptos Light" panose="020B0004020202020204" pitchFamily="34" charset="0"/>
                <a:ea typeface="Aptos"/>
                <a:cs typeface="Aptos"/>
                <a:sym typeface="Aptos"/>
              </a:rPr>
            </a:br>
            <a:r>
              <a:rPr lang="en-CA" sz="2200" noProof="1">
                <a:solidFill>
                  <a:srgbClr val="394240"/>
                </a:solidFill>
                <a:latin typeface="Aptos Light" panose="020B0004020202020204" pitchFamily="34" charset="0"/>
                <a:ea typeface="Aptos"/>
                <a:cs typeface="Aptos"/>
                <a:sym typeface="Aptos"/>
              </a:rPr>
              <a:t>the harm continues</a:t>
            </a:r>
          </a:p>
        </p:txBody>
      </p:sp>
      <p:grpSp>
        <p:nvGrpSpPr>
          <p:cNvPr id="7" name="Group 13">
            <a:extLst>
              <a:ext uri="{FF2B5EF4-FFF2-40B4-BE49-F238E27FC236}">
                <a16:creationId xmlns:a16="http://schemas.microsoft.com/office/drawing/2014/main" id="{FF9A13E9-C5F4-E3A5-45DE-B3B42368B1C9}"/>
              </a:ext>
              <a:ext uri="{C183D7F6-B498-43B3-948B-1728B52AA6E4}">
                <adec:decorative xmlns:adec="http://schemas.microsoft.com/office/drawing/2017/decorative" val="1"/>
              </a:ext>
            </a:extLst>
          </p:cNvPr>
          <p:cNvGrpSpPr/>
          <p:nvPr/>
        </p:nvGrpSpPr>
        <p:grpSpPr>
          <a:xfrm>
            <a:off x="1447800" y="2781300"/>
            <a:ext cx="6111701" cy="2414132"/>
            <a:chOff x="0" y="0"/>
            <a:chExt cx="8148934" cy="3218843"/>
          </a:xfrm>
        </p:grpSpPr>
        <p:sp>
          <p:nvSpPr>
            <p:cNvPr id="9" name="TextBox 16">
              <a:extLst>
                <a:ext uri="{FF2B5EF4-FFF2-40B4-BE49-F238E27FC236}">
                  <a16:creationId xmlns:a16="http://schemas.microsoft.com/office/drawing/2014/main" id="{7915EB5B-C121-C020-91A0-DF424B3744E6}"/>
                </a:ext>
              </a:extLst>
            </p:cNvPr>
            <p:cNvSpPr txBox="1"/>
            <p:nvPr/>
          </p:nvSpPr>
          <p:spPr>
            <a:xfrm>
              <a:off x="0" y="0"/>
              <a:ext cx="8148934" cy="3218843"/>
            </a:xfrm>
            <a:prstGeom prst="rect">
              <a:avLst/>
            </a:prstGeom>
          </p:spPr>
          <p:txBody>
            <a:bodyPr lIns="50800" tIns="50800" rIns="50800" bIns="50800" rtlCol="0" anchor="ctr"/>
            <a:lstStyle/>
            <a:p>
              <a:pPr algn="ctr">
                <a:lnSpc>
                  <a:spcPts val="2879"/>
                </a:lnSpc>
              </a:pPr>
              <a:endParaRPr lang="en-CA" noProof="1"/>
            </a:p>
          </p:txBody>
        </p:sp>
        <p:sp>
          <p:nvSpPr>
            <p:cNvPr id="10" name="Freeform 17">
              <a:extLst>
                <a:ext uri="{FF2B5EF4-FFF2-40B4-BE49-F238E27FC236}">
                  <a16:creationId xmlns:a16="http://schemas.microsoft.com/office/drawing/2014/main" id="{81364B58-063F-2792-BCD2-AD2CF02D683E}"/>
                </a:ext>
              </a:extLst>
            </p:cNvPr>
            <p:cNvSpPr/>
            <p:nvPr/>
          </p:nvSpPr>
          <p:spPr>
            <a:xfrm>
              <a:off x="6965684" y="2209080"/>
              <a:ext cx="945948" cy="746117"/>
            </a:xfrm>
            <a:custGeom>
              <a:avLst/>
              <a:gdLst/>
              <a:ahLst/>
              <a:cxnLst/>
              <a:rect l="l" t="t" r="r" b="b"/>
              <a:pathLst>
                <a:path w="945948" h="746117">
                  <a:moveTo>
                    <a:pt x="0" y="0"/>
                  </a:moveTo>
                  <a:lnTo>
                    <a:pt x="945948" y="0"/>
                  </a:lnTo>
                  <a:lnTo>
                    <a:pt x="945948" y="746116"/>
                  </a:lnTo>
                  <a:lnTo>
                    <a:pt x="0" y="746116"/>
                  </a:lnTo>
                  <a:lnTo>
                    <a:pt x="0" y="0"/>
                  </a:lnTo>
                  <a:close/>
                </a:path>
              </a:pathLst>
            </a:custGeom>
            <a:blipFill>
              <a:blip>
                <a:alphaModFix amt="18999"/>
                <a:extLst>
                  <a:ext uri="{96DAC541-7B7A-43D3-8B79-37D633B846F1}">
                    <asvg:svgBlip xmlns:asvg="http://schemas.microsoft.com/office/drawing/2016/SVG/main" r:embed="rId4"/>
                  </a:ext>
                </a:extLst>
              </a:blip>
              <a:stretch>
                <a:fillRect/>
              </a:stretch>
            </a:blipFill>
          </p:spPr>
          <p:txBody>
            <a:bodyPr/>
            <a:lstStyle/>
            <a:p>
              <a:endParaRPr lang="en-CA" noProof="1"/>
            </a:p>
          </p:txBody>
        </p:sp>
        <p:sp>
          <p:nvSpPr>
            <p:cNvPr id="11" name="Freeform 18">
              <a:extLst>
                <a:ext uri="{FF2B5EF4-FFF2-40B4-BE49-F238E27FC236}">
                  <a16:creationId xmlns:a16="http://schemas.microsoft.com/office/drawing/2014/main" id="{DAB2E726-C5BA-ED73-E429-4D8A10E1FB4E}"/>
                </a:ext>
              </a:extLst>
            </p:cNvPr>
            <p:cNvSpPr/>
            <p:nvPr/>
          </p:nvSpPr>
          <p:spPr>
            <a:xfrm flipH="1" flipV="1">
              <a:off x="270627" y="273009"/>
              <a:ext cx="945948" cy="746117"/>
            </a:xfrm>
            <a:custGeom>
              <a:avLst/>
              <a:gdLst/>
              <a:ahLst/>
              <a:cxnLst/>
              <a:rect l="l" t="t" r="r" b="b"/>
              <a:pathLst>
                <a:path w="945948" h="746117">
                  <a:moveTo>
                    <a:pt x="945948" y="746117"/>
                  </a:moveTo>
                  <a:lnTo>
                    <a:pt x="0" y="746117"/>
                  </a:lnTo>
                  <a:lnTo>
                    <a:pt x="0" y="0"/>
                  </a:lnTo>
                  <a:lnTo>
                    <a:pt x="945948" y="0"/>
                  </a:lnTo>
                  <a:lnTo>
                    <a:pt x="945948" y="746117"/>
                  </a:lnTo>
                  <a:close/>
                </a:path>
              </a:pathLst>
            </a:custGeom>
            <a:blipFill>
              <a:blip>
                <a:alphaModFix amt="18999"/>
                <a:extLst>
                  <a:ext uri="{96DAC541-7B7A-43D3-8B79-37D633B846F1}">
                    <asvg:svgBlip xmlns:asvg="http://schemas.microsoft.com/office/drawing/2016/SVG/main" r:embed="rId5"/>
                  </a:ext>
                </a:extLst>
              </a:blip>
              <a:stretch>
                <a:fillRect/>
              </a:stretch>
            </a:blipFill>
          </p:spPr>
          <p:txBody>
            <a:bodyPr/>
            <a:lstStyle/>
            <a:p>
              <a:endParaRPr lang="en-CA" noProof="1"/>
            </a:p>
          </p:txBody>
        </p:sp>
      </p:grpSp>
      <p:pic>
        <p:nvPicPr>
          <p:cNvPr id="5" name="Graphic 1" descr="Centre for Research &amp; Education on Violence Against Women &amp; Children">
            <a:extLst>
              <a:ext uri="{FF2B5EF4-FFF2-40B4-BE49-F238E27FC236}">
                <a16:creationId xmlns:a16="http://schemas.microsoft.com/office/drawing/2014/main" id="{A23E0110-1C71-CB85-012A-841AB58FD69E}"/>
              </a:ext>
            </a:extLst>
          </p:cNvPr>
          <p:cNvPicPr/>
          <p:nvPr/>
        </p:nvPicPr>
        <p:blipFill>
          <a:blip r:embed="rId6">
            <a:extLst>
              <a:ext uri="{28A0092B-C50C-407E-A947-70E740481C1C}">
                <a14:useLocalDpi xmlns:a14="http://schemas.microsoft.com/office/drawing/2010/main" val="0"/>
              </a:ext>
            </a:extLst>
          </a:blip>
          <a:srcRect l="-1093" t="-1" r="-7724" b="-17012"/>
          <a:stretch>
            <a:fillRect/>
          </a:stretch>
        </p:blipFill>
        <p:spPr>
          <a:xfrm>
            <a:off x="14099373" y="9469841"/>
            <a:ext cx="2219900" cy="540734"/>
          </a:xfrm>
          <a:prstGeom prst="rect">
            <a:avLst/>
          </a:prstGeom>
        </p:spPr>
      </p:pic>
      <p:pic>
        <p:nvPicPr>
          <p:cNvPr id="12" name="Picture 11" descr="Respect at Work">
            <a:extLst>
              <a:ext uri="{FF2B5EF4-FFF2-40B4-BE49-F238E27FC236}">
                <a16:creationId xmlns:a16="http://schemas.microsoft.com/office/drawing/2014/main" id="{9E0A1D76-7098-3B4E-1AD2-A5458D5D7267}"/>
              </a:ext>
            </a:extLst>
          </p:cNvPr>
          <p:cNvPicPr/>
          <p:nvPr/>
        </p:nvPicPr>
        <p:blipFill>
          <a:blip r:embed="rId7"/>
          <a:stretch/>
        </p:blipFill>
        <p:spPr>
          <a:xfrm>
            <a:off x="16322658" y="9454383"/>
            <a:ext cx="1640981" cy="540734"/>
          </a:xfrm>
          <a:prstGeom prst="rect">
            <a:avLst/>
          </a:prstGeom>
        </p:spPr>
      </p:pic>
    </p:spTree>
    <p:extLst>
      <p:ext uri="{BB962C8B-B14F-4D97-AF65-F5344CB8AC3E}">
        <p14:creationId xmlns:p14="http://schemas.microsoft.com/office/powerpoint/2010/main" val="37889382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95C74A-406B-453C-A89E-E2483A156902}"/>
            </a:ext>
          </a:extLst>
        </p:cNvPr>
        <p:cNvGrpSpPr/>
        <p:nvPr/>
      </p:nvGrpSpPr>
      <p:grpSpPr>
        <a:xfrm>
          <a:off x="0" y="0"/>
          <a:ext cx="0" cy="0"/>
          <a:chOff x="0" y="0"/>
          <a:chExt cx="0" cy="0"/>
        </a:xfrm>
      </p:grpSpPr>
      <p:sp>
        <p:nvSpPr>
          <p:cNvPr id="53" name="Rectangle 52">
            <a:extLst>
              <a:ext uri="{FF2B5EF4-FFF2-40B4-BE49-F238E27FC236}">
                <a16:creationId xmlns:a16="http://schemas.microsoft.com/office/drawing/2014/main" id="{B349A73A-C70C-2DCB-2E1D-4F645801329F}"/>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9153564" y="0"/>
            <a:ext cx="9180374" cy="10287000"/>
          </a:xfrm>
          <a:prstGeom prst="rect">
            <a:avLst/>
          </a:prstGeom>
          <a:solidFill>
            <a:srgbClr val="FFFB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noProof="1"/>
          </a:p>
        </p:txBody>
      </p:sp>
      <p:sp>
        <p:nvSpPr>
          <p:cNvPr id="61" name="Rounded Rectangle 60">
            <a:extLst>
              <a:ext uri="{FF2B5EF4-FFF2-40B4-BE49-F238E27FC236}">
                <a16:creationId xmlns:a16="http://schemas.microsoft.com/office/drawing/2014/main" id="{F0E2BF8D-35BD-EB25-31B1-C97FE90184BF}"/>
              </a:ext>
              <a:ext uri="{C183D7F6-B498-43B3-948B-1728B52AA6E4}">
                <adec:decorative xmlns:adec="http://schemas.microsoft.com/office/drawing/2017/decorative" val="1"/>
              </a:ext>
            </a:extLst>
          </p:cNvPr>
          <p:cNvSpPr/>
          <p:nvPr/>
        </p:nvSpPr>
        <p:spPr>
          <a:xfrm>
            <a:off x="9646010" y="2745727"/>
            <a:ext cx="8185918" cy="2854973"/>
          </a:xfrm>
          <a:prstGeom prst="roundRect">
            <a:avLst>
              <a:gd name="adj" fmla="val 4711"/>
            </a:avLst>
          </a:prstGeom>
          <a:solidFill>
            <a:srgbClr val="FBF6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en-CA" sz="2600" b="1" noProof="1">
              <a:solidFill>
                <a:srgbClr val="FFFBF3"/>
              </a:solidFill>
              <a:latin typeface="Aptos Bold"/>
              <a:ea typeface="Aptos Bold"/>
              <a:cs typeface="Aptos Bold"/>
              <a:sym typeface="Aptos Bold"/>
            </a:endParaRPr>
          </a:p>
        </p:txBody>
      </p:sp>
      <p:sp>
        <p:nvSpPr>
          <p:cNvPr id="50" name="Rectangle 49">
            <a:extLst>
              <a:ext uri="{FF2B5EF4-FFF2-40B4-BE49-F238E27FC236}">
                <a16:creationId xmlns:a16="http://schemas.microsoft.com/office/drawing/2014/main" id="{A4046A65-3EC0-82AF-B554-52D7A12F2567}"/>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23630" y="0"/>
            <a:ext cx="9180374" cy="10287000"/>
          </a:xfrm>
          <a:prstGeom prst="rect">
            <a:avLst/>
          </a:prstGeom>
          <a:solidFill>
            <a:srgbClr val="BDCBC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noProof="1"/>
          </a:p>
        </p:txBody>
      </p:sp>
      <p:sp>
        <p:nvSpPr>
          <p:cNvPr id="58" name="Rounded Rectangle 57">
            <a:extLst>
              <a:ext uri="{FF2B5EF4-FFF2-40B4-BE49-F238E27FC236}">
                <a16:creationId xmlns:a16="http://schemas.microsoft.com/office/drawing/2014/main" id="{6FCB53EC-ADC0-0F88-40C8-E7B877FA777D}"/>
              </a:ext>
              <a:ext uri="{C183D7F6-B498-43B3-948B-1728B52AA6E4}">
                <adec:decorative xmlns:adec="http://schemas.microsoft.com/office/drawing/2017/decorative" val="1"/>
              </a:ext>
            </a:extLst>
          </p:cNvPr>
          <p:cNvSpPr/>
          <p:nvPr/>
        </p:nvSpPr>
        <p:spPr>
          <a:xfrm>
            <a:off x="1482729" y="2788509"/>
            <a:ext cx="6111700" cy="2400465"/>
          </a:xfrm>
          <a:prstGeom prst="roundRect">
            <a:avLst>
              <a:gd name="adj" fmla="val 5401"/>
            </a:avLst>
          </a:prstGeom>
          <a:solidFill>
            <a:srgbClr val="F7F7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en-CA" sz="2600" b="1" noProof="1">
              <a:solidFill>
                <a:srgbClr val="FFFBF3"/>
              </a:solidFill>
              <a:latin typeface="Aptos Bold"/>
              <a:ea typeface="Aptos Bold"/>
              <a:cs typeface="Aptos Bold"/>
              <a:sym typeface="Aptos Bold"/>
            </a:endParaRPr>
          </a:p>
        </p:txBody>
      </p:sp>
      <p:sp>
        <p:nvSpPr>
          <p:cNvPr id="24" name="TextBox 24">
            <a:extLst>
              <a:ext uri="{FF2B5EF4-FFF2-40B4-BE49-F238E27FC236}">
                <a16:creationId xmlns:a16="http://schemas.microsoft.com/office/drawing/2014/main" id="{289B8127-C1D5-62DB-B66C-5EA8655668FD}"/>
              </a:ext>
            </a:extLst>
          </p:cNvPr>
          <p:cNvSpPr txBox="1"/>
          <p:nvPr/>
        </p:nvSpPr>
        <p:spPr>
          <a:xfrm>
            <a:off x="11002183" y="1133113"/>
            <a:ext cx="5473573" cy="760345"/>
          </a:xfrm>
          <a:prstGeom prst="rect">
            <a:avLst/>
          </a:prstGeom>
        </p:spPr>
        <p:txBody>
          <a:bodyPr lIns="50800" tIns="50800" rIns="50800" bIns="50800" rtlCol="0" anchor="ctr"/>
          <a:lstStyle/>
          <a:p>
            <a:pPr algn="ctr">
              <a:lnSpc>
                <a:spcPts val="3359"/>
              </a:lnSpc>
            </a:pPr>
            <a:r>
              <a:rPr lang="en-CA" sz="2799" b="1" noProof="1">
                <a:solidFill>
                  <a:srgbClr val="FFFBF3"/>
                </a:solidFill>
                <a:latin typeface="Aptos Bold"/>
                <a:ea typeface="Aptos Bold"/>
                <a:cs typeface="Aptos Bold"/>
                <a:sym typeface="Aptos Bold"/>
              </a:rPr>
              <a:t>REALIT</a:t>
            </a:r>
          </a:p>
        </p:txBody>
      </p:sp>
      <p:sp>
        <p:nvSpPr>
          <p:cNvPr id="8" name="Rectangle 7">
            <a:extLst>
              <a:ext uri="{FF2B5EF4-FFF2-40B4-BE49-F238E27FC236}">
                <a16:creationId xmlns:a16="http://schemas.microsoft.com/office/drawing/2014/main" id="{4F0DEFEF-50E9-E32B-F41D-600839898CD4}"/>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76200" y="6509271"/>
            <a:ext cx="9229558" cy="3442062"/>
          </a:xfrm>
          <a:prstGeom prst="rect">
            <a:avLst/>
          </a:prstGeom>
          <a:solidFill>
            <a:srgbClr val="E6EBE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noProof="1"/>
          </a:p>
        </p:txBody>
      </p:sp>
      <p:sp>
        <p:nvSpPr>
          <p:cNvPr id="55" name="TextBox 54">
            <a:extLst>
              <a:ext uri="{FF2B5EF4-FFF2-40B4-BE49-F238E27FC236}">
                <a16:creationId xmlns:a16="http://schemas.microsoft.com/office/drawing/2014/main" id="{B125EF92-B31E-966E-AC06-6B4C1F48820D}"/>
              </a:ext>
            </a:extLst>
          </p:cNvPr>
          <p:cNvSpPr txBox="1"/>
          <p:nvPr/>
        </p:nvSpPr>
        <p:spPr>
          <a:xfrm>
            <a:off x="-2286000" y="3971925"/>
            <a:ext cx="184731" cy="369332"/>
          </a:xfrm>
          <a:prstGeom prst="rect">
            <a:avLst/>
          </a:prstGeom>
          <a:noFill/>
        </p:spPr>
        <p:txBody>
          <a:bodyPr wrap="none" rtlCol="0">
            <a:spAutoFit/>
          </a:bodyPr>
          <a:lstStyle/>
          <a:p>
            <a:endParaRPr lang="en-CA" noProof="1"/>
          </a:p>
        </p:txBody>
      </p:sp>
      <p:sp>
        <p:nvSpPr>
          <p:cNvPr id="56" name="Rounded Rectangle 55">
            <a:extLst>
              <a:ext uri="{FF2B5EF4-FFF2-40B4-BE49-F238E27FC236}">
                <a16:creationId xmlns:a16="http://schemas.microsoft.com/office/drawing/2014/main" id="{29C91FD5-4042-31F5-A887-3A35D03F3B35}"/>
              </a:ext>
            </a:extLst>
          </p:cNvPr>
          <p:cNvSpPr>
            <a:spLocks noGrp="1" noRot="1" noMove="1" noResize="1" noEditPoints="1" noAdjustHandles="1" noChangeArrowheads="1" noChangeShapeType="1"/>
          </p:cNvSpPr>
          <p:nvPr/>
        </p:nvSpPr>
        <p:spPr>
          <a:xfrm>
            <a:off x="1811216" y="1175998"/>
            <a:ext cx="5510683" cy="717460"/>
          </a:xfrm>
          <a:prstGeom prst="roundRect">
            <a:avLst>
              <a:gd name="adj" fmla="val 10692"/>
            </a:avLst>
          </a:prstGeom>
          <a:solidFill>
            <a:srgbClr val="C8404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en-CA" sz="2800" b="1" noProof="1">
                <a:solidFill>
                  <a:srgbClr val="FFFBF3"/>
                </a:solidFill>
                <a:latin typeface="Aptos Bold"/>
                <a:ea typeface="Aptos Bold"/>
                <a:cs typeface="Aptos Bold"/>
                <a:sym typeface="Aptos Bold"/>
              </a:rPr>
              <a:t>POPULAR MISCONCEPTION</a:t>
            </a:r>
          </a:p>
        </p:txBody>
      </p:sp>
      <p:sp>
        <p:nvSpPr>
          <p:cNvPr id="57" name="Rounded Rectangle 56">
            <a:extLst>
              <a:ext uri="{FF2B5EF4-FFF2-40B4-BE49-F238E27FC236}">
                <a16:creationId xmlns:a16="http://schemas.microsoft.com/office/drawing/2014/main" id="{91C8351E-76DD-77E2-E1B0-169BA7BB777F}"/>
              </a:ext>
            </a:extLst>
          </p:cNvPr>
          <p:cNvSpPr>
            <a:spLocks noGrp="1" noRot="1" noMove="1" noResize="1" noEditPoints="1" noAdjustHandles="1" noChangeArrowheads="1" noChangeShapeType="1"/>
          </p:cNvSpPr>
          <p:nvPr/>
        </p:nvSpPr>
        <p:spPr>
          <a:xfrm>
            <a:off x="2312050" y="6042323"/>
            <a:ext cx="4509014" cy="767031"/>
          </a:xfrm>
          <a:prstGeom prst="roundRect">
            <a:avLst>
              <a:gd name="adj" fmla="val 10692"/>
            </a:avLst>
          </a:prstGeom>
          <a:solidFill>
            <a:srgbClr val="7080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en-CA" sz="2600" b="1" noProof="1">
                <a:solidFill>
                  <a:srgbClr val="FFFBF3"/>
                </a:solidFill>
                <a:latin typeface="Aptos Bold"/>
                <a:ea typeface="Aptos Bold"/>
                <a:cs typeface="Aptos Bold"/>
                <a:sym typeface="Aptos Bold"/>
              </a:rPr>
              <a:t>IMPLICATIONS</a:t>
            </a:r>
          </a:p>
        </p:txBody>
      </p:sp>
      <p:sp>
        <p:nvSpPr>
          <p:cNvPr id="59" name="TextBox 58">
            <a:extLst>
              <a:ext uri="{FF2B5EF4-FFF2-40B4-BE49-F238E27FC236}">
                <a16:creationId xmlns:a16="http://schemas.microsoft.com/office/drawing/2014/main" id="{A43DAF73-DAD9-4587-1330-A7E71B5D7112}"/>
              </a:ext>
            </a:extLst>
          </p:cNvPr>
          <p:cNvSpPr txBox="1"/>
          <p:nvPr/>
        </p:nvSpPr>
        <p:spPr>
          <a:xfrm>
            <a:off x="7109927" y="-1175657"/>
            <a:ext cx="184731" cy="369332"/>
          </a:xfrm>
          <a:prstGeom prst="rect">
            <a:avLst/>
          </a:prstGeom>
          <a:noFill/>
        </p:spPr>
        <p:txBody>
          <a:bodyPr wrap="none" rtlCol="0">
            <a:spAutoFit/>
          </a:bodyPr>
          <a:lstStyle/>
          <a:p>
            <a:endParaRPr lang="en-CA" noProof="1"/>
          </a:p>
        </p:txBody>
      </p:sp>
      <p:sp>
        <p:nvSpPr>
          <p:cNvPr id="62" name="Rounded Rectangle 61">
            <a:extLst>
              <a:ext uri="{FF2B5EF4-FFF2-40B4-BE49-F238E27FC236}">
                <a16:creationId xmlns:a16="http://schemas.microsoft.com/office/drawing/2014/main" id="{0CFCF402-D93C-BEA4-88E6-CBCBE8093326}"/>
              </a:ext>
            </a:extLst>
          </p:cNvPr>
          <p:cNvSpPr>
            <a:spLocks noGrp="1" noRot="1" noMove="1" noResize="1" noEditPoints="1" noAdjustHandles="1" noChangeArrowheads="1" noChangeShapeType="1"/>
          </p:cNvSpPr>
          <p:nvPr/>
        </p:nvSpPr>
        <p:spPr>
          <a:xfrm>
            <a:off x="11006965" y="1129769"/>
            <a:ext cx="5473572" cy="767031"/>
          </a:xfrm>
          <a:prstGeom prst="roundRect">
            <a:avLst>
              <a:gd name="adj" fmla="val 10692"/>
            </a:avLst>
          </a:prstGeom>
          <a:solidFill>
            <a:srgbClr val="91A4A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en-CA" sz="2800" b="1" noProof="1">
                <a:solidFill>
                  <a:srgbClr val="FFFBF3"/>
                </a:solidFill>
                <a:latin typeface="Aptos Bold"/>
                <a:ea typeface="Aptos Bold"/>
                <a:cs typeface="Aptos Bold"/>
                <a:sym typeface="Aptos Bold"/>
              </a:rPr>
              <a:t>REALITY</a:t>
            </a:r>
            <a:endParaRPr lang="en-CA" sz="2600" b="1" noProof="1">
              <a:solidFill>
                <a:srgbClr val="FFFBF3"/>
              </a:solidFill>
              <a:latin typeface="Aptos Bold"/>
              <a:ea typeface="Aptos Bold"/>
              <a:cs typeface="Aptos Bold"/>
              <a:sym typeface="Aptos Bold"/>
            </a:endParaRPr>
          </a:p>
        </p:txBody>
      </p:sp>
      <p:sp>
        <p:nvSpPr>
          <p:cNvPr id="2" name="TextBox 28">
            <a:extLst>
              <a:ext uri="{FF2B5EF4-FFF2-40B4-BE49-F238E27FC236}">
                <a16:creationId xmlns:a16="http://schemas.microsoft.com/office/drawing/2014/main" id="{C3DDC29B-45E1-94B8-DA66-AECF9FD994B1}"/>
              </a:ext>
            </a:extLst>
          </p:cNvPr>
          <p:cNvSpPr txBox="1"/>
          <p:nvPr/>
        </p:nvSpPr>
        <p:spPr>
          <a:xfrm>
            <a:off x="10434289" y="3433636"/>
            <a:ext cx="6609361" cy="1445909"/>
          </a:xfrm>
          <a:prstGeom prst="rect">
            <a:avLst/>
          </a:prstGeom>
        </p:spPr>
        <p:txBody>
          <a:bodyPr wrap="square" lIns="0" tIns="0" rIns="0" bIns="0" rtlCol="0" anchor="t">
            <a:spAutoFit/>
          </a:bodyPr>
          <a:lstStyle/>
          <a:p>
            <a:pPr algn="ctr">
              <a:lnSpc>
                <a:spcPts val="2775"/>
              </a:lnSpc>
            </a:pPr>
            <a:r>
              <a:rPr lang="en-CA" sz="2800" noProof="1">
                <a:solidFill>
                  <a:srgbClr val="394240"/>
                </a:solidFill>
                <a:latin typeface="Aptos Light" panose="020B0004020202020204" pitchFamily="34" charset="0"/>
                <a:cs typeface="Segoe UI"/>
              </a:rPr>
              <a:t>Sexual harassment is preventable and is not an inherent part of any job. Viewing it as inevitable normalizes the behaviour and allows unsafe work environments to persist.</a:t>
            </a:r>
          </a:p>
        </p:txBody>
      </p:sp>
      <p:sp>
        <p:nvSpPr>
          <p:cNvPr id="3" name="Freeform 31">
            <a:extLst>
              <a:ext uri="{FF2B5EF4-FFF2-40B4-BE49-F238E27FC236}">
                <a16:creationId xmlns:a16="http://schemas.microsoft.com/office/drawing/2014/main" id="{F3D21402-269F-E978-3EA7-B87D8FDD36CF}"/>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9144000" y="8801100"/>
            <a:ext cx="9180375" cy="1485900"/>
          </a:xfrm>
          <a:custGeom>
            <a:avLst/>
            <a:gdLst/>
            <a:ahLst/>
            <a:cxnLst/>
            <a:rect l="l" t="t" r="r" b="b"/>
            <a:pathLst>
              <a:path w="9235549" h="1567378">
                <a:moveTo>
                  <a:pt x="0" y="0"/>
                </a:moveTo>
                <a:lnTo>
                  <a:pt x="9235548" y="0"/>
                </a:lnTo>
                <a:lnTo>
                  <a:pt x="9235548" y="1567378"/>
                </a:lnTo>
                <a:lnTo>
                  <a:pt x="0" y="1567378"/>
                </a:lnTo>
                <a:lnTo>
                  <a:pt x="0" y="0"/>
                </a:lnTo>
                <a:close/>
              </a:path>
            </a:pathLst>
          </a:custGeom>
          <a:blipFill>
            <a:blip r:embed="rId3">
              <a:alphaModFix amt="10999"/>
            </a:blip>
            <a:stretch>
              <a:fillRect l="-102815" t="-216842" r="-2607" b="-111502"/>
            </a:stretch>
          </a:blipFill>
        </p:spPr>
        <p:txBody>
          <a:bodyPr/>
          <a:lstStyle/>
          <a:p>
            <a:endParaRPr lang="en-CA" noProof="1"/>
          </a:p>
        </p:txBody>
      </p:sp>
      <p:sp>
        <p:nvSpPr>
          <p:cNvPr id="4" name="TextBox 30">
            <a:extLst>
              <a:ext uri="{FF2B5EF4-FFF2-40B4-BE49-F238E27FC236}">
                <a16:creationId xmlns:a16="http://schemas.microsoft.com/office/drawing/2014/main" id="{35C92E5C-DCFD-EEA6-7B81-A8A226CBB3F3}"/>
              </a:ext>
            </a:extLst>
          </p:cNvPr>
          <p:cNvSpPr txBox="1"/>
          <p:nvPr/>
        </p:nvSpPr>
        <p:spPr>
          <a:xfrm>
            <a:off x="2635740" y="3607996"/>
            <a:ext cx="3805679" cy="861774"/>
          </a:xfrm>
          <a:prstGeom prst="rect">
            <a:avLst/>
          </a:prstGeom>
        </p:spPr>
        <p:txBody>
          <a:bodyPr wrap="square" lIns="0" tIns="0" rIns="0" bIns="0" rtlCol="0" anchor="t">
            <a:spAutoFit/>
          </a:bodyPr>
          <a:lstStyle/>
          <a:p>
            <a:pPr algn="ctr"/>
            <a:r>
              <a:rPr lang="en-US" sz="2800" dirty="0">
                <a:solidFill>
                  <a:srgbClr val="394240"/>
                </a:solidFill>
                <a:latin typeface="Aptos Light" panose="020B0004020202020204" pitchFamily="34" charset="0"/>
              </a:rPr>
              <a:t>Sexual harassment is a part of some jobs</a:t>
            </a:r>
          </a:p>
        </p:txBody>
      </p:sp>
      <p:sp>
        <p:nvSpPr>
          <p:cNvPr id="6" name="TextBox 29">
            <a:extLst>
              <a:ext uri="{FF2B5EF4-FFF2-40B4-BE49-F238E27FC236}">
                <a16:creationId xmlns:a16="http://schemas.microsoft.com/office/drawing/2014/main" id="{9096885B-D224-C3F0-7EE8-18EF6AD35A88}"/>
              </a:ext>
            </a:extLst>
          </p:cNvPr>
          <p:cNvSpPr txBox="1"/>
          <p:nvPr/>
        </p:nvSpPr>
        <p:spPr>
          <a:xfrm>
            <a:off x="402168" y="7331346"/>
            <a:ext cx="8272822" cy="2142766"/>
          </a:xfrm>
          <a:prstGeom prst="rect">
            <a:avLst/>
          </a:prstGeom>
        </p:spPr>
        <p:txBody>
          <a:bodyPr wrap="square" lIns="0" tIns="0" rIns="0" bIns="0" rtlCol="0" anchor="t">
            <a:spAutoFit/>
          </a:bodyPr>
          <a:lstStyle/>
          <a:p>
            <a:pPr marL="380049" lvl="1" indent="-190024" algn="l">
              <a:lnSpc>
                <a:spcPts val="2835"/>
              </a:lnSpc>
              <a:buFont typeface="Arial"/>
              <a:buChar char="•"/>
            </a:pPr>
            <a:r>
              <a:rPr lang="en-CA" sz="2200" noProof="1">
                <a:solidFill>
                  <a:srgbClr val="394240"/>
                </a:solidFill>
                <a:latin typeface="Aptos Light" panose="020B0004020202020204" pitchFamily="34" charset="0"/>
                <a:ea typeface="Aptos"/>
                <a:cs typeface="Aptos"/>
                <a:sym typeface="Aptos"/>
              </a:rPr>
              <a:t>Normalizes sexual harassment and makes it seem unavoidable</a:t>
            </a:r>
          </a:p>
          <a:p>
            <a:pPr marL="380049" lvl="1" indent="-190024" algn="l">
              <a:lnSpc>
                <a:spcPts val="2835"/>
              </a:lnSpc>
              <a:buFont typeface="Arial"/>
              <a:buChar char="•"/>
            </a:pPr>
            <a:r>
              <a:rPr lang="en-CA" sz="2200" noProof="1">
                <a:solidFill>
                  <a:srgbClr val="394240"/>
                </a:solidFill>
                <a:latin typeface="Aptos Light" panose="020B0004020202020204" pitchFamily="34" charset="0"/>
                <a:ea typeface="Aptos"/>
                <a:cs typeface="Aptos"/>
                <a:sym typeface="Aptos"/>
              </a:rPr>
              <a:t>Leads to underreporting of sexual harassment</a:t>
            </a:r>
          </a:p>
          <a:p>
            <a:pPr marL="380049" lvl="1" indent="-190024" algn="l">
              <a:lnSpc>
                <a:spcPts val="2835"/>
              </a:lnSpc>
              <a:buFont typeface="Arial"/>
              <a:buChar char="•"/>
            </a:pPr>
            <a:r>
              <a:rPr lang="en-CA" sz="2200" noProof="1">
                <a:solidFill>
                  <a:srgbClr val="394240"/>
                </a:solidFill>
                <a:latin typeface="Aptos Light" panose="020B0004020202020204" pitchFamily="34" charset="0"/>
                <a:ea typeface="Aptos"/>
                <a:cs typeface="Aptos"/>
                <a:sym typeface="Aptos"/>
              </a:rPr>
              <a:t>Reinforces the narrative that some jobs are inherently unsafe </a:t>
            </a:r>
            <a:br>
              <a:rPr lang="en-CA" sz="2200" noProof="1">
                <a:solidFill>
                  <a:srgbClr val="394240"/>
                </a:solidFill>
                <a:latin typeface="Aptos Light" panose="020B0004020202020204" pitchFamily="34" charset="0"/>
                <a:ea typeface="Aptos"/>
                <a:cs typeface="Aptos"/>
                <a:sym typeface="Aptos"/>
              </a:rPr>
            </a:br>
            <a:r>
              <a:rPr lang="en-CA" sz="2200" noProof="1">
                <a:solidFill>
                  <a:srgbClr val="394240"/>
                </a:solidFill>
                <a:latin typeface="Aptos Light" panose="020B0004020202020204" pitchFamily="34" charset="0"/>
                <a:ea typeface="Aptos"/>
                <a:cs typeface="Aptos"/>
                <a:sym typeface="Aptos"/>
              </a:rPr>
              <a:t>and that this should be accepted</a:t>
            </a:r>
          </a:p>
          <a:p>
            <a:pPr marL="380049" lvl="1" indent="-190024" algn="l">
              <a:lnSpc>
                <a:spcPts val="2835"/>
              </a:lnSpc>
              <a:buFont typeface="Arial"/>
              <a:buChar char="•"/>
            </a:pPr>
            <a:r>
              <a:rPr lang="en-CA" sz="2200" noProof="1">
                <a:solidFill>
                  <a:srgbClr val="394240"/>
                </a:solidFill>
                <a:latin typeface="Aptos Light" panose="020B0004020202020204" pitchFamily="34" charset="0"/>
                <a:ea typeface="Aptos"/>
                <a:cs typeface="Aptos"/>
                <a:sym typeface="Aptos"/>
              </a:rPr>
              <a:t>Removes responsibility from the workplace to prevent</a:t>
            </a:r>
            <a:br>
              <a:rPr lang="en-CA" sz="2200" noProof="1">
                <a:solidFill>
                  <a:srgbClr val="394240"/>
                </a:solidFill>
                <a:latin typeface="Aptos Light" panose="020B0004020202020204" pitchFamily="34" charset="0"/>
                <a:ea typeface="Aptos"/>
                <a:cs typeface="Aptos"/>
                <a:sym typeface="Aptos"/>
              </a:rPr>
            </a:br>
            <a:r>
              <a:rPr lang="en-CA" sz="2200" noProof="1">
                <a:solidFill>
                  <a:srgbClr val="394240"/>
                </a:solidFill>
                <a:latin typeface="Aptos Light" panose="020B0004020202020204" pitchFamily="34" charset="0"/>
                <a:ea typeface="Aptos"/>
                <a:cs typeface="Aptos"/>
                <a:sym typeface="Aptos"/>
              </a:rPr>
              <a:t>sexual harassment</a:t>
            </a:r>
          </a:p>
        </p:txBody>
      </p:sp>
      <p:grpSp>
        <p:nvGrpSpPr>
          <p:cNvPr id="5" name="Group 13">
            <a:extLst>
              <a:ext uri="{FF2B5EF4-FFF2-40B4-BE49-F238E27FC236}">
                <a16:creationId xmlns:a16="http://schemas.microsoft.com/office/drawing/2014/main" id="{A1478B41-52F7-4760-7920-1C1848663F0C}"/>
              </a:ext>
              <a:ext uri="{C183D7F6-B498-43B3-948B-1728B52AA6E4}">
                <adec:decorative xmlns:adec="http://schemas.microsoft.com/office/drawing/2017/decorative" val="1"/>
              </a:ext>
            </a:extLst>
          </p:cNvPr>
          <p:cNvGrpSpPr/>
          <p:nvPr/>
        </p:nvGrpSpPr>
        <p:grpSpPr>
          <a:xfrm>
            <a:off x="1447800" y="2781300"/>
            <a:ext cx="6111701" cy="2414132"/>
            <a:chOff x="0" y="0"/>
            <a:chExt cx="8148934" cy="3218843"/>
          </a:xfrm>
        </p:grpSpPr>
        <p:sp>
          <p:nvSpPr>
            <p:cNvPr id="7" name="TextBox 16">
              <a:extLst>
                <a:ext uri="{FF2B5EF4-FFF2-40B4-BE49-F238E27FC236}">
                  <a16:creationId xmlns:a16="http://schemas.microsoft.com/office/drawing/2014/main" id="{10118390-3DC6-D7E1-FFC6-A87A9B72AB9C}"/>
                </a:ext>
              </a:extLst>
            </p:cNvPr>
            <p:cNvSpPr txBox="1"/>
            <p:nvPr/>
          </p:nvSpPr>
          <p:spPr>
            <a:xfrm>
              <a:off x="0" y="0"/>
              <a:ext cx="8148934" cy="3218843"/>
            </a:xfrm>
            <a:prstGeom prst="rect">
              <a:avLst/>
            </a:prstGeom>
          </p:spPr>
          <p:txBody>
            <a:bodyPr lIns="50800" tIns="50800" rIns="50800" bIns="50800" rtlCol="0" anchor="ctr"/>
            <a:lstStyle/>
            <a:p>
              <a:pPr algn="ctr">
                <a:lnSpc>
                  <a:spcPts val="2879"/>
                </a:lnSpc>
              </a:pPr>
              <a:endParaRPr lang="en-CA" noProof="1"/>
            </a:p>
          </p:txBody>
        </p:sp>
        <p:sp>
          <p:nvSpPr>
            <p:cNvPr id="9" name="Freeform 17">
              <a:extLst>
                <a:ext uri="{FF2B5EF4-FFF2-40B4-BE49-F238E27FC236}">
                  <a16:creationId xmlns:a16="http://schemas.microsoft.com/office/drawing/2014/main" id="{8CBCAF31-1DFA-4A06-BB0F-306641F76956}"/>
                </a:ext>
              </a:extLst>
            </p:cNvPr>
            <p:cNvSpPr/>
            <p:nvPr/>
          </p:nvSpPr>
          <p:spPr>
            <a:xfrm>
              <a:off x="6965684" y="2209080"/>
              <a:ext cx="945948" cy="746117"/>
            </a:xfrm>
            <a:custGeom>
              <a:avLst/>
              <a:gdLst/>
              <a:ahLst/>
              <a:cxnLst/>
              <a:rect l="l" t="t" r="r" b="b"/>
              <a:pathLst>
                <a:path w="945948" h="746117">
                  <a:moveTo>
                    <a:pt x="0" y="0"/>
                  </a:moveTo>
                  <a:lnTo>
                    <a:pt x="945948" y="0"/>
                  </a:lnTo>
                  <a:lnTo>
                    <a:pt x="945948" y="746116"/>
                  </a:lnTo>
                  <a:lnTo>
                    <a:pt x="0" y="746116"/>
                  </a:lnTo>
                  <a:lnTo>
                    <a:pt x="0" y="0"/>
                  </a:lnTo>
                  <a:close/>
                </a:path>
              </a:pathLst>
            </a:custGeom>
            <a:blipFill>
              <a:blip>
                <a:alphaModFix amt="18999"/>
                <a:extLst>
                  <a:ext uri="{96DAC541-7B7A-43D3-8B79-37D633B846F1}">
                    <asvg:svgBlip xmlns:asvg="http://schemas.microsoft.com/office/drawing/2016/SVG/main" r:embed="rId4"/>
                  </a:ext>
                </a:extLst>
              </a:blip>
              <a:stretch>
                <a:fillRect/>
              </a:stretch>
            </a:blipFill>
          </p:spPr>
          <p:txBody>
            <a:bodyPr/>
            <a:lstStyle/>
            <a:p>
              <a:endParaRPr lang="en-CA" noProof="1"/>
            </a:p>
          </p:txBody>
        </p:sp>
        <p:sp>
          <p:nvSpPr>
            <p:cNvPr id="10" name="Freeform 18">
              <a:extLst>
                <a:ext uri="{FF2B5EF4-FFF2-40B4-BE49-F238E27FC236}">
                  <a16:creationId xmlns:a16="http://schemas.microsoft.com/office/drawing/2014/main" id="{A7754D0F-5ABE-5B87-FB4F-96CCC06E640F}"/>
                </a:ext>
              </a:extLst>
            </p:cNvPr>
            <p:cNvSpPr/>
            <p:nvPr/>
          </p:nvSpPr>
          <p:spPr>
            <a:xfrm flipH="1" flipV="1">
              <a:off x="270627" y="273009"/>
              <a:ext cx="945948" cy="746117"/>
            </a:xfrm>
            <a:custGeom>
              <a:avLst/>
              <a:gdLst/>
              <a:ahLst/>
              <a:cxnLst/>
              <a:rect l="l" t="t" r="r" b="b"/>
              <a:pathLst>
                <a:path w="945948" h="746117">
                  <a:moveTo>
                    <a:pt x="945948" y="746117"/>
                  </a:moveTo>
                  <a:lnTo>
                    <a:pt x="0" y="746117"/>
                  </a:lnTo>
                  <a:lnTo>
                    <a:pt x="0" y="0"/>
                  </a:lnTo>
                  <a:lnTo>
                    <a:pt x="945948" y="0"/>
                  </a:lnTo>
                  <a:lnTo>
                    <a:pt x="945948" y="746117"/>
                  </a:lnTo>
                  <a:close/>
                </a:path>
              </a:pathLst>
            </a:custGeom>
            <a:blipFill>
              <a:blip>
                <a:alphaModFix amt="18999"/>
                <a:extLst>
                  <a:ext uri="{96DAC541-7B7A-43D3-8B79-37D633B846F1}">
                    <asvg:svgBlip xmlns:asvg="http://schemas.microsoft.com/office/drawing/2016/SVG/main" r:embed="rId5"/>
                  </a:ext>
                </a:extLst>
              </a:blip>
              <a:stretch>
                <a:fillRect/>
              </a:stretch>
            </a:blipFill>
          </p:spPr>
          <p:txBody>
            <a:bodyPr/>
            <a:lstStyle/>
            <a:p>
              <a:endParaRPr lang="en-CA" noProof="1"/>
            </a:p>
          </p:txBody>
        </p:sp>
      </p:grpSp>
      <p:pic>
        <p:nvPicPr>
          <p:cNvPr id="11" name="Graphic 1" descr="Centre for Research &amp; Education on Violence Against Women &amp; Children">
            <a:extLst>
              <a:ext uri="{FF2B5EF4-FFF2-40B4-BE49-F238E27FC236}">
                <a16:creationId xmlns:a16="http://schemas.microsoft.com/office/drawing/2014/main" id="{23AAD721-7738-D3FA-2282-2BFF899B295A}"/>
              </a:ext>
            </a:extLst>
          </p:cNvPr>
          <p:cNvPicPr/>
          <p:nvPr/>
        </p:nvPicPr>
        <p:blipFill>
          <a:blip r:embed="rId6">
            <a:extLst>
              <a:ext uri="{28A0092B-C50C-407E-A947-70E740481C1C}">
                <a14:useLocalDpi xmlns:a14="http://schemas.microsoft.com/office/drawing/2010/main" val="0"/>
              </a:ext>
            </a:extLst>
          </a:blip>
          <a:srcRect l="-1093" t="-1" r="-7724" b="-17012"/>
          <a:stretch>
            <a:fillRect/>
          </a:stretch>
        </p:blipFill>
        <p:spPr>
          <a:xfrm>
            <a:off x="14099373" y="9469841"/>
            <a:ext cx="2219900" cy="540734"/>
          </a:xfrm>
          <a:prstGeom prst="rect">
            <a:avLst/>
          </a:prstGeom>
        </p:spPr>
      </p:pic>
      <p:pic>
        <p:nvPicPr>
          <p:cNvPr id="12" name="Picture 11" descr="Respect at Work">
            <a:extLst>
              <a:ext uri="{FF2B5EF4-FFF2-40B4-BE49-F238E27FC236}">
                <a16:creationId xmlns:a16="http://schemas.microsoft.com/office/drawing/2014/main" id="{A0269915-76DA-B834-27C1-7A789C36248A}"/>
              </a:ext>
            </a:extLst>
          </p:cNvPr>
          <p:cNvPicPr/>
          <p:nvPr/>
        </p:nvPicPr>
        <p:blipFill>
          <a:blip r:embed="rId7"/>
          <a:stretch/>
        </p:blipFill>
        <p:spPr>
          <a:xfrm>
            <a:off x="16322658" y="9454383"/>
            <a:ext cx="1640981" cy="540734"/>
          </a:xfrm>
          <a:prstGeom prst="rect">
            <a:avLst/>
          </a:prstGeom>
        </p:spPr>
      </p:pic>
    </p:spTree>
    <p:extLst>
      <p:ext uri="{BB962C8B-B14F-4D97-AF65-F5344CB8AC3E}">
        <p14:creationId xmlns:p14="http://schemas.microsoft.com/office/powerpoint/2010/main" val="7169632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DFB2F8-EB88-6C29-4B7D-2D5548277652}"/>
            </a:ext>
          </a:extLst>
        </p:cNvPr>
        <p:cNvGrpSpPr/>
        <p:nvPr/>
      </p:nvGrpSpPr>
      <p:grpSpPr>
        <a:xfrm>
          <a:off x="0" y="0"/>
          <a:ext cx="0" cy="0"/>
          <a:chOff x="0" y="0"/>
          <a:chExt cx="0" cy="0"/>
        </a:xfrm>
      </p:grpSpPr>
      <p:sp>
        <p:nvSpPr>
          <p:cNvPr id="53" name="Rectangle 52">
            <a:extLst>
              <a:ext uri="{FF2B5EF4-FFF2-40B4-BE49-F238E27FC236}">
                <a16:creationId xmlns:a16="http://schemas.microsoft.com/office/drawing/2014/main" id="{7D9CE0F1-95F0-8F4A-888B-9FC69360B05E}"/>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9153564" y="0"/>
            <a:ext cx="9180374" cy="10287000"/>
          </a:xfrm>
          <a:prstGeom prst="rect">
            <a:avLst/>
          </a:prstGeom>
          <a:solidFill>
            <a:srgbClr val="FFFB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noProof="1"/>
          </a:p>
        </p:txBody>
      </p:sp>
      <p:sp>
        <p:nvSpPr>
          <p:cNvPr id="61" name="Rounded Rectangle 60">
            <a:extLst>
              <a:ext uri="{FF2B5EF4-FFF2-40B4-BE49-F238E27FC236}">
                <a16:creationId xmlns:a16="http://schemas.microsoft.com/office/drawing/2014/main" id="{E43B6250-D7F8-A8AA-E34D-0E3DE3FF20E9}"/>
              </a:ext>
              <a:ext uri="{C183D7F6-B498-43B3-948B-1728B52AA6E4}">
                <adec:decorative xmlns:adec="http://schemas.microsoft.com/office/drawing/2017/decorative" val="1"/>
              </a:ext>
            </a:extLst>
          </p:cNvPr>
          <p:cNvSpPr/>
          <p:nvPr/>
        </p:nvSpPr>
        <p:spPr>
          <a:xfrm>
            <a:off x="9646010" y="2745727"/>
            <a:ext cx="8185918" cy="3296596"/>
          </a:xfrm>
          <a:prstGeom prst="roundRect">
            <a:avLst>
              <a:gd name="adj" fmla="val 4711"/>
            </a:avLst>
          </a:prstGeom>
          <a:solidFill>
            <a:srgbClr val="FBF6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en-CA" sz="2600" b="1" noProof="1">
              <a:solidFill>
                <a:srgbClr val="FFFBF3"/>
              </a:solidFill>
              <a:latin typeface="Aptos Bold"/>
              <a:ea typeface="Aptos Bold"/>
              <a:cs typeface="Aptos Bold"/>
              <a:sym typeface="Aptos Bold"/>
            </a:endParaRPr>
          </a:p>
        </p:txBody>
      </p:sp>
      <p:sp>
        <p:nvSpPr>
          <p:cNvPr id="50" name="Rectangle 49">
            <a:extLst>
              <a:ext uri="{FF2B5EF4-FFF2-40B4-BE49-F238E27FC236}">
                <a16:creationId xmlns:a16="http://schemas.microsoft.com/office/drawing/2014/main" id="{6B7C92A4-BF2A-58B8-7E18-19EB99204121}"/>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23630" y="0"/>
            <a:ext cx="9180374" cy="10287000"/>
          </a:xfrm>
          <a:prstGeom prst="rect">
            <a:avLst/>
          </a:prstGeom>
          <a:solidFill>
            <a:srgbClr val="BDCBC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noProof="1"/>
          </a:p>
        </p:txBody>
      </p:sp>
      <p:sp>
        <p:nvSpPr>
          <p:cNvPr id="58" name="Rounded Rectangle 57">
            <a:extLst>
              <a:ext uri="{FF2B5EF4-FFF2-40B4-BE49-F238E27FC236}">
                <a16:creationId xmlns:a16="http://schemas.microsoft.com/office/drawing/2014/main" id="{9F525F2D-29D8-477E-1D8B-E996237BFA7F}"/>
              </a:ext>
              <a:ext uri="{C183D7F6-B498-43B3-948B-1728B52AA6E4}">
                <adec:decorative xmlns:adec="http://schemas.microsoft.com/office/drawing/2017/decorative" val="1"/>
              </a:ext>
            </a:extLst>
          </p:cNvPr>
          <p:cNvSpPr/>
          <p:nvPr/>
        </p:nvSpPr>
        <p:spPr>
          <a:xfrm>
            <a:off x="1484422" y="2788509"/>
            <a:ext cx="6111700" cy="2400465"/>
          </a:xfrm>
          <a:prstGeom prst="roundRect">
            <a:avLst>
              <a:gd name="adj" fmla="val 5401"/>
            </a:avLst>
          </a:prstGeom>
          <a:solidFill>
            <a:srgbClr val="F7F7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en-CA" sz="2600" b="1" noProof="1">
              <a:solidFill>
                <a:srgbClr val="FFFBF3"/>
              </a:solidFill>
              <a:latin typeface="Aptos Bold"/>
              <a:ea typeface="Aptos Bold"/>
              <a:cs typeface="Aptos Bold"/>
              <a:sym typeface="Aptos Bold"/>
            </a:endParaRPr>
          </a:p>
        </p:txBody>
      </p:sp>
      <p:sp>
        <p:nvSpPr>
          <p:cNvPr id="24" name="TextBox 24">
            <a:extLst>
              <a:ext uri="{FF2B5EF4-FFF2-40B4-BE49-F238E27FC236}">
                <a16:creationId xmlns:a16="http://schemas.microsoft.com/office/drawing/2014/main" id="{143AC1DD-9E46-7FF2-4E28-9FEF34C7B8C6}"/>
              </a:ext>
            </a:extLst>
          </p:cNvPr>
          <p:cNvSpPr txBox="1"/>
          <p:nvPr/>
        </p:nvSpPr>
        <p:spPr>
          <a:xfrm>
            <a:off x="11002183" y="1133113"/>
            <a:ext cx="5473573" cy="760345"/>
          </a:xfrm>
          <a:prstGeom prst="rect">
            <a:avLst/>
          </a:prstGeom>
        </p:spPr>
        <p:txBody>
          <a:bodyPr lIns="50800" tIns="50800" rIns="50800" bIns="50800" rtlCol="0" anchor="ctr"/>
          <a:lstStyle/>
          <a:p>
            <a:pPr algn="ctr">
              <a:lnSpc>
                <a:spcPts val="3359"/>
              </a:lnSpc>
            </a:pPr>
            <a:r>
              <a:rPr lang="en-CA" sz="2799" b="1" noProof="1">
                <a:solidFill>
                  <a:srgbClr val="FFFBF3"/>
                </a:solidFill>
                <a:latin typeface="Aptos Bold"/>
                <a:ea typeface="Aptos Bold"/>
                <a:cs typeface="Aptos Bold"/>
                <a:sym typeface="Aptos Bold"/>
              </a:rPr>
              <a:t>REALIT</a:t>
            </a:r>
          </a:p>
        </p:txBody>
      </p:sp>
      <p:sp>
        <p:nvSpPr>
          <p:cNvPr id="8" name="Rectangle 7">
            <a:extLst>
              <a:ext uri="{FF2B5EF4-FFF2-40B4-BE49-F238E27FC236}">
                <a16:creationId xmlns:a16="http://schemas.microsoft.com/office/drawing/2014/main" id="{EA57EEB1-C4ED-2346-C619-4E82F116A46C}"/>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76200" y="6509271"/>
            <a:ext cx="9229558" cy="3442062"/>
          </a:xfrm>
          <a:prstGeom prst="rect">
            <a:avLst/>
          </a:prstGeom>
          <a:solidFill>
            <a:srgbClr val="E6EBE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noProof="1"/>
          </a:p>
        </p:txBody>
      </p:sp>
      <p:sp>
        <p:nvSpPr>
          <p:cNvPr id="55" name="TextBox 54">
            <a:extLst>
              <a:ext uri="{FF2B5EF4-FFF2-40B4-BE49-F238E27FC236}">
                <a16:creationId xmlns:a16="http://schemas.microsoft.com/office/drawing/2014/main" id="{18D6D1AF-6406-3745-A01F-7A97622E6B2E}"/>
              </a:ext>
            </a:extLst>
          </p:cNvPr>
          <p:cNvSpPr txBox="1"/>
          <p:nvPr/>
        </p:nvSpPr>
        <p:spPr>
          <a:xfrm>
            <a:off x="-2286000" y="3971925"/>
            <a:ext cx="184731" cy="369332"/>
          </a:xfrm>
          <a:prstGeom prst="rect">
            <a:avLst/>
          </a:prstGeom>
          <a:noFill/>
        </p:spPr>
        <p:txBody>
          <a:bodyPr wrap="none" rtlCol="0">
            <a:spAutoFit/>
          </a:bodyPr>
          <a:lstStyle/>
          <a:p>
            <a:endParaRPr lang="en-CA" noProof="1"/>
          </a:p>
        </p:txBody>
      </p:sp>
      <p:sp>
        <p:nvSpPr>
          <p:cNvPr id="56" name="Rounded Rectangle 55">
            <a:extLst>
              <a:ext uri="{FF2B5EF4-FFF2-40B4-BE49-F238E27FC236}">
                <a16:creationId xmlns:a16="http://schemas.microsoft.com/office/drawing/2014/main" id="{3B220312-246B-7749-9AAA-A7194D9EE1EF}"/>
              </a:ext>
            </a:extLst>
          </p:cNvPr>
          <p:cNvSpPr>
            <a:spLocks noGrp="1" noRot="1" noMove="1" noResize="1" noEditPoints="1" noAdjustHandles="1" noChangeArrowheads="1" noChangeShapeType="1"/>
          </p:cNvSpPr>
          <p:nvPr/>
        </p:nvSpPr>
        <p:spPr>
          <a:xfrm>
            <a:off x="1811216" y="1175998"/>
            <a:ext cx="5510683" cy="717460"/>
          </a:xfrm>
          <a:prstGeom prst="roundRect">
            <a:avLst>
              <a:gd name="adj" fmla="val 10692"/>
            </a:avLst>
          </a:prstGeom>
          <a:solidFill>
            <a:srgbClr val="C8404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en-CA" sz="2800" b="1" noProof="1">
                <a:solidFill>
                  <a:srgbClr val="FFFBF3"/>
                </a:solidFill>
                <a:latin typeface="Aptos Bold"/>
                <a:ea typeface="Aptos Bold"/>
                <a:cs typeface="Aptos Bold"/>
                <a:sym typeface="Aptos Bold"/>
              </a:rPr>
              <a:t>POPULAR MISCONCEPTION</a:t>
            </a:r>
          </a:p>
        </p:txBody>
      </p:sp>
      <p:sp>
        <p:nvSpPr>
          <p:cNvPr id="57" name="Rounded Rectangle 56">
            <a:extLst>
              <a:ext uri="{FF2B5EF4-FFF2-40B4-BE49-F238E27FC236}">
                <a16:creationId xmlns:a16="http://schemas.microsoft.com/office/drawing/2014/main" id="{FD05AF74-9C1A-1CEC-146C-C283F9D8648F}"/>
              </a:ext>
            </a:extLst>
          </p:cNvPr>
          <p:cNvSpPr>
            <a:spLocks noGrp="1" noRot="1" noMove="1" noResize="1" noEditPoints="1" noAdjustHandles="1" noChangeArrowheads="1" noChangeShapeType="1"/>
          </p:cNvSpPr>
          <p:nvPr/>
        </p:nvSpPr>
        <p:spPr>
          <a:xfrm>
            <a:off x="2312050" y="6042323"/>
            <a:ext cx="4509014" cy="767031"/>
          </a:xfrm>
          <a:prstGeom prst="roundRect">
            <a:avLst>
              <a:gd name="adj" fmla="val 10692"/>
            </a:avLst>
          </a:prstGeom>
          <a:solidFill>
            <a:srgbClr val="7080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en-CA" sz="2600" b="1" noProof="1">
                <a:solidFill>
                  <a:srgbClr val="FFFBF3"/>
                </a:solidFill>
                <a:latin typeface="Aptos Bold"/>
                <a:ea typeface="Aptos Bold"/>
                <a:cs typeface="Aptos Bold"/>
                <a:sym typeface="Aptos Bold"/>
              </a:rPr>
              <a:t>IMPLICATIONS</a:t>
            </a:r>
          </a:p>
        </p:txBody>
      </p:sp>
      <p:sp>
        <p:nvSpPr>
          <p:cNvPr id="59" name="TextBox 58">
            <a:extLst>
              <a:ext uri="{FF2B5EF4-FFF2-40B4-BE49-F238E27FC236}">
                <a16:creationId xmlns:a16="http://schemas.microsoft.com/office/drawing/2014/main" id="{25582500-3DAB-858A-9BEC-1EA833FD2216}"/>
              </a:ext>
            </a:extLst>
          </p:cNvPr>
          <p:cNvSpPr txBox="1"/>
          <p:nvPr/>
        </p:nvSpPr>
        <p:spPr>
          <a:xfrm>
            <a:off x="7109927" y="-1175657"/>
            <a:ext cx="184731" cy="369332"/>
          </a:xfrm>
          <a:prstGeom prst="rect">
            <a:avLst/>
          </a:prstGeom>
          <a:noFill/>
        </p:spPr>
        <p:txBody>
          <a:bodyPr wrap="none" rtlCol="0">
            <a:spAutoFit/>
          </a:bodyPr>
          <a:lstStyle/>
          <a:p>
            <a:endParaRPr lang="en-CA" noProof="1"/>
          </a:p>
        </p:txBody>
      </p:sp>
      <p:sp>
        <p:nvSpPr>
          <p:cNvPr id="62" name="Rounded Rectangle 61">
            <a:extLst>
              <a:ext uri="{FF2B5EF4-FFF2-40B4-BE49-F238E27FC236}">
                <a16:creationId xmlns:a16="http://schemas.microsoft.com/office/drawing/2014/main" id="{1488579B-BE97-34A2-F2BC-72F5E2A80411}"/>
              </a:ext>
            </a:extLst>
          </p:cNvPr>
          <p:cNvSpPr>
            <a:spLocks noGrp="1" noRot="1" noMove="1" noResize="1" noEditPoints="1" noAdjustHandles="1" noChangeArrowheads="1" noChangeShapeType="1"/>
          </p:cNvSpPr>
          <p:nvPr/>
        </p:nvSpPr>
        <p:spPr>
          <a:xfrm>
            <a:off x="11006965" y="1129769"/>
            <a:ext cx="5473572" cy="767031"/>
          </a:xfrm>
          <a:prstGeom prst="roundRect">
            <a:avLst>
              <a:gd name="adj" fmla="val 10692"/>
            </a:avLst>
          </a:prstGeom>
          <a:solidFill>
            <a:srgbClr val="91A4A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en-CA" sz="2800" b="1" noProof="1">
                <a:solidFill>
                  <a:srgbClr val="FFFBF3"/>
                </a:solidFill>
                <a:latin typeface="Aptos Bold"/>
                <a:ea typeface="Aptos Bold"/>
                <a:cs typeface="Aptos Bold"/>
                <a:sym typeface="Aptos Bold"/>
              </a:rPr>
              <a:t>REALITY</a:t>
            </a:r>
            <a:endParaRPr lang="en-CA" sz="2600" b="1" noProof="1">
              <a:solidFill>
                <a:srgbClr val="FFFBF3"/>
              </a:solidFill>
              <a:latin typeface="Aptos Bold"/>
              <a:ea typeface="Aptos Bold"/>
              <a:cs typeface="Aptos Bold"/>
              <a:sym typeface="Aptos Bold"/>
            </a:endParaRPr>
          </a:p>
        </p:txBody>
      </p:sp>
      <p:sp>
        <p:nvSpPr>
          <p:cNvPr id="3" name="Freeform 31">
            <a:extLst>
              <a:ext uri="{FF2B5EF4-FFF2-40B4-BE49-F238E27FC236}">
                <a16:creationId xmlns:a16="http://schemas.microsoft.com/office/drawing/2014/main" id="{7F248A7B-76C1-43A6-EA68-EA1F59B79120}"/>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9144000" y="8801100"/>
            <a:ext cx="9180375" cy="1485900"/>
          </a:xfrm>
          <a:custGeom>
            <a:avLst/>
            <a:gdLst/>
            <a:ahLst/>
            <a:cxnLst/>
            <a:rect l="l" t="t" r="r" b="b"/>
            <a:pathLst>
              <a:path w="9235549" h="1567378">
                <a:moveTo>
                  <a:pt x="0" y="0"/>
                </a:moveTo>
                <a:lnTo>
                  <a:pt x="9235548" y="0"/>
                </a:lnTo>
                <a:lnTo>
                  <a:pt x="9235548" y="1567378"/>
                </a:lnTo>
                <a:lnTo>
                  <a:pt x="0" y="1567378"/>
                </a:lnTo>
                <a:lnTo>
                  <a:pt x="0" y="0"/>
                </a:lnTo>
                <a:close/>
              </a:path>
            </a:pathLst>
          </a:custGeom>
          <a:blipFill>
            <a:blip r:embed="rId3">
              <a:alphaModFix amt="10999"/>
            </a:blip>
            <a:stretch>
              <a:fillRect l="-102815" t="-216842" r="-2607" b="-111502"/>
            </a:stretch>
          </a:blipFill>
        </p:spPr>
        <p:txBody>
          <a:bodyPr/>
          <a:lstStyle/>
          <a:p>
            <a:endParaRPr lang="en-CA" noProof="1"/>
          </a:p>
        </p:txBody>
      </p:sp>
      <p:sp>
        <p:nvSpPr>
          <p:cNvPr id="5" name="TextBox 30">
            <a:extLst>
              <a:ext uri="{FF2B5EF4-FFF2-40B4-BE49-F238E27FC236}">
                <a16:creationId xmlns:a16="http://schemas.microsoft.com/office/drawing/2014/main" id="{6B6F828E-5A26-7171-7991-E0BF0EB20106}"/>
              </a:ext>
            </a:extLst>
          </p:cNvPr>
          <p:cNvSpPr txBox="1"/>
          <p:nvPr/>
        </p:nvSpPr>
        <p:spPr>
          <a:xfrm>
            <a:off x="2289440" y="3086100"/>
            <a:ext cx="4501665" cy="1782539"/>
          </a:xfrm>
          <a:prstGeom prst="rect">
            <a:avLst/>
          </a:prstGeom>
        </p:spPr>
        <p:txBody>
          <a:bodyPr lIns="0" tIns="0" rIns="0" bIns="0" rtlCol="0" anchor="t">
            <a:spAutoFit/>
          </a:bodyPr>
          <a:lstStyle/>
          <a:p>
            <a:pPr algn="ctr">
              <a:lnSpc>
                <a:spcPts val="3480"/>
              </a:lnSpc>
              <a:spcBef>
                <a:spcPct val="0"/>
              </a:spcBef>
            </a:pPr>
            <a:r>
              <a:rPr lang="en-CA" sz="2800" noProof="1">
                <a:solidFill>
                  <a:srgbClr val="394240"/>
                </a:solidFill>
                <a:latin typeface="Aptos Light" panose="020B0004020202020204" pitchFamily="34" charset="0"/>
                <a:ea typeface="Aptos"/>
                <a:cs typeface="Aptos"/>
                <a:sym typeface="Aptos"/>
              </a:rPr>
              <a:t>Organizations are only responsible for preventing sexual harassment in the main physical workspace</a:t>
            </a:r>
          </a:p>
        </p:txBody>
      </p:sp>
      <p:sp>
        <p:nvSpPr>
          <p:cNvPr id="7" name="TextBox 29">
            <a:extLst>
              <a:ext uri="{FF2B5EF4-FFF2-40B4-BE49-F238E27FC236}">
                <a16:creationId xmlns:a16="http://schemas.microsoft.com/office/drawing/2014/main" id="{B62940B1-58CF-9475-92A3-3C47E547CC13}"/>
              </a:ext>
            </a:extLst>
          </p:cNvPr>
          <p:cNvSpPr txBox="1"/>
          <p:nvPr/>
        </p:nvSpPr>
        <p:spPr>
          <a:xfrm>
            <a:off x="635249" y="7643228"/>
            <a:ext cx="7810046" cy="1424621"/>
          </a:xfrm>
          <a:prstGeom prst="rect">
            <a:avLst/>
          </a:prstGeom>
        </p:spPr>
        <p:txBody>
          <a:bodyPr lIns="0" tIns="0" rIns="0" bIns="0" rtlCol="0" anchor="t">
            <a:spAutoFit/>
          </a:bodyPr>
          <a:lstStyle/>
          <a:p>
            <a:pPr marL="380049" lvl="1" indent="-190024" algn="l">
              <a:lnSpc>
                <a:spcPts val="2835"/>
              </a:lnSpc>
              <a:buFont typeface="Arial"/>
              <a:buChar char="•"/>
            </a:pPr>
            <a:r>
              <a:rPr lang="en-CA" sz="2200" noProof="1">
                <a:solidFill>
                  <a:srgbClr val="394240"/>
                </a:solidFill>
                <a:latin typeface="Aptos Light" panose="020B0004020202020204" pitchFamily="34" charset="0"/>
                <a:ea typeface="Aptos"/>
                <a:cs typeface="Aptos"/>
                <a:sym typeface="Aptos"/>
              </a:rPr>
              <a:t>Limits the protections that should be extended to workers</a:t>
            </a:r>
          </a:p>
          <a:p>
            <a:pPr marL="380049" lvl="1" indent="-190024" algn="l">
              <a:lnSpc>
                <a:spcPts val="2835"/>
              </a:lnSpc>
              <a:buFont typeface="Arial"/>
              <a:buChar char="•"/>
            </a:pPr>
            <a:r>
              <a:rPr lang="en-CA" sz="2200" noProof="1">
                <a:solidFill>
                  <a:srgbClr val="394240"/>
                </a:solidFill>
                <a:latin typeface="Aptos Light" panose="020B0004020202020204" pitchFamily="34" charset="0"/>
                <a:ea typeface="Aptos"/>
                <a:cs typeface="Aptos"/>
                <a:sym typeface="Aptos"/>
              </a:rPr>
              <a:t>Normalizes sexual harassment in offsite work contexts</a:t>
            </a:r>
          </a:p>
          <a:p>
            <a:pPr marL="380049" lvl="1" indent="-190024" algn="l">
              <a:lnSpc>
                <a:spcPts val="2835"/>
              </a:lnSpc>
              <a:buFont typeface="Arial"/>
              <a:buChar char="•"/>
            </a:pPr>
            <a:r>
              <a:rPr lang="en-CA" sz="2200" noProof="1">
                <a:solidFill>
                  <a:srgbClr val="394240"/>
                </a:solidFill>
                <a:latin typeface="Aptos Light" panose="020B0004020202020204" pitchFamily="34" charset="0"/>
                <a:ea typeface="Aptos"/>
                <a:cs typeface="Aptos"/>
                <a:sym typeface="Aptos"/>
              </a:rPr>
              <a:t>Reduces opportunities for workplaces to understand risk factors and effectively prevent and address sexual harassment</a:t>
            </a:r>
          </a:p>
        </p:txBody>
      </p:sp>
      <p:sp>
        <p:nvSpPr>
          <p:cNvPr id="9" name="TextBox 28">
            <a:extLst>
              <a:ext uri="{FF2B5EF4-FFF2-40B4-BE49-F238E27FC236}">
                <a16:creationId xmlns:a16="http://schemas.microsoft.com/office/drawing/2014/main" id="{2F8AD202-0E8E-B1B1-AEBD-87FCE5E102C9}"/>
              </a:ext>
            </a:extLst>
          </p:cNvPr>
          <p:cNvSpPr txBox="1"/>
          <p:nvPr/>
        </p:nvSpPr>
        <p:spPr>
          <a:xfrm>
            <a:off x="10642200" y="3370088"/>
            <a:ext cx="6193539" cy="2047875"/>
          </a:xfrm>
          <a:prstGeom prst="rect">
            <a:avLst/>
          </a:prstGeom>
        </p:spPr>
        <p:txBody>
          <a:bodyPr wrap="square" lIns="0" tIns="0" rIns="0" bIns="0" rtlCol="0" anchor="t">
            <a:spAutoFit/>
          </a:bodyPr>
          <a:lstStyle/>
          <a:p>
            <a:pPr algn="ctr">
              <a:lnSpc>
                <a:spcPts val="3240"/>
              </a:lnSpc>
            </a:pPr>
            <a:r>
              <a:rPr lang="en-CA" sz="2600" noProof="1">
                <a:solidFill>
                  <a:srgbClr val="394240"/>
                </a:solidFill>
                <a:latin typeface="Aptos Light" panose="020B0004020202020204" pitchFamily="34" charset="0"/>
                <a:ea typeface="Aptos"/>
                <a:cs typeface="Aptos"/>
                <a:sym typeface="Aptos"/>
              </a:rPr>
              <a:t>Organizations are responsible for preventing sexual harassment in all work-related contexts, including work-related travel, offsite training, virtual work environments, and other work activities. </a:t>
            </a:r>
          </a:p>
        </p:txBody>
      </p:sp>
      <p:grpSp>
        <p:nvGrpSpPr>
          <p:cNvPr id="10" name="Group 13">
            <a:extLst>
              <a:ext uri="{FF2B5EF4-FFF2-40B4-BE49-F238E27FC236}">
                <a16:creationId xmlns:a16="http://schemas.microsoft.com/office/drawing/2014/main" id="{8D4E90F6-BE7F-D59D-704A-5433E679BBE4}"/>
              </a:ext>
              <a:ext uri="{C183D7F6-B498-43B3-948B-1728B52AA6E4}">
                <adec:decorative xmlns:adec="http://schemas.microsoft.com/office/drawing/2017/decorative" val="1"/>
              </a:ext>
            </a:extLst>
          </p:cNvPr>
          <p:cNvGrpSpPr/>
          <p:nvPr/>
        </p:nvGrpSpPr>
        <p:grpSpPr>
          <a:xfrm>
            <a:off x="1447800" y="2781300"/>
            <a:ext cx="6111701" cy="2414132"/>
            <a:chOff x="0" y="0"/>
            <a:chExt cx="8148934" cy="3218843"/>
          </a:xfrm>
        </p:grpSpPr>
        <p:sp>
          <p:nvSpPr>
            <p:cNvPr id="11" name="TextBox 16">
              <a:extLst>
                <a:ext uri="{FF2B5EF4-FFF2-40B4-BE49-F238E27FC236}">
                  <a16:creationId xmlns:a16="http://schemas.microsoft.com/office/drawing/2014/main" id="{A2B17524-C3D8-2085-281F-D29AF88E0D1D}"/>
                </a:ext>
              </a:extLst>
            </p:cNvPr>
            <p:cNvSpPr txBox="1"/>
            <p:nvPr/>
          </p:nvSpPr>
          <p:spPr>
            <a:xfrm>
              <a:off x="0" y="0"/>
              <a:ext cx="8148934" cy="3218843"/>
            </a:xfrm>
            <a:prstGeom prst="rect">
              <a:avLst/>
            </a:prstGeom>
          </p:spPr>
          <p:txBody>
            <a:bodyPr lIns="50800" tIns="50800" rIns="50800" bIns="50800" rtlCol="0" anchor="ctr"/>
            <a:lstStyle/>
            <a:p>
              <a:pPr algn="ctr">
                <a:lnSpc>
                  <a:spcPts val="2879"/>
                </a:lnSpc>
              </a:pPr>
              <a:endParaRPr lang="en-CA" noProof="1"/>
            </a:p>
          </p:txBody>
        </p:sp>
        <p:sp>
          <p:nvSpPr>
            <p:cNvPr id="12" name="Freeform 17">
              <a:extLst>
                <a:ext uri="{FF2B5EF4-FFF2-40B4-BE49-F238E27FC236}">
                  <a16:creationId xmlns:a16="http://schemas.microsoft.com/office/drawing/2014/main" id="{E399CCEE-7E06-D68B-3327-51147C21420A}"/>
                </a:ext>
              </a:extLst>
            </p:cNvPr>
            <p:cNvSpPr/>
            <p:nvPr/>
          </p:nvSpPr>
          <p:spPr>
            <a:xfrm>
              <a:off x="6965684" y="2209080"/>
              <a:ext cx="945948" cy="746117"/>
            </a:xfrm>
            <a:custGeom>
              <a:avLst/>
              <a:gdLst/>
              <a:ahLst/>
              <a:cxnLst/>
              <a:rect l="l" t="t" r="r" b="b"/>
              <a:pathLst>
                <a:path w="945948" h="746117">
                  <a:moveTo>
                    <a:pt x="0" y="0"/>
                  </a:moveTo>
                  <a:lnTo>
                    <a:pt x="945948" y="0"/>
                  </a:lnTo>
                  <a:lnTo>
                    <a:pt x="945948" y="746116"/>
                  </a:lnTo>
                  <a:lnTo>
                    <a:pt x="0" y="746116"/>
                  </a:lnTo>
                  <a:lnTo>
                    <a:pt x="0" y="0"/>
                  </a:lnTo>
                  <a:close/>
                </a:path>
              </a:pathLst>
            </a:custGeom>
            <a:blipFill>
              <a:blip>
                <a:alphaModFix amt="18999"/>
                <a:extLst>
                  <a:ext uri="{96DAC541-7B7A-43D3-8B79-37D633B846F1}">
                    <asvg:svgBlip xmlns:asvg="http://schemas.microsoft.com/office/drawing/2016/SVG/main" r:embed="rId4"/>
                  </a:ext>
                </a:extLst>
              </a:blip>
              <a:stretch>
                <a:fillRect/>
              </a:stretch>
            </a:blipFill>
          </p:spPr>
          <p:txBody>
            <a:bodyPr/>
            <a:lstStyle/>
            <a:p>
              <a:endParaRPr lang="en-CA" noProof="1"/>
            </a:p>
          </p:txBody>
        </p:sp>
        <p:sp>
          <p:nvSpPr>
            <p:cNvPr id="14" name="Freeform 18">
              <a:extLst>
                <a:ext uri="{FF2B5EF4-FFF2-40B4-BE49-F238E27FC236}">
                  <a16:creationId xmlns:a16="http://schemas.microsoft.com/office/drawing/2014/main" id="{E3E94A4C-B8DB-B914-13BC-86C4158C0A8B}"/>
                </a:ext>
              </a:extLst>
            </p:cNvPr>
            <p:cNvSpPr/>
            <p:nvPr/>
          </p:nvSpPr>
          <p:spPr>
            <a:xfrm flipH="1" flipV="1">
              <a:off x="270627" y="273009"/>
              <a:ext cx="945948" cy="746117"/>
            </a:xfrm>
            <a:custGeom>
              <a:avLst/>
              <a:gdLst/>
              <a:ahLst/>
              <a:cxnLst/>
              <a:rect l="l" t="t" r="r" b="b"/>
              <a:pathLst>
                <a:path w="945948" h="746117">
                  <a:moveTo>
                    <a:pt x="945948" y="746117"/>
                  </a:moveTo>
                  <a:lnTo>
                    <a:pt x="0" y="746117"/>
                  </a:lnTo>
                  <a:lnTo>
                    <a:pt x="0" y="0"/>
                  </a:lnTo>
                  <a:lnTo>
                    <a:pt x="945948" y="0"/>
                  </a:lnTo>
                  <a:lnTo>
                    <a:pt x="945948" y="746117"/>
                  </a:lnTo>
                  <a:close/>
                </a:path>
              </a:pathLst>
            </a:custGeom>
            <a:blipFill>
              <a:blip>
                <a:alphaModFix amt="18999"/>
                <a:extLst>
                  <a:ext uri="{96DAC541-7B7A-43D3-8B79-37D633B846F1}">
                    <asvg:svgBlip xmlns:asvg="http://schemas.microsoft.com/office/drawing/2016/SVG/main" r:embed="rId5"/>
                  </a:ext>
                </a:extLst>
              </a:blip>
              <a:stretch>
                <a:fillRect/>
              </a:stretch>
            </a:blipFill>
          </p:spPr>
          <p:txBody>
            <a:bodyPr/>
            <a:lstStyle/>
            <a:p>
              <a:endParaRPr lang="en-CA" noProof="1"/>
            </a:p>
          </p:txBody>
        </p:sp>
      </p:grpSp>
      <p:pic>
        <p:nvPicPr>
          <p:cNvPr id="2" name="Graphic 1" descr="Centre for Research &amp; Education on Violence Against Women &amp; Children">
            <a:extLst>
              <a:ext uri="{FF2B5EF4-FFF2-40B4-BE49-F238E27FC236}">
                <a16:creationId xmlns:a16="http://schemas.microsoft.com/office/drawing/2014/main" id="{28B61A09-36C3-769A-4C05-D2034B4F6604}"/>
              </a:ext>
            </a:extLst>
          </p:cNvPr>
          <p:cNvPicPr/>
          <p:nvPr/>
        </p:nvPicPr>
        <p:blipFill>
          <a:blip r:embed="rId6">
            <a:extLst>
              <a:ext uri="{28A0092B-C50C-407E-A947-70E740481C1C}">
                <a14:useLocalDpi xmlns:a14="http://schemas.microsoft.com/office/drawing/2010/main" val="0"/>
              </a:ext>
            </a:extLst>
          </a:blip>
          <a:srcRect l="-1093" t="-1" r="-7724" b="-17012"/>
          <a:stretch>
            <a:fillRect/>
          </a:stretch>
        </p:blipFill>
        <p:spPr>
          <a:xfrm>
            <a:off x="14099373" y="9469841"/>
            <a:ext cx="2219900" cy="540734"/>
          </a:xfrm>
          <a:prstGeom prst="rect">
            <a:avLst/>
          </a:prstGeom>
        </p:spPr>
      </p:pic>
      <p:pic>
        <p:nvPicPr>
          <p:cNvPr id="4" name="Picture 3" descr="Respect at Work">
            <a:extLst>
              <a:ext uri="{FF2B5EF4-FFF2-40B4-BE49-F238E27FC236}">
                <a16:creationId xmlns:a16="http://schemas.microsoft.com/office/drawing/2014/main" id="{3C3EAE38-D5F5-5C1A-0863-6772676BD293}"/>
              </a:ext>
            </a:extLst>
          </p:cNvPr>
          <p:cNvPicPr/>
          <p:nvPr/>
        </p:nvPicPr>
        <p:blipFill>
          <a:blip r:embed="rId7"/>
          <a:stretch/>
        </p:blipFill>
        <p:spPr>
          <a:xfrm>
            <a:off x="16322658" y="9454383"/>
            <a:ext cx="1640981" cy="540734"/>
          </a:xfrm>
          <a:prstGeom prst="rect">
            <a:avLst/>
          </a:prstGeom>
        </p:spPr>
      </p:pic>
    </p:spTree>
    <p:extLst>
      <p:ext uri="{BB962C8B-B14F-4D97-AF65-F5344CB8AC3E}">
        <p14:creationId xmlns:p14="http://schemas.microsoft.com/office/powerpoint/2010/main" val="16332240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Rectangle 52">
            <a:extLst>
              <a:ext uri="{FF2B5EF4-FFF2-40B4-BE49-F238E27FC236}">
                <a16:creationId xmlns:a16="http://schemas.microsoft.com/office/drawing/2014/main" id="{06DF5F37-B6CD-84BE-DAC2-6A9C3017E353}"/>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9153564" y="0"/>
            <a:ext cx="9180374" cy="10287000"/>
          </a:xfrm>
          <a:prstGeom prst="rect">
            <a:avLst/>
          </a:prstGeom>
          <a:solidFill>
            <a:srgbClr val="FFFB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noProof="1"/>
          </a:p>
        </p:txBody>
      </p:sp>
      <p:sp>
        <p:nvSpPr>
          <p:cNvPr id="61" name="Rounded Rectangle 60">
            <a:extLst>
              <a:ext uri="{FF2B5EF4-FFF2-40B4-BE49-F238E27FC236}">
                <a16:creationId xmlns:a16="http://schemas.microsoft.com/office/drawing/2014/main" id="{6491B564-C0E2-558B-BE2C-B0893202359D}"/>
              </a:ext>
              <a:ext uri="{C183D7F6-B498-43B3-948B-1728B52AA6E4}">
                <adec:decorative xmlns:adec="http://schemas.microsoft.com/office/drawing/2017/decorative" val="1"/>
              </a:ext>
            </a:extLst>
          </p:cNvPr>
          <p:cNvSpPr/>
          <p:nvPr/>
        </p:nvSpPr>
        <p:spPr>
          <a:xfrm>
            <a:off x="9650792" y="2482567"/>
            <a:ext cx="8185918" cy="3559756"/>
          </a:xfrm>
          <a:prstGeom prst="roundRect">
            <a:avLst>
              <a:gd name="adj" fmla="val 4711"/>
            </a:avLst>
          </a:prstGeom>
          <a:solidFill>
            <a:srgbClr val="FBF6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en-CA" sz="2600" b="1" noProof="1">
              <a:solidFill>
                <a:srgbClr val="FFFBF3"/>
              </a:solidFill>
              <a:latin typeface="Aptos Bold"/>
              <a:ea typeface="Aptos Bold"/>
              <a:cs typeface="Aptos Bold"/>
              <a:sym typeface="Aptos Bold"/>
            </a:endParaRPr>
          </a:p>
        </p:txBody>
      </p:sp>
      <p:sp>
        <p:nvSpPr>
          <p:cNvPr id="50" name="Rectangle 49">
            <a:extLst>
              <a:ext uri="{FF2B5EF4-FFF2-40B4-BE49-F238E27FC236}">
                <a16:creationId xmlns:a16="http://schemas.microsoft.com/office/drawing/2014/main" id="{690FA0AE-D4F2-176A-ED58-83BEF2F6B708}"/>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23630" y="0"/>
            <a:ext cx="9180374" cy="10287000"/>
          </a:xfrm>
          <a:prstGeom prst="rect">
            <a:avLst/>
          </a:prstGeom>
          <a:solidFill>
            <a:srgbClr val="BDCBC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noProof="1"/>
          </a:p>
        </p:txBody>
      </p:sp>
      <p:sp>
        <p:nvSpPr>
          <p:cNvPr id="24" name="TextBox 24"/>
          <p:cNvSpPr txBox="1"/>
          <p:nvPr/>
        </p:nvSpPr>
        <p:spPr>
          <a:xfrm>
            <a:off x="11002183" y="1133113"/>
            <a:ext cx="5473573" cy="760345"/>
          </a:xfrm>
          <a:prstGeom prst="rect">
            <a:avLst/>
          </a:prstGeom>
        </p:spPr>
        <p:txBody>
          <a:bodyPr lIns="50800" tIns="50800" rIns="50800" bIns="50800" rtlCol="0" anchor="ctr"/>
          <a:lstStyle/>
          <a:p>
            <a:pPr algn="ctr">
              <a:lnSpc>
                <a:spcPts val="3359"/>
              </a:lnSpc>
            </a:pPr>
            <a:r>
              <a:rPr lang="en-CA" sz="2799" b="1" noProof="1">
                <a:solidFill>
                  <a:srgbClr val="FFFBF3"/>
                </a:solidFill>
                <a:latin typeface="Aptos Bold"/>
                <a:ea typeface="Aptos Bold"/>
                <a:cs typeface="Aptos Bold"/>
                <a:sym typeface="Aptos Bold"/>
              </a:rPr>
              <a:t>REALIT</a:t>
            </a:r>
          </a:p>
        </p:txBody>
      </p:sp>
      <p:sp>
        <p:nvSpPr>
          <p:cNvPr id="28" name="AutoShape 28" descr="Line with arrow on either end"/>
          <p:cNvSpPr/>
          <p:nvPr/>
        </p:nvSpPr>
        <p:spPr>
          <a:xfrm flipV="1">
            <a:off x="9663060" y="8190834"/>
            <a:ext cx="8061261" cy="0"/>
          </a:xfrm>
          <a:prstGeom prst="line">
            <a:avLst/>
          </a:prstGeom>
          <a:ln w="57150" cap="rnd">
            <a:solidFill>
              <a:srgbClr val="A1B5B5"/>
            </a:solidFill>
            <a:prstDash val="solid"/>
            <a:headEnd type="triangle" w="lg" len="med"/>
            <a:tailEnd type="triangle" w="lg" len="med"/>
          </a:ln>
        </p:spPr>
        <p:txBody>
          <a:bodyPr/>
          <a:lstStyle/>
          <a:p>
            <a:endParaRPr lang="en-CA" noProof="1"/>
          </a:p>
        </p:txBody>
      </p:sp>
      <p:grpSp>
        <p:nvGrpSpPr>
          <p:cNvPr id="69" name="Group 68">
            <a:extLst>
              <a:ext uri="{FF2B5EF4-FFF2-40B4-BE49-F238E27FC236}">
                <a16:creationId xmlns:a16="http://schemas.microsoft.com/office/drawing/2014/main" id="{77A098D0-5C77-74A0-24B2-8BF1AB4E7211}"/>
              </a:ext>
              <a:ext uri="{C183D7F6-B498-43B3-948B-1728B52AA6E4}">
                <adec:decorative xmlns:adec="http://schemas.microsoft.com/office/drawing/2017/decorative" val="1"/>
              </a:ext>
            </a:extLst>
          </p:cNvPr>
          <p:cNvGrpSpPr/>
          <p:nvPr/>
        </p:nvGrpSpPr>
        <p:grpSpPr>
          <a:xfrm>
            <a:off x="9663060" y="6533083"/>
            <a:ext cx="2060041" cy="1465110"/>
            <a:chOff x="9663060" y="6809355"/>
            <a:chExt cx="2060041" cy="1465110"/>
          </a:xfrm>
        </p:grpSpPr>
        <p:grpSp>
          <p:nvGrpSpPr>
            <p:cNvPr id="29" name="Group 29"/>
            <p:cNvGrpSpPr/>
            <p:nvPr/>
          </p:nvGrpSpPr>
          <p:grpSpPr>
            <a:xfrm>
              <a:off x="9663060" y="6809355"/>
              <a:ext cx="2060041" cy="1257226"/>
              <a:chOff x="0" y="0"/>
              <a:chExt cx="580570" cy="354317"/>
            </a:xfrm>
          </p:grpSpPr>
          <p:sp>
            <p:nvSpPr>
              <p:cNvPr id="30" name="Freeform 30"/>
              <p:cNvSpPr/>
              <p:nvPr/>
            </p:nvSpPr>
            <p:spPr>
              <a:xfrm>
                <a:off x="0" y="0"/>
                <a:ext cx="580570" cy="354317"/>
              </a:xfrm>
              <a:custGeom>
                <a:avLst/>
                <a:gdLst/>
                <a:ahLst/>
                <a:cxnLst/>
                <a:rect l="l" t="t" r="r" b="b"/>
                <a:pathLst>
                  <a:path w="580570" h="354317">
                    <a:moveTo>
                      <a:pt x="63888" y="0"/>
                    </a:moveTo>
                    <a:lnTo>
                      <a:pt x="516682" y="0"/>
                    </a:lnTo>
                    <a:cubicBezTo>
                      <a:pt x="533626" y="0"/>
                      <a:pt x="549877" y="6731"/>
                      <a:pt x="561858" y="18712"/>
                    </a:cubicBezTo>
                    <a:cubicBezTo>
                      <a:pt x="573839" y="30694"/>
                      <a:pt x="580570" y="46944"/>
                      <a:pt x="580570" y="63888"/>
                    </a:cubicBezTo>
                    <a:lnTo>
                      <a:pt x="580570" y="290429"/>
                    </a:lnTo>
                    <a:cubicBezTo>
                      <a:pt x="580570" y="307373"/>
                      <a:pt x="573839" y="323623"/>
                      <a:pt x="561858" y="335605"/>
                    </a:cubicBezTo>
                    <a:cubicBezTo>
                      <a:pt x="549877" y="347586"/>
                      <a:pt x="533626" y="354317"/>
                      <a:pt x="516682" y="354317"/>
                    </a:cubicBezTo>
                    <a:lnTo>
                      <a:pt x="63888" y="354317"/>
                    </a:lnTo>
                    <a:cubicBezTo>
                      <a:pt x="46944" y="354317"/>
                      <a:pt x="30694" y="347586"/>
                      <a:pt x="18712" y="335605"/>
                    </a:cubicBezTo>
                    <a:cubicBezTo>
                      <a:pt x="6731" y="323623"/>
                      <a:pt x="0" y="307373"/>
                      <a:pt x="0" y="290429"/>
                    </a:cubicBezTo>
                    <a:lnTo>
                      <a:pt x="0" y="63888"/>
                    </a:lnTo>
                    <a:cubicBezTo>
                      <a:pt x="0" y="46944"/>
                      <a:pt x="6731" y="30694"/>
                      <a:pt x="18712" y="18712"/>
                    </a:cubicBezTo>
                    <a:cubicBezTo>
                      <a:pt x="30694" y="6731"/>
                      <a:pt x="46944" y="0"/>
                      <a:pt x="63888" y="0"/>
                    </a:cubicBezTo>
                    <a:close/>
                  </a:path>
                </a:pathLst>
              </a:custGeom>
              <a:solidFill>
                <a:srgbClr val="EDE5D8"/>
              </a:solidFill>
            </p:spPr>
            <p:txBody>
              <a:bodyPr/>
              <a:lstStyle/>
              <a:p>
                <a:endParaRPr lang="en-CA" noProof="1"/>
              </a:p>
            </p:txBody>
          </p:sp>
          <p:sp>
            <p:nvSpPr>
              <p:cNvPr id="31" name="TextBox 31"/>
              <p:cNvSpPr txBox="1"/>
              <p:nvPr/>
            </p:nvSpPr>
            <p:spPr>
              <a:xfrm>
                <a:off x="0" y="-9525"/>
                <a:ext cx="580570" cy="363842"/>
              </a:xfrm>
              <a:prstGeom prst="rect">
                <a:avLst/>
              </a:prstGeom>
            </p:spPr>
            <p:txBody>
              <a:bodyPr lIns="47474" tIns="47474" rIns="47474" bIns="47474" rtlCol="0" anchor="ctr"/>
              <a:lstStyle/>
              <a:p>
                <a:pPr algn="ctr">
                  <a:lnSpc>
                    <a:spcPts val="2040"/>
                  </a:lnSpc>
                </a:pPr>
                <a:endParaRPr lang="en-CA" noProof="1"/>
              </a:p>
            </p:txBody>
          </p:sp>
        </p:grpSp>
        <p:grpSp>
          <p:nvGrpSpPr>
            <p:cNvPr id="32" name="Group 32"/>
            <p:cNvGrpSpPr/>
            <p:nvPr/>
          </p:nvGrpSpPr>
          <p:grpSpPr>
            <a:xfrm>
              <a:off x="10289404" y="7569866"/>
              <a:ext cx="807353" cy="704599"/>
              <a:chOff x="0" y="0"/>
              <a:chExt cx="698500" cy="609600"/>
            </a:xfrm>
          </p:grpSpPr>
          <p:sp>
            <p:nvSpPr>
              <p:cNvPr id="33" name="Freeform 33"/>
              <p:cNvSpPr/>
              <p:nvPr/>
            </p:nvSpPr>
            <p:spPr>
              <a:xfrm>
                <a:off x="27717" y="0"/>
                <a:ext cx="643066" cy="571391"/>
              </a:xfrm>
              <a:custGeom>
                <a:avLst/>
                <a:gdLst/>
                <a:ahLst/>
                <a:cxnLst/>
                <a:rect l="l" t="t" r="r" b="b"/>
                <a:pathLst>
                  <a:path w="643066" h="571391">
                    <a:moveTo>
                      <a:pt x="288760" y="552397"/>
                    </a:moveTo>
                    <a:lnTo>
                      <a:pt x="5056" y="57203"/>
                    </a:lnTo>
                    <a:cubicBezTo>
                      <a:pt x="-1719" y="45378"/>
                      <a:pt x="-1683" y="30840"/>
                      <a:pt x="5151" y="19049"/>
                    </a:cubicBezTo>
                    <a:cubicBezTo>
                      <a:pt x="11985" y="7259"/>
                      <a:pt x="24581" y="0"/>
                      <a:pt x="38209" y="0"/>
                    </a:cubicBezTo>
                    <a:lnTo>
                      <a:pt x="604857" y="0"/>
                    </a:lnTo>
                    <a:cubicBezTo>
                      <a:pt x="618485" y="0"/>
                      <a:pt x="631081" y="7259"/>
                      <a:pt x="637915" y="19050"/>
                    </a:cubicBezTo>
                    <a:cubicBezTo>
                      <a:pt x="644749" y="30840"/>
                      <a:pt x="644785" y="45378"/>
                      <a:pt x="638010" y="57203"/>
                    </a:cubicBezTo>
                    <a:lnTo>
                      <a:pt x="354306" y="552397"/>
                    </a:lnTo>
                    <a:cubicBezTo>
                      <a:pt x="347575" y="564144"/>
                      <a:pt x="335072" y="571391"/>
                      <a:pt x="321533" y="571391"/>
                    </a:cubicBezTo>
                    <a:cubicBezTo>
                      <a:pt x="307994" y="571391"/>
                      <a:pt x="295491" y="564144"/>
                      <a:pt x="288760" y="552397"/>
                    </a:cubicBezTo>
                    <a:close/>
                  </a:path>
                </a:pathLst>
              </a:custGeom>
              <a:solidFill>
                <a:srgbClr val="EDE5D8"/>
              </a:solidFill>
            </p:spPr>
            <p:txBody>
              <a:bodyPr/>
              <a:lstStyle/>
              <a:p>
                <a:endParaRPr lang="en-CA" noProof="1"/>
              </a:p>
            </p:txBody>
          </p:sp>
          <p:sp>
            <p:nvSpPr>
              <p:cNvPr id="34" name="TextBox 34"/>
              <p:cNvSpPr txBox="1"/>
              <p:nvPr/>
            </p:nvSpPr>
            <p:spPr>
              <a:xfrm>
                <a:off x="215900" y="0"/>
                <a:ext cx="266700" cy="381000"/>
              </a:xfrm>
              <a:prstGeom prst="rect">
                <a:avLst/>
              </a:prstGeom>
            </p:spPr>
            <p:txBody>
              <a:bodyPr lIns="47474" tIns="47474" rIns="47474" bIns="47474" rtlCol="0" anchor="ctr"/>
              <a:lstStyle/>
              <a:p>
                <a:pPr algn="ctr">
                  <a:lnSpc>
                    <a:spcPts val="2280"/>
                  </a:lnSpc>
                </a:pPr>
                <a:endParaRPr lang="en-CA" noProof="1"/>
              </a:p>
            </p:txBody>
          </p:sp>
        </p:grpSp>
      </p:grpSp>
      <p:grpSp>
        <p:nvGrpSpPr>
          <p:cNvPr id="35" name="Group 35">
            <a:extLst>
              <a:ext uri="{C183D7F6-B498-43B3-948B-1728B52AA6E4}">
                <adec:decorative xmlns:adec="http://schemas.microsoft.com/office/drawing/2017/decorative" val="1"/>
              </a:ext>
            </a:extLst>
          </p:cNvPr>
          <p:cNvGrpSpPr/>
          <p:nvPr/>
        </p:nvGrpSpPr>
        <p:grpSpPr>
          <a:xfrm>
            <a:off x="15664279" y="6533083"/>
            <a:ext cx="2060041" cy="1465110"/>
            <a:chOff x="0" y="0"/>
            <a:chExt cx="2746722" cy="1953480"/>
          </a:xfrm>
        </p:grpSpPr>
        <p:grpSp>
          <p:nvGrpSpPr>
            <p:cNvPr id="36" name="Group 36"/>
            <p:cNvGrpSpPr/>
            <p:nvPr/>
          </p:nvGrpSpPr>
          <p:grpSpPr>
            <a:xfrm>
              <a:off x="0" y="0"/>
              <a:ext cx="2746722" cy="1676301"/>
              <a:chOff x="0" y="0"/>
              <a:chExt cx="580570" cy="354317"/>
            </a:xfrm>
          </p:grpSpPr>
          <p:sp>
            <p:nvSpPr>
              <p:cNvPr id="37" name="Freeform 37"/>
              <p:cNvSpPr/>
              <p:nvPr/>
            </p:nvSpPr>
            <p:spPr>
              <a:xfrm>
                <a:off x="0" y="0"/>
                <a:ext cx="580570" cy="354317"/>
              </a:xfrm>
              <a:custGeom>
                <a:avLst/>
                <a:gdLst/>
                <a:ahLst/>
                <a:cxnLst/>
                <a:rect l="l" t="t" r="r" b="b"/>
                <a:pathLst>
                  <a:path w="580570" h="354317">
                    <a:moveTo>
                      <a:pt x="63888" y="0"/>
                    </a:moveTo>
                    <a:lnTo>
                      <a:pt x="516682" y="0"/>
                    </a:lnTo>
                    <a:cubicBezTo>
                      <a:pt x="533626" y="0"/>
                      <a:pt x="549877" y="6731"/>
                      <a:pt x="561858" y="18712"/>
                    </a:cubicBezTo>
                    <a:cubicBezTo>
                      <a:pt x="573839" y="30694"/>
                      <a:pt x="580570" y="46944"/>
                      <a:pt x="580570" y="63888"/>
                    </a:cubicBezTo>
                    <a:lnTo>
                      <a:pt x="580570" y="290429"/>
                    </a:lnTo>
                    <a:cubicBezTo>
                      <a:pt x="580570" y="307373"/>
                      <a:pt x="573839" y="323623"/>
                      <a:pt x="561858" y="335605"/>
                    </a:cubicBezTo>
                    <a:cubicBezTo>
                      <a:pt x="549877" y="347586"/>
                      <a:pt x="533626" y="354317"/>
                      <a:pt x="516682" y="354317"/>
                    </a:cubicBezTo>
                    <a:lnTo>
                      <a:pt x="63888" y="354317"/>
                    </a:lnTo>
                    <a:cubicBezTo>
                      <a:pt x="46944" y="354317"/>
                      <a:pt x="30694" y="347586"/>
                      <a:pt x="18712" y="335605"/>
                    </a:cubicBezTo>
                    <a:cubicBezTo>
                      <a:pt x="6731" y="323623"/>
                      <a:pt x="0" y="307373"/>
                      <a:pt x="0" y="290429"/>
                    </a:cubicBezTo>
                    <a:lnTo>
                      <a:pt x="0" y="63888"/>
                    </a:lnTo>
                    <a:cubicBezTo>
                      <a:pt x="0" y="46944"/>
                      <a:pt x="6731" y="30694"/>
                      <a:pt x="18712" y="18712"/>
                    </a:cubicBezTo>
                    <a:cubicBezTo>
                      <a:pt x="30694" y="6731"/>
                      <a:pt x="46944" y="0"/>
                      <a:pt x="63888" y="0"/>
                    </a:cubicBezTo>
                    <a:close/>
                  </a:path>
                </a:pathLst>
              </a:custGeom>
              <a:solidFill>
                <a:srgbClr val="EDE5D8"/>
              </a:solidFill>
            </p:spPr>
            <p:txBody>
              <a:bodyPr/>
              <a:lstStyle/>
              <a:p>
                <a:endParaRPr lang="en-CA" noProof="1"/>
              </a:p>
            </p:txBody>
          </p:sp>
          <p:sp>
            <p:nvSpPr>
              <p:cNvPr id="38" name="TextBox 38"/>
              <p:cNvSpPr txBox="1"/>
              <p:nvPr/>
            </p:nvSpPr>
            <p:spPr>
              <a:xfrm>
                <a:off x="0" y="-9525"/>
                <a:ext cx="580570" cy="363842"/>
              </a:xfrm>
              <a:prstGeom prst="rect">
                <a:avLst/>
              </a:prstGeom>
            </p:spPr>
            <p:txBody>
              <a:bodyPr lIns="47474" tIns="47474" rIns="47474" bIns="47474" rtlCol="0" anchor="ctr"/>
              <a:lstStyle/>
              <a:p>
                <a:pPr algn="ctr">
                  <a:lnSpc>
                    <a:spcPts val="2040"/>
                  </a:lnSpc>
                </a:pPr>
                <a:endParaRPr lang="en-CA" noProof="1"/>
              </a:p>
            </p:txBody>
          </p:sp>
        </p:grpSp>
        <p:grpSp>
          <p:nvGrpSpPr>
            <p:cNvPr id="39" name="Group 39"/>
            <p:cNvGrpSpPr/>
            <p:nvPr/>
          </p:nvGrpSpPr>
          <p:grpSpPr>
            <a:xfrm>
              <a:off x="835126" y="1014014"/>
              <a:ext cx="1076470" cy="939465"/>
              <a:chOff x="0" y="0"/>
              <a:chExt cx="698500" cy="609600"/>
            </a:xfrm>
          </p:grpSpPr>
          <p:sp>
            <p:nvSpPr>
              <p:cNvPr id="40" name="Freeform 40"/>
              <p:cNvSpPr/>
              <p:nvPr/>
            </p:nvSpPr>
            <p:spPr>
              <a:xfrm>
                <a:off x="27717" y="0"/>
                <a:ext cx="643066" cy="571391"/>
              </a:xfrm>
              <a:custGeom>
                <a:avLst/>
                <a:gdLst/>
                <a:ahLst/>
                <a:cxnLst/>
                <a:rect l="l" t="t" r="r" b="b"/>
                <a:pathLst>
                  <a:path w="643066" h="571391">
                    <a:moveTo>
                      <a:pt x="288760" y="552397"/>
                    </a:moveTo>
                    <a:lnTo>
                      <a:pt x="5056" y="57203"/>
                    </a:lnTo>
                    <a:cubicBezTo>
                      <a:pt x="-1719" y="45378"/>
                      <a:pt x="-1683" y="30840"/>
                      <a:pt x="5151" y="19049"/>
                    </a:cubicBezTo>
                    <a:cubicBezTo>
                      <a:pt x="11985" y="7259"/>
                      <a:pt x="24581" y="0"/>
                      <a:pt x="38209" y="0"/>
                    </a:cubicBezTo>
                    <a:lnTo>
                      <a:pt x="604857" y="0"/>
                    </a:lnTo>
                    <a:cubicBezTo>
                      <a:pt x="618485" y="0"/>
                      <a:pt x="631081" y="7259"/>
                      <a:pt x="637915" y="19050"/>
                    </a:cubicBezTo>
                    <a:cubicBezTo>
                      <a:pt x="644749" y="30840"/>
                      <a:pt x="644785" y="45378"/>
                      <a:pt x="638010" y="57203"/>
                    </a:cubicBezTo>
                    <a:lnTo>
                      <a:pt x="354306" y="552397"/>
                    </a:lnTo>
                    <a:cubicBezTo>
                      <a:pt x="347575" y="564144"/>
                      <a:pt x="335072" y="571391"/>
                      <a:pt x="321533" y="571391"/>
                    </a:cubicBezTo>
                    <a:cubicBezTo>
                      <a:pt x="307994" y="571391"/>
                      <a:pt x="295491" y="564144"/>
                      <a:pt x="288760" y="552397"/>
                    </a:cubicBezTo>
                    <a:close/>
                  </a:path>
                </a:pathLst>
              </a:custGeom>
              <a:solidFill>
                <a:srgbClr val="EDE5D8"/>
              </a:solidFill>
            </p:spPr>
            <p:txBody>
              <a:bodyPr/>
              <a:lstStyle/>
              <a:p>
                <a:endParaRPr lang="en-CA" noProof="1"/>
              </a:p>
            </p:txBody>
          </p:sp>
          <p:sp>
            <p:nvSpPr>
              <p:cNvPr id="41" name="TextBox 41"/>
              <p:cNvSpPr txBox="1"/>
              <p:nvPr/>
            </p:nvSpPr>
            <p:spPr>
              <a:xfrm>
                <a:off x="215900" y="0"/>
                <a:ext cx="266700" cy="381000"/>
              </a:xfrm>
              <a:prstGeom prst="rect">
                <a:avLst/>
              </a:prstGeom>
            </p:spPr>
            <p:txBody>
              <a:bodyPr lIns="47474" tIns="47474" rIns="47474" bIns="47474" rtlCol="0" anchor="ctr"/>
              <a:lstStyle/>
              <a:p>
                <a:pPr algn="ctr">
                  <a:lnSpc>
                    <a:spcPts val="2280"/>
                  </a:lnSpc>
                </a:pPr>
                <a:endParaRPr lang="en-CA" noProof="1"/>
              </a:p>
            </p:txBody>
          </p:sp>
        </p:grpSp>
        <p:sp>
          <p:nvSpPr>
            <p:cNvPr id="42" name="TextBox 42"/>
            <p:cNvSpPr txBox="1"/>
            <p:nvPr/>
          </p:nvSpPr>
          <p:spPr>
            <a:xfrm>
              <a:off x="120663" y="230289"/>
              <a:ext cx="2505395" cy="712114"/>
            </a:xfrm>
            <a:prstGeom prst="rect">
              <a:avLst/>
            </a:prstGeom>
          </p:spPr>
          <p:txBody>
            <a:bodyPr lIns="0" tIns="0" rIns="0" bIns="0" rtlCol="0" anchor="t">
              <a:spAutoFit/>
            </a:bodyPr>
            <a:lstStyle/>
            <a:p>
              <a:pPr algn="ctr">
                <a:lnSpc>
                  <a:spcPts val="2130"/>
                </a:lnSpc>
              </a:pPr>
              <a:r>
                <a:rPr lang="en-CA" sz="1775" b="1" noProof="1">
                  <a:solidFill>
                    <a:srgbClr val="70807D"/>
                  </a:solidFill>
                  <a:latin typeface="Aptos Bold"/>
                  <a:ea typeface="Aptos Bold"/>
                  <a:cs typeface="Aptos Bold"/>
                  <a:sym typeface="Aptos Bold"/>
                </a:rPr>
                <a:t>SEXUAL </a:t>
              </a:r>
            </a:p>
            <a:p>
              <a:pPr algn="ctr">
                <a:lnSpc>
                  <a:spcPts val="2130"/>
                </a:lnSpc>
              </a:pPr>
              <a:r>
                <a:rPr lang="en-CA" sz="1775" b="1" noProof="1">
                  <a:solidFill>
                    <a:srgbClr val="70807D"/>
                  </a:solidFill>
                  <a:latin typeface="Aptos Bold"/>
                  <a:ea typeface="Aptos Bold"/>
                  <a:cs typeface="Aptos Bold"/>
                  <a:sym typeface="Aptos Bold"/>
                </a:rPr>
                <a:t>ASSAULT</a:t>
              </a:r>
            </a:p>
          </p:txBody>
        </p:sp>
        <p:sp>
          <p:nvSpPr>
            <p:cNvPr id="43" name="TextBox 43"/>
            <p:cNvSpPr txBox="1"/>
            <p:nvPr/>
          </p:nvSpPr>
          <p:spPr>
            <a:xfrm>
              <a:off x="198241" y="953003"/>
              <a:ext cx="2350240" cy="522217"/>
            </a:xfrm>
            <a:prstGeom prst="rect">
              <a:avLst/>
            </a:prstGeom>
          </p:spPr>
          <p:txBody>
            <a:bodyPr lIns="0" tIns="0" rIns="0" bIns="0" rtlCol="0" anchor="t">
              <a:spAutoFit/>
            </a:bodyPr>
            <a:lstStyle/>
            <a:p>
              <a:pPr algn="ctr">
                <a:lnSpc>
                  <a:spcPts val="3140"/>
                </a:lnSpc>
              </a:pPr>
              <a:r>
                <a:rPr lang="en-CA" sz="2616" b="1" noProof="1">
                  <a:solidFill>
                    <a:srgbClr val="70807D"/>
                  </a:solidFill>
                  <a:latin typeface="Aptos Bold"/>
                  <a:ea typeface="Aptos Bold"/>
                  <a:cs typeface="Aptos Bold"/>
                  <a:sym typeface="Aptos Bold"/>
                </a:rPr>
                <a:t>4%</a:t>
              </a:r>
            </a:p>
          </p:txBody>
        </p:sp>
      </p:grpSp>
      <p:sp>
        <p:nvSpPr>
          <p:cNvPr id="44" name="TextBox 44"/>
          <p:cNvSpPr txBox="1"/>
          <p:nvPr/>
        </p:nvSpPr>
        <p:spPr>
          <a:xfrm>
            <a:off x="9753557" y="6705799"/>
            <a:ext cx="1879046" cy="534086"/>
          </a:xfrm>
          <a:prstGeom prst="rect">
            <a:avLst/>
          </a:prstGeom>
        </p:spPr>
        <p:txBody>
          <a:bodyPr lIns="0" tIns="0" rIns="0" bIns="0" rtlCol="0" anchor="t">
            <a:spAutoFit/>
          </a:bodyPr>
          <a:lstStyle/>
          <a:p>
            <a:pPr algn="ctr">
              <a:lnSpc>
                <a:spcPts val="2130"/>
              </a:lnSpc>
            </a:pPr>
            <a:r>
              <a:rPr lang="en-CA" sz="1775" b="1" noProof="1">
                <a:solidFill>
                  <a:srgbClr val="70807D"/>
                </a:solidFill>
                <a:latin typeface="Aptos Bold"/>
                <a:ea typeface="Aptos Bold"/>
                <a:cs typeface="Aptos Bold"/>
                <a:sym typeface="Aptos Bold"/>
              </a:rPr>
              <a:t>SEXUAL </a:t>
            </a:r>
          </a:p>
          <a:p>
            <a:pPr algn="ctr">
              <a:lnSpc>
                <a:spcPts val="2130"/>
              </a:lnSpc>
            </a:pPr>
            <a:r>
              <a:rPr lang="en-CA" sz="1775" b="1" noProof="1">
                <a:solidFill>
                  <a:srgbClr val="70807D"/>
                </a:solidFill>
                <a:latin typeface="Aptos Bold"/>
                <a:ea typeface="Aptos Bold"/>
                <a:cs typeface="Aptos Bold"/>
                <a:sym typeface="Aptos Bold"/>
              </a:rPr>
              <a:t>CONVERSATIONS</a:t>
            </a:r>
          </a:p>
        </p:txBody>
      </p:sp>
      <p:sp>
        <p:nvSpPr>
          <p:cNvPr id="45" name="TextBox 45"/>
          <p:cNvSpPr txBox="1"/>
          <p:nvPr/>
        </p:nvSpPr>
        <p:spPr>
          <a:xfrm>
            <a:off x="9811740" y="7247835"/>
            <a:ext cx="1762680" cy="390525"/>
          </a:xfrm>
          <a:prstGeom prst="rect">
            <a:avLst/>
          </a:prstGeom>
        </p:spPr>
        <p:txBody>
          <a:bodyPr lIns="0" tIns="0" rIns="0" bIns="0" rtlCol="0" anchor="t">
            <a:spAutoFit/>
          </a:bodyPr>
          <a:lstStyle/>
          <a:p>
            <a:pPr algn="ctr">
              <a:lnSpc>
                <a:spcPts val="3140"/>
              </a:lnSpc>
            </a:pPr>
            <a:r>
              <a:rPr lang="en-CA" sz="2616" b="1" noProof="1">
                <a:solidFill>
                  <a:srgbClr val="70807D"/>
                </a:solidFill>
                <a:latin typeface="Aptos Bold"/>
                <a:ea typeface="Aptos Bold"/>
                <a:cs typeface="Aptos Bold"/>
                <a:sym typeface="Aptos Bold"/>
              </a:rPr>
              <a:t>61%</a:t>
            </a:r>
          </a:p>
        </p:txBody>
      </p:sp>
      <p:sp>
        <p:nvSpPr>
          <p:cNvPr id="46" name="TextBox 46"/>
          <p:cNvSpPr txBox="1"/>
          <p:nvPr/>
        </p:nvSpPr>
        <p:spPr>
          <a:xfrm>
            <a:off x="10410862" y="3036469"/>
            <a:ext cx="6665779" cy="2451953"/>
          </a:xfrm>
          <a:prstGeom prst="rect">
            <a:avLst/>
          </a:prstGeom>
        </p:spPr>
        <p:txBody>
          <a:bodyPr wrap="square" lIns="0" tIns="0" rIns="0" bIns="0" rtlCol="0" anchor="t">
            <a:spAutoFit/>
          </a:bodyPr>
          <a:lstStyle/>
          <a:p>
            <a:pPr algn="ctr">
              <a:lnSpc>
                <a:spcPts val="3240"/>
              </a:lnSpc>
            </a:pPr>
            <a:r>
              <a:rPr lang="en-CA" sz="2600" noProof="1">
                <a:solidFill>
                  <a:srgbClr val="394240"/>
                </a:solidFill>
                <a:latin typeface="Aptos Light" panose="020B0004020202020204" pitchFamily="34" charset="0"/>
                <a:ea typeface="Aptos"/>
                <a:cs typeface="Aptos"/>
                <a:sym typeface="Aptos"/>
              </a:rPr>
              <a:t>Sexual harassment takes many forms, including unwanted jokes, attention, and comments, and touching. However, extreme behaviours, such as sexual assault, are much rarer. Most cases center around more subtle behaviours, such as unwanted sexual conversations. </a:t>
            </a:r>
          </a:p>
        </p:txBody>
      </p:sp>
      <p:sp>
        <p:nvSpPr>
          <p:cNvPr id="63" name="Rectangle 62">
            <a:extLst>
              <a:ext uri="{FF2B5EF4-FFF2-40B4-BE49-F238E27FC236}">
                <a16:creationId xmlns:a16="http://schemas.microsoft.com/office/drawing/2014/main" id="{996A2A40-A692-F0C0-DD27-AED47AD66B4F}"/>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76200" y="6509271"/>
            <a:ext cx="9229558" cy="3442062"/>
          </a:xfrm>
          <a:prstGeom prst="rect">
            <a:avLst/>
          </a:prstGeom>
          <a:solidFill>
            <a:srgbClr val="E6EBE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noProof="1"/>
          </a:p>
        </p:txBody>
      </p:sp>
      <p:sp>
        <p:nvSpPr>
          <p:cNvPr id="47" name="TextBox 47"/>
          <p:cNvSpPr txBox="1"/>
          <p:nvPr/>
        </p:nvSpPr>
        <p:spPr>
          <a:xfrm>
            <a:off x="502613" y="7277100"/>
            <a:ext cx="7269788" cy="2154436"/>
          </a:xfrm>
          <a:prstGeom prst="rect">
            <a:avLst/>
          </a:prstGeom>
        </p:spPr>
        <p:txBody>
          <a:bodyPr wrap="square" lIns="0" tIns="0" rIns="0" bIns="0" rtlCol="0" anchor="t">
            <a:spAutoFit/>
          </a:bodyPr>
          <a:lstStyle/>
          <a:p>
            <a:pPr marL="380049" lvl="1" indent="-190024" algn="l">
              <a:lnSpc>
                <a:spcPts val="2835"/>
              </a:lnSpc>
              <a:buFont typeface="Arial"/>
              <a:buChar char="•"/>
            </a:pPr>
            <a:r>
              <a:rPr lang="en-CA" sz="2200" noProof="1">
                <a:solidFill>
                  <a:srgbClr val="394240"/>
                </a:solidFill>
                <a:latin typeface="Aptos Light" panose="020B0004020202020204" pitchFamily="34" charset="0"/>
                <a:ea typeface="Aptos"/>
                <a:cs typeface="Aptos"/>
                <a:sym typeface="Aptos"/>
              </a:rPr>
              <a:t>Normalizes, minimizes, and ignores harm of more </a:t>
            </a:r>
            <a:br>
              <a:rPr lang="en-CA" sz="2200" noProof="1">
                <a:solidFill>
                  <a:srgbClr val="394240"/>
                </a:solidFill>
                <a:latin typeface="Aptos Light" panose="020B0004020202020204" pitchFamily="34" charset="0"/>
                <a:ea typeface="Aptos"/>
                <a:cs typeface="Aptos"/>
                <a:sym typeface="Aptos"/>
              </a:rPr>
            </a:br>
            <a:r>
              <a:rPr lang="en-CA" sz="2200" noProof="1">
                <a:solidFill>
                  <a:srgbClr val="394240"/>
                </a:solidFill>
                <a:latin typeface="Aptos Light" panose="020B0004020202020204" pitchFamily="34" charset="0"/>
                <a:ea typeface="Aptos"/>
                <a:cs typeface="Aptos"/>
                <a:sym typeface="Aptos"/>
              </a:rPr>
              <a:t>subtle behaviours</a:t>
            </a:r>
          </a:p>
          <a:p>
            <a:pPr marL="380049" lvl="1" indent="-190024" algn="l">
              <a:lnSpc>
                <a:spcPts val="2835"/>
              </a:lnSpc>
              <a:buFont typeface="Arial"/>
              <a:buChar char="•"/>
            </a:pPr>
            <a:r>
              <a:rPr lang="en-CA" sz="2200" noProof="1">
                <a:solidFill>
                  <a:srgbClr val="394240"/>
                </a:solidFill>
                <a:latin typeface="Aptos Light" panose="020B0004020202020204" pitchFamily="34" charset="0"/>
                <a:ea typeface="Aptos"/>
                <a:cs typeface="Aptos"/>
                <a:sym typeface="Aptos"/>
              </a:rPr>
              <a:t>Sends the message that subtle behaviours are not “serious enough” to be considered sexual harassment</a:t>
            </a:r>
          </a:p>
          <a:p>
            <a:pPr marL="380049" lvl="1" indent="-190024" algn="l">
              <a:lnSpc>
                <a:spcPts val="2835"/>
              </a:lnSpc>
              <a:buFont typeface="Arial"/>
              <a:buChar char="•"/>
            </a:pPr>
            <a:r>
              <a:rPr lang="en-CA" sz="2200" noProof="1">
                <a:solidFill>
                  <a:srgbClr val="394240"/>
                </a:solidFill>
                <a:latin typeface="Aptos Light" panose="020B0004020202020204" pitchFamily="34" charset="0"/>
                <a:ea typeface="Aptos"/>
                <a:cs typeface="Aptos"/>
                <a:sym typeface="Aptos"/>
              </a:rPr>
              <a:t>Silences many victim-survivors of sexual harassment</a:t>
            </a:r>
          </a:p>
          <a:p>
            <a:pPr marL="380049" lvl="1" indent="-190024" algn="l">
              <a:lnSpc>
                <a:spcPts val="2835"/>
              </a:lnSpc>
              <a:buFont typeface="Arial"/>
              <a:buChar char="•"/>
            </a:pPr>
            <a:r>
              <a:rPr lang="en-CA" sz="2200" noProof="1">
                <a:solidFill>
                  <a:srgbClr val="394240"/>
                </a:solidFill>
                <a:latin typeface="Aptos Light" panose="020B0004020202020204" pitchFamily="34" charset="0"/>
                <a:ea typeface="Aptos"/>
                <a:cs typeface="Aptos"/>
                <a:sym typeface="Aptos"/>
              </a:rPr>
              <a:t>Ignores the escalating nature of harassing behaviours</a:t>
            </a:r>
          </a:p>
        </p:txBody>
      </p:sp>
      <p:sp>
        <p:nvSpPr>
          <p:cNvPr id="48" name="TextBox 48"/>
          <p:cNvSpPr txBox="1"/>
          <p:nvPr/>
        </p:nvSpPr>
        <p:spPr>
          <a:xfrm>
            <a:off x="15497510" y="8591360"/>
            <a:ext cx="2376868" cy="324060"/>
          </a:xfrm>
          <a:prstGeom prst="rect">
            <a:avLst/>
          </a:prstGeom>
        </p:spPr>
        <p:txBody>
          <a:bodyPr lIns="0" tIns="0" rIns="0" bIns="0" rtlCol="0" anchor="t">
            <a:spAutoFit/>
          </a:bodyPr>
          <a:lstStyle/>
          <a:p>
            <a:pPr algn="l">
              <a:lnSpc>
                <a:spcPts val="2160"/>
              </a:lnSpc>
            </a:pPr>
            <a:r>
              <a:rPr lang="en-CA" sz="1800" noProof="1">
                <a:solidFill>
                  <a:srgbClr val="394240"/>
                </a:solidFill>
                <a:latin typeface="Aptos"/>
                <a:ea typeface="Aptos"/>
                <a:cs typeface="Aptos"/>
                <a:sym typeface="Aptos"/>
              </a:rPr>
              <a:t>(Berlingieri et al., 2022)</a:t>
            </a:r>
          </a:p>
        </p:txBody>
      </p:sp>
      <p:sp>
        <p:nvSpPr>
          <p:cNvPr id="55" name="TextBox 54">
            <a:extLst>
              <a:ext uri="{FF2B5EF4-FFF2-40B4-BE49-F238E27FC236}">
                <a16:creationId xmlns:a16="http://schemas.microsoft.com/office/drawing/2014/main" id="{84830C1D-C47A-F9C5-4D34-F6341EAB829B}"/>
              </a:ext>
            </a:extLst>
          </p:cNvPr>
          <p:cNvSpPr txBox="1"/>
          <p:nvPr/>
        </p:nvSpPr>
        <p:spPr>
          <a:xfrm>
            <a:off x="-2286000" y="3971925"/>
            <a:ext cx="184731" cy="369332"/>
          </a:xfrm>
          <a:prstGeom prst="rect">
            <a:avLst/>
          </a:prstGeom>
          <a:noFill/>
        </p:spPr>
        <p:txBody>
          <a:bodyPr wrap="none" rtlCol="0">
            <a:spAutoFit/>
          </a:bodyPr>
          <a:lstStyle/>
          <a:p>
            <a:endParaRPr lang="en-CA" noProof="1"/>
          </a:p>
        </p:txBody>
      </p:sp>
      <p:sp>
        <p:nvSpPr>
          <p:cNvPr id="56" name="Rounded Rectangle 55">
            <a:extLst>
              <a:ext uri="{FF2B5EF4-FFF2-40B4-BE49-F238E27FC236}">
                <a16:creationId xmlns:a16="http://schemas.microsoft.com/office/drawing/2014/main" id="{F8016F42-7073-8205-57EE-879A042CD0E8}"/>
              </a:ext>
            </a:extLst>
          </p:cNvPr>
          <p:cNvSpPr>
            <a:spLocks noGrp="1" noRot="1" noMove="1" noResize="1" noEditPoints="1" noAdjustHandles="1" noChangeArrowheads="1" noChangeShapeType="1"/>
          </p:cNvSpPr>
          <p:nvPr/>
        </p:nvSpPr>
        <p:spPr>
          <a:xfrm>
            <a:off x="1811216" y="1175998"/>
            <a:ext cx="5510683" cy="717460"/>
          </a:xfrm>
          <a:prstGeom prst="roundRect">
            <a:avLst>
              <a:gd name="adj" fmla="val 10692"/>
            </a:avLst>
          </a:prstGeom>
          <a:solidFill>
            <a:srgbClr val="C8404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en-CA" sz="2800" b="1" noProof="1">
                <a:solidFill>
                  <a:srgbClr val="FFFBF3"/>
                </a:solidFill>
                <a:latin typeface="Aptos Bold"/>
                <a:ea typeface="Aptos Bold"/>
                <a:cs typeface="Aptos Bold"/>
                <a:sym typeface="Aptos Bold"/>
              </a:rPr>
              <a:t>POPULAR MISCONCEPTION</a:t>
            </a:r>
          </a:p>
        </p:txBody>
      </p:sp>
      <p:sp>
        <p:nvSpPr>
          <p:cNvPr id="57" name="Rounded Rectangle 56">
            <a:extLst>
              <a:ext uri="{FF2B5EF4-FFF2-40B4-BE49-F238E27FC236}">
                <a16:creationId xmlns:a16="http://schemas.microsoft.com/office/drawing/2014/main" id="{5A819EF8-6423-69A1-8A60-312AE37EC74D}"/>
              </a:ext>
            </a:extLst>
          </p:cNvPr>
          <p:cNvSpPr>
            <a:spLocks noGrp="1" noRot="1" noMove="1" noResize="1" noEditPoints="1" noAdjustHandles="1" noChangeArrowheads="1" noChangeShapeType="1"/>
          </p:cNvSpPr>
          <p:nvPr/>
        </p:nvSpPr>
        <p:spPr>
          <a:xfrm>
            <a:off x="2312050" y="6042323"/>
            <a:ext cx="4509014" cy="767031"/>
          </a:xfrm>
          <a:prstGeom prst="roundRect">
            <a:avLst>
              <a:gd name="adj" fmla="val 10692"/>
            </a:avLst>
          </a:prstGeom>
          <a:solidFill>
            <a:srgbClr val="7080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en-CA" sz="2600" b="1" noProof="1">
                <a:solidFill>
                  <a:srgbClr val="FFFBF3"/>
                </a:solidFill>
                <a:latin typeface="Aptos Bold"/>
                <a:ea typeface="Aptos Bold"/>
                <a:cs typeface="Aptos Bold"/>
                <a:sym typeface="Aptos Bold"/>
              </a:rPr>
              <a:t>IMPLICATIONS</a:t>
            </a:r>
          </a:p>
        </p:txBody>
      </p:sp>
      <p:sp>
        <p:nvSpPr>
          <p:cNvPr id="59" name="TextBox 58">
            <a:extLst>
              <a:ext uri="{FF2B5EF4-FFF2-40B4-BE49-F238E27FC236}">
                <a16:creationId xmlns:a16="http://schemas.microsoft.com/office/drawing/2014/main" id="{78E337B5-016B-EB48-1B13-A23B6409C092}"/>
              </a:ext>
            </a:extLst>
          </p:cNvPr>
          <p:cNvSpPr txBox="1"/>
          <p:nvPr/>
        </p:nvSpPr>
        <p:spPr>
          <a:xfrm>
            <a:off x="7109927" y="-1175657"/>
            <a:ext cx="184731" cy="369332"/>
          </a:xfrm>
          <a:prstGeom prst="rect">
            <a:avLst/>
          </a:prstGeom>
          <a:noFill/>
        </p:spPr>
        <p:txBody>
          <a:bodyPr wrap="none" rtlCol="0">
            <a:spAutoFit/>
          </a:bodyPr>
          <a:lstStyle/>
          <a:p>
            <a:endParaRPr lang="en-CA" noProof="1"/>
          </a:p>
        </p:txBody>
      </p:sp>
      <p:sp>
        <p:nvSpPr>
          <p:cNvPr id="64" name="Rounded Rectangle 63">
            <a:extLst>
              <a:ext uri="{FF2B5EF4-FFF2-40B4-BE49-F238E27FC236}">
                <a16:creationId xmlns:a16="http://schemas.microsoft.com/office/drawing/2014/main" id="{00CF9D0F-287D-8C56-25D5-F9375F1B1F9A}"/>
              </a:ext>
              <a:ext uri="{C183D7F6-B498-43B3-948B-1728B52AA6E4}">
                <adec:decorative xmlns:adec="http://schemas.microsoft.com/office/drawing/2017/decorative" val="1"/>
              </a:ext>
            </a:extLst>
          </p:cNvPr>
          <p:cNvSpPr/>
          <p:nvPr/>
        </p:nvSpPr>
        <p:spPr>
          <a:xfrm>
            <a:off x="1482729" y="2788509"/>
            <a:ext cx="6111700" cy="2400465"/>
          </a:xfrm>
          <a:prstGeom prst="roundRect">
            <a:avLst>
              <a:gd name="adj" fmla="val 5401"/>
            </a:avLst>
          </a:prstGeom>
          <a:solidFill>
            <a:srgbClr val="F7F7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en-CA" sz="2600" b="1" noProof="1">
              <a:solidFill>
                <a:srgbClr val="FFFBF3"/>
              </a:solidFill>
              <a:latin typeface="Aptos Bold"/>
              <a:ea typeface="Aptos Bold"/>
              <a:cs typeface="Aptos Bold"/>
              <a:sym typeface="Aptos Bold"/>
            </a:endParaRPr>
          </a:p>
        </p:txBody>
      </p:sp>
      <p:grpSp>
        <p:nvGrpSpPr>
          <p:cNvPr id="65" name="Group 13">
            <a:extLst>
              <a:ext uri="{FF2B5EF4-FFF2-40B4-BE49-F238E27FC236}">
                <a16:creationId xmlns:a16="http://schemas.microsoft.com/office/drawing/2014/main" id="{6BFC5D37-025A-D976-AFF2-691B1216F5DC}"/>
              </a:ext>
              <a:ext uri="{C183D7F6-B498-43B3-948B-1728B52AA6E4}">
                <adec:decorative xmlns:adec="http://schemas.microsoft.com/office/drawing/2017/decorative" val="1"/>
              </a:ext>
            </a:extLst>
          </p:cNvPr>
          <p:cNvGrpSpPr/>
          <p:nvPr/>
        </p:nvGrpSpPr>
        <p:grpSpPr>
          <a:xfrm>
            <a:off x="1447800" y="2781300"/>
            <a:ext cx="6111701" cy="2414132"/>
            <a:chOff x="0" y="0"/>
            <a:chExt cx="8148934" cy="3218843"/>
          </a:xfrm>
        </p:grpSpPr>
        <p:sp>
          <p:nvSpPr>
            <p:cNvPr id="66" name="TextBox 16">
              <a:extLst>
                <a:ext uri="{FF2B5EF4-FFF2-40B4-BE49-F238E27FC236}">
                  <a16:creationId xmlns:a16="http://schemas.microsoft.com/office/drawing/2014/main" id="{6BC3C78A-7D5E-98B0-BD66-1268F14F1CB1}"/>
                </a:ext>
              </a:extLst>
            </p:cNvPr>
            <p:cNvSpPr txBox="1"/>
            <p:nvPr/>
          </p:nvSpPr>
          <p:spPr>
            <a:xfrm>
              <a:off x="0" y="0"/>
              <a:ext cx="8148934" cy="3218843"/>
            </a:xfrm>
            <a:prstGeom prst="rect">
              <a:avLst/>
            </a:prstGeom>
          </p:spPr>
          <p:txBody>
            <a:bodyPr lIns="50800" tIns="50800" rIns="50800" bIns="50800" rtlCol="0" anchor="ctr"/>
            <a:lstStyle/>
            <a:p>
              <a:pPr algn="ctr">
                <a:lnSpc>
                  <a:spcPts val="2879"/>
                </a:lnSpc>
              </a:pPr>
              <a:endParaRPr lang="en-CA" noProof="1"/>
            </a:p>
          </p:txBody>
        </p:sp>
        <p:sp>
          <p:nvSpPr>
            <p:cNvPr id="67" name="Freeform 17">
              <a:extLst>
                <a:ext uri="{FF2B5EF4-FFF2-40B4-BE49-F238E27FC236}">
                  <a16:creationId xmlns:a16="http://schemas.microsoft.com/office/drawing/2014/main" id="{FE9D165D-3E0C-775C-8CCB-0EBF3F6DC0B1}"/>
                </a:ext>
              </a:extLst>
            </p:cNvPr>
            <p:cNvSpPr/>
            <p:nvPr/>
          </p:nvSpPr>
          <p:spPr>
            <a:xfrm>
              <a:off x="6965684" y="2209080"/>
              <a:ext cx="945948" cy="746117"/>
            </a:xfrm>
            <a:custGeom>
              <a:avLst/>
              <a:gdLst/>
              <a:ahLst/>
              <a:cxnLst/>
              <a:rect l="l" t="t" r="r" b="b"/>
              <a:pathLst>
                <a:path w="945948" h="746117">
                  <a:moveTo>
                    <a:pt x="0" y="0"/>
                  </a:moveTo>
                  <a:lnTo>
                    <a:pt x="945948" y="0"/>
                  </a:lnTo>
                  <a:lnTo>
                    <a:pt x="945948" y="746116"/>
                  </a:lnTo>
                  <a:lnTo>
                    <a:pt x="0" y="746116"/>
                  </a:lnTo>
                  <a:lnTo>
                    <a:pt x="0" y="0"/>
                  </a:lnTo>
                  <a:close/>
                </a:path>
              </a:pathLst>
            </a:custGeom>
            <a:blipFill>
              <a:blip>
                <a:alphaModFix amt="18999"/>
                <a:extLst>
                  <a:ext uri="{96DAC541-7B7A-43D3-8B79-37D633B846F1}">
                    <asvg:svgBlip xmlns:asvg="http://schemas.microsoft.com/office/drawing/2016/SVG/main" r:embed="rId3"/>
                  </a:ext>
                </a:extLst>
              </a:blip>
              <a:stretch>
                <a:fillRect/>
              </a:stretch>
            </a:blipFill>
          </p:spPr>
          <p:txBody>
            <a:bodyPr/>
            <a:lstStyle/>
            <a:p>
              <a:endParaRPr lang="en-CA" noProof="1"/>
            </a:p>
          </p:txBody>
        </p:sp>
        <p:sp>
          <p:nvSpPr>
            <p:cNvPr id="68" name="Freeform 18">
              <a:extLst>
                <a:ext uri="{FF2B5EF4-FFF2-40B4-BE49-F238E27FC236}">
                  <a16:creationId xmlns:a16="http://schemas.microsoft.com/office/drawing/2014/main" id="{E4BD8E71-B245-A9FD-5F59-D255E6473BAD}"/>
                </a:ext>
              </a:extLst>
            </p:cNvPr>
            <p:cNvSpPr/>
            <p:nvPr/>
          </p:nvSpPr>
          <p:spPr>
            <a:xfrm flipH="1" flipV="1">
              <a:off x="270627" y="273009"/>
              <a:ext cx="945948" cy="746117"/>
            </a:xfrm>
            <a:custGeom>
              <a:avLst/>
              <a:gdLst/>
              <a:ahLst/>
              <a:cxnLst/>
              <a:rect l="l" t="t" r="r" b="b"/>
              <a:pathLst>
                <a:path w="945948" h="746117">
                  <a:moveTo>
                    <a:pt x="945948" y="746117"/>
                  </a:moveTo>
                  <a:lnTo>
                    <a:pt x="0" y="746117"/>
                  </a:lnTo>
                  <a:lnTo>
                    <a:pt x="0" y="0"/>
                  </a:lnTo>
                  <a:lnTo>
                    <a:pt x="945948" y="0"/>
                  </a:lnTo>
                  <a:lnTo>
                    <a:pt x="945948" y="746117"/>
                  </a:lnTo>
                  <a:close/>
                </a:path>
              </a:pathLst>
            </a:custGeom>
            <a:blipFill>
              <a:blip>
                <a:alphaModFix amt="18999"/>
                <a:extLst>
                  <a:ext uri="{96DAC541-7B7A-43D3-8B79-37D633B846F1}">
                    <asvg:svgBlip xmlns:asvg="http://schemas.microsoft.com/office/drawing/2016/SVG/main" r:embed="rId4"/>
                  </a:ext>
                </a:extLst>
              </a:blip>
              <a:stretch>
                <a:fillRect/>
              </a:stretch>
            </a:blipFill>
          </p:spPr>
          <p:txBody>
            <a:bodyPr/>
            <a:lstStyle/>
            <a:p>
              <a:endParaRPr lang="en-CA" noProof="1"/>
            </a:p>
          </p:txBody>
        </p:sp>
      </p:grpSp>
      <p:sp>
        <p:nvSpPr>
          <p:cNvPr id="49" name="TextBox 49"/>
          <p:cNvSpPr txBox="1"/>
          <p:nvPr/>
        </p:nvSpPr>
        <p:spPr>
          <a:xfrm>
            <a:off x="2832734" y="3325827"/>
            <a:ext cx="3411691" cy="1333698"/>
          </a:xfrm>
          <a:prstGeom prst="rect">
            <a:avLst/>
          </a:prstGeom>
        </p:spPr>
        <p:txBody>
          <a:bodyPr lIns="0" tIns="0" rIns="0" bIns="0" rtlCol="0" anchor="t">
            <a:spAutoFit/>
          </a:bodyPr>
          <a:lstStyle/>
          <a:p>
            <a:pPr algn="ctr">
              <a:lnSpc>
                <a:spcPts val="3479"/>
              </a:lnSpc>
              <a:spcBef>
                <a:spcPct val="0"/>
              </a:spcBef>
            </a:pPr>
            <a:r>
              <a:rPr lang="en-CA" sz="2800" noProof="1">
                <a:solidFill>
                  <a:srgbClr val="394240"/>
                </a:solidFill>
                <a:latin typeface="Aptos Light" panose="020B0004020202020204" pitchFamily="34" charset="0"/>
                <a:ea typeface="Aptos"/>
                <a:cs typeface="Aptos"/>
                <a:sym typeface="Aptos"/>
              </a:rPr>
              <a:t>Sexual harassment only involves extreme behaviours</a:t>
            </a:r>
          </a:p>
        </p:txBody>
      </p:sp>
      <p:sp>
        <p:nvSpPr>
          <p:cNvPr id="62" name="Rounded Rectangle 61">
            <a:extLst>
              <a:ext uri="{FF2B5EF4-FFF2-40B4-BE49-F238E27FC236}">
                <a16:creationId xmlns:a16="http://schemas.microsoft.com/office/drawing/2014/main" id="{EE80D0D7-EA40-FD50-BD00-5F4E09AB4722}"/>
              </a:ext>
              <a:ext uri="{C183D7F6-B498-43B3-948B-1728B52AA6E4}">
                <adec:decorative xmlns:adec="http://schemas.microsoft.com/office/drawing/2017/decorative" val="0"/>
              </a:ext>
            </a:extLst>
          </p:cNvPr>
          <p:cNvSpPr>
            <a:spLocks noGrp="1" noRot="1" noMove="1" noResize="1" noEditPoints="1" noAdjustHandles="1" noChangeArrowheads="1" noChangeShapeType="1"/>
          </p:cNvSpPr>
          <p:nvPr/>
        </p:nvSpPr>
        <p:spPr>
          <a:xfrm>
            <a:off x="11006965" y="1129769"/>
            <a:ext cx="5473572" cy="767031"/>
          </a:xfrm>
          <a:prstGeom prst="roundRect">
            <a:avLst>
              <a:gd name="adj" fmla="val 10692"/>
            </a:avLst>
          </a:prstGeom>
          <a:solidFill>
            <a:srgbClr val="91A4A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en-CA" sz="2800" b="1" noProof="1">
                <a:solidFill>
                  <a:srgbClr val="FFFBF3"/>
                </a:solidFill>
                <a:latin typeface="Aptos Bold"/>
                <a:ea typeface="Aptos Bold"/>
                <a:cs typeface="Aptos Bold"/>
                <a:sym typeface="Aptos Bold"/>
              </a:rPr>
              <a:t>REALITY</a:t>
            </a:r>
            <a:endParaRPr lang="en-CA" sz="2600" b="1" noProof="1">
              <a:solidFill>
                <a:srgbClr val="FFFBF3"/>
              </a:solidFill>
              <a:latin typeface="Aptos Bold"/>
              <a:ea typeface="Aptos Bold"/>
              <a:cs typeface="Aptos Bold"/>
              <a:sym typeface="Aptos Bold"/>
            </a:endParaRPr>
          </a:p>
        </p:txBody>
      </p:sp>
      <p:pic>
        <p:nvPicPr>
          <p:cNvPr id="4" name="Graphic 1" descr="Centre for Research &amp; Education on Violence Against Women &amp; Children">
            <a:extLst>
              <a:ext uri="{FF2B5EF4-FFF2-40B4-BE49-F238E27FC236}">
                <a16:creationId xmlns:a16="http://schemas.microsoft.com/office/drawing/2014/main" id="{A6E8E7CA-124B-07DB-0548-10D3E1A12C82}"/>
              </a:ext>
            </a:extLst>
          </p:cNvPr>
          <p:cNvPicPr/>
          <p:nvPr/>
        </p:nvPicPr>
        <p:blipFill>
          <a:blip r:embed="rId5">
            <a:extLst>
              <a:ext uri="{28A0092B-C50C-407E-A947-70E740481C1C}">
                <a14:useLocalDpi xmlns:a14="http://schemas.microsoft.com/office/drawing/2010/main" val="0"/>
              </a:ext>
            </a:extLst>
          </a:blip>
          <a:srcRect l="-1093" t="-1" r="-7724" b="-17012"/>
          <a:stretch>
            <a:fillRect/>
          </a:stretch>
        </p:blipFill>
        <p:spPr>
          <a:xfrm>
            <a:off x="14099373" y="9469841"/>
            <a:ext cx="2219900" cy="540734"/>
          </a:xfrm>
          <a:prstGeom prst="rect">
            <a:avLst/>
          </a:prstGeom>
        </p:spPr>
      </p:pic>
      <p:pic>
        <p:nvPicPr>
          <p:cNvPr id="5" name="Picture 4" descr="Respect at Work">
            <a:extLst>
              <a:ext uri="{FF2B5EF4-FFF2-40B4-BE49-F238E27FC236}">
                <a16:creationId xmlns:a16="http://schemas.microsoft.com/office/drawing/2014/main" id="{304AD36B-6AD3-95B3-4019-DEBD70F5DC37}"/>
              </a:ext>
            </a:extLst>
          </p:cNvPr>
          <p:cNvPicPr/>
          <p:nvPr/>
        </p:nvPicPr>
        <p:blipFill>
          <a:blip r:embed="rId6"/>
          <a:stretch/>
        </p:blipFill>
        <p:spPr>
          <a:xfrm>
            <a:off x="16322658" y="9454383"/>
            <a:ext cx="1640981" cy="540734"/>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6AB013-312A-15B6-5778-C8D2E03351DC}"/>
            </a:ext>
          </a:extLst>
        </p:cNvPr>
        <p:cNvGrpSpPr/>
        <p:nvPr/>
      </p:nvGrpSpPr>
      <p:grpSpPr>
        <a:xfrm>
          <a:off x="0" y="0"/>
          <a:ext cx="0" cy="0"/>
          <a:chOff x="0" y="0"/>
          <a:chExt cx="0" cy="0"/>
        </a:xfrm>
      </p:grpSpPr>
      <p:sp>
        <p:nvSpPr>
          <p:cNvPr id="53" name="Rectangle 52">
            <a:extLst>
              <a:ext uri="{FF2B5EF4-FFF2-40B4-BE49-F238E27FC236}">
                <a16:creationId xmlns:a16="http://schemas.microsoft.com/office/drawing/2014/main" id="{06422C86-F38B-5D6F-DB41-9C695DA250A9}"/>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9153564" y="0"/>
            <a:ext cx="9180374" cy="10287000"/>
          </a:xfrm>
          <a:prstGeom prst="rect">
            <a:avLst/>
          </a:prstGeom>
          <a:solidFill>
            <a:srgbClr val="FFFB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noProof="1"/>
          </a:p>
        </p:txBody>
      </p:sp>
      <p:sp>
        <p:nvSpPr>
          <p:cNvPr id="61" name="Rounded Rectangle 60">
            <a:extLst>
              <a:ext uri="{FF2B5EF4-FFF2-40B4-BE49-F238E27FC236}">
                <a16:creationId xmlns:a16="http://schemas.microsoft.com/office/drawing/2014/main" id="{98A4DDA1-7592-C59B-D0DA-C9E54E7015E3}"/>
              </a:ext>
              <a:ext uri="{C183D7F6-B498-43B3-948B-1728B52AA6E4}">
                <adec:decorative xmlns:adec="http://schemas.microsoft.com/office/drawing/2017/decorative" val="1"/>
              </a:ext>
            </a:extLst>
          </p:cNvPr>
          <p:cNvSpPr/>
          <p:nvPr/>
        </p:nvSpPr>
        <p:spPr>
          <a:xfrm>
            <a:off x="9650792" y="2482567"/>
            <a:ext cx="8185918" cy="2546792"/>
          </a:xfrm>
          <a:prstGeom prst="roundRect">
            <a:avLst>
              <a:gd name="adj" fmla="val 4711"/>
            </a:avLst>
          </a:prstGeom>
          <a:solidFill>
            <a:srgbClr val="FBF6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en-CA" sz="2600" b="1" noProof="1">
                <a:solidFill>
                  <a:srgbClr val="FFFBF3"/>
                </a:solidFill>
                <a:latin typeface="Aptos Bold"/>
                <a:ea typeface="Aptos Bold"/>
                <a:cs typeface="Aptos Bold"/>
                <a:sym typeface="Aptos Bold"/>
              </a:rPr>
              <a:t>     </a:t>
            </a:r>
          </a:p>
        </p:txBody>
      </p:sp>
      <p:sp>
        <p:nvSpPr>
          <p:cNvPr id="50" name="Rectangle 49">
            <a:extLst>
              <a:ext uri="{FF2B5EF4-FFF2-40B4-BE49-F238E27FC236}">
                <a16:creationId xmlns:a16="http://schemas.microsoft.com/office/drawing/2014/main" id="{EB836D31-5E00-D47B-085F-701BC874FC5F}"/>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23630" y="0"/>
            <a:ext cx="9180374" cy="10287000"/>
          </a:xfrm>
          <a:prstGeom prst="rect">
            <a:avLst/>
          </a:prstGeom>
          <a:solidFill>
            <a:srgbClr val="BDCBC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noProof="1"/>
          </a:p>
        </p:txBody>
      </p:sp>
      <p:sp>
        <p:nvSpPr>
          <p:cNvPr id="24" name="TextBox 24">
            <a:extLst>
              <a:ext uri="{FF2B5EF4-FFF2-40B4-BE49-F238E27FC236}">
                <a16:creationId xmlns:a16="http://schemas.microsoft.com/office/drawing/2014/main" id="{CEF5D283-13A6-ADC6-633D-E92C12CF1F4B}"/>
              </a:ext>
            </a:extLst>
          </p:cNvPr>
          <p:cNvSpPr txBox="1"/>
          <p:nvPr/>
        </p:nvSpPr>
        <p:spPr>
          <a:xfrm>
            <a:off x="11002183" y="1133113"/>
            <a:ext cx="5473573" cy="760345"/>
          </a:xfrm>
          <a:prstGeom prst="rect">
            <a:avLst/>
          </a:prstGeom>
        </p:spPr>
        <p:txBody>
          <a:bodyPr lIns="50800" tIns="50800" rIns="50800" bIns="50800" rtlCol="0" anchor="ctr"/>
          <a:lstStyle/>
          <a:p>
            <a:pPr algn="ctr">
              <a:lnSpc>
                <a:spcPts val="3359"/>
              </a:lnSpc>
            </a:pPr>
            <a:r>
              <a:rPr lang="en-CA" sz="2799" b="1" noProof="1">
                <a:solidFill>
                  <a:srgbClr val="FFFBF3"/>
                </a:solidFill>
                <a:latin typeface="Aptos Bold"/>
                <a:ea typeface="Aptos Bold"/>
                <a:cs typeface="Aptos Bold"/>
                <a:sym typeface="Aptos Bold"/>
              </a:rPr>
              <a:t>REALIT</a:t>
            </a:r>
          </a:p>
        </p:txBody>
      </p:sp>
      <p:sp>
        <p:nvSpPr>
          <p:cNvPr id="46" name="TextBox 46">
            <a:extLst>
              <a:ext uri="{FF2B5EF4-FFF2-40B4-BE49-F238E27FC236}">
                <a16:creationId xmlns:a16="http://schemas.microsoft.com/office/drawing/2014/main" id="{827D09E8-6861-7726-4C7E-40FA6A556F6B}"/>
              </a:ext>
            </a:extLst>
          </p:cNvPr>
          <p:cNvSpPr txBox="1"/>
          <p:nvPr/>
        </p:nvSpPr>
        <p:spPr>
          <a:xfrm>
            <a:off x="10817372" y="2935226"/>
            <a:ext cx="5852759" cy="1641475"/>
          </a:xfrm>
          <a:prstGeom prst="rect">
            <a:avLst/>
          </a:prstGeom>
        </p:spPr>
        <p:txBody>
          <a:bodyPr wrap="square" lIns="0" tIns="0" rIns="0" bIns="0" rtlCol="0" anchor="t">
            <a:spAutoFit/>
          </a:bodyPr>
          <a:lstStyle/>
          <a:p>
            <a:pPr algn="ctr">
              <a:lnSpc>
                <a:spcPts val="3240"/>
              </a:lnSpc>
            </a:pPr>
            <a:r>
              <a:rPr lang="en-CA" sz="2600" noProof="1">
                <a:solidFill>
                  <a:srgbClr val="394240"/>
                </a:solidFill>
                <a:latin typeface="Aptos Light" panose="020B0004020202020204" pitchFamily="34" charset="0"/>
                <a:ea typeface="Aptos"/>
                <a:cs typeface="Aptos"/>
                <a:sym typeface="Aptos"/>
              </a:rPr>
              <a:t>Sexual harassment doesn’t have to be intentional to be harmful. The impact of the behaviour matters more than the perpetrator's intent.</a:t>
            </a:r>
          </a:p>
        </p:txBody>
      </p:sp>
      <p:sp>
        <p:nvSpPr>
          <p:cNvPr id="7" name="Rectangle 6">
            <a:extLst>
              <a:ext uri="{FF2B5EF4-FFF2-40B4-BE49-F238E27FC236}">
                <a16:creationId xmlns:a16="http://schemas.microsoft.com/office/drawing/2014/main" id="{515B109D-28E1-D2C1-1754-6C1B9CB1C768}"/>
              </a:ext>
              <a:ext uri="{C183D7F6-B498-43B3-948B-1728B52AA6E4}">
                <adec:decorative xmlns:adec="http://schemas.microsoft.com/office/drawing/2017/decorative" val="1"/>
              </a:ext>
            </a:extLst>
          </p:cNvPr>
          <p:cNvSpPr/>
          <p:nvPr/>
        </p:nvSpPr>
        <p:spPr>
          <a:xfrm>
            <a:off x="-76200" y="6509271"/>
            <a:ext cx="9229558" cy="3442062"/>
          </a:xfrm>
          <a:prstGeom prst="rect">
            <a:avLst/>
          </a:prstGeom>
          <a:solidFill>
            <a:srgbClr val="E6EBE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noProof="1"/>
          </a:p>
        </p:txBody>
      </p:sp>
      <p:sp>
        <p:nvSpPr>
          <p:cNvPr id="47" name="TextBox 47">
            <a:extLst>
              <a:ext uri="{FF2B5EF4-FFF2-40B4-BE49-F238E27FC236}">
                <a16:creationId xmlns:a16="http://schemas.microsoft.com/office/drawing/2014/main" id="{C8D49196-FAAA-1569-CA93-AF39D6543549}"/>
              </a:ext>
            </a:extLst>
          </p:cNvPr>
          <p:cNvSpPr txBox="1"/>
          <p:nvPr/>
        </p:nvSpPr>
        <p:spPr>
          <a:xfrm>
            <a:off x="755467" y="7802753"/>
            <a:ext cx="7566225" cy="1062022"/>
          </a:xfrm>
          <a:prstGeom prst="rect">
            <a:avLst/>
          </a:prstGeom>
        </p:spPr>
        <p:txBody>
          <a:bodyPr wrap="square" lIns="0" tIns="0" rIns="0" bIns="0" rtlCol="0" anchor="t">
            <a:spAutoFit/>
          </a:bodyPr>
          <a:lstStyle/>
          <a:p>
            <a:pPr marL="380049" lvl="1" indent="-190024">
              <a:lnSpc>
                <a:spcPts val="2835"/>
              </a:lnSpc>
              <a:buFont typeface="Arial"/>
              <a:buChar char="•"/>
            </a:pPr>
            <a:r>
              <a:rPr lang="en-CA" sz="2200" noProof="1">
                <a:solidFill>
                  <a:srgbClr val="394240"/>
                </a:solidFill>
                <a:latin typeface="Aptos Light" panose="020B0004020202020204" pitchFamily="34" charset="0"/>
                <a:ea typeface="Aptos"/>
                <a:cs typeface="Aptos"/>
                <a:sym typeface="Aptos"/>
              </a:rPr>
              <a:t>Minimizes and invalidates experiences of sexual harassment</a:t>
            </a:r>
          </a:p>
          <a:p>
            <a:pPr marL="380049" lvl="1" indent="-190024">
              <a:lnSpc>
                <a:spcPts val="2835"/>
              </a:lnSpc>
              <a:buFont typeface="Arial"/>
              <a:buChar char="•"/>
            </a:pPr>
            <a:r>
              <a:rPr lang="en-CA" sz="2200" noProof="1">
                <a:solidFill>
                  <a:srgbClr val="394240"/>
                </a:solidFill>
                <a:latin typeface="Aptos Light" panose="020B0004020202020204" pitchFamily="34" charset="0"/>
                <a:ea typeface="Aptos"/>
                <a:cs typeface="Aptos"/>
                <a:sym typeface="Aptos"/>
              </a:rPr>
              <a:t>Excuses and normalizes inappropriate and harmful behaviour </a:t>
            </a:r>
          </a:p>
          <a:p>
            <a:pPr marL="380049" lvl="1" indent="-190024">
              <a:lnSpc>
                <a:spcPts val="2835"/>
              </a:lnSpc>
              <a:buFont typeface="Arial"/>
              <a:buChar char="•"/>
            </a:pPr>
            <a:r>
              <a:rPr lang="en-CA" sz="2200" noProof="1">
                <a:solidFill>
                  <a:srgbClr val="394240"/>
                </a:solidFill>
                <a:latin typeface="Aptos Light" panose="020B0004020202020204" pitchFamily="34" charset="0"/>
                <a:ea typeface="Aptos"/>
                <a:cs typeface="Aptos"/>
                <a:sym typeface="Aptos"/>
              </a:rPr>
              <a:t>Creates a workplace culture tolerant of sexual harassment</a:t>
            </a:r>
          </a:p>
        </p:txBody>
      </p:sp>
      <p:sp>
        <p:nvSpPr>
          <p:cNvPr id="55" name="TextBox 54">
            <a:extLst>
              <a:ext uri="{FF2B5EF4-FFF2-40B4-BE49-F238E27FC236}">
                <a16:creationId xmlns:a16="http://schemas.microsoft.com/office/drawing/2014/main" id="{3688495B-72A6-1595-EFCF-7A1E385CC738}"/>
              </a:ext>
            </a:extLst>
          </p:cNvPr>
          <p:cNvSpPr txBox="1"/>
          <p:nvPr/>
        </p:nvSpPr>
        <p:spPr>
          <a:xfrm>
            <a:off x="-2286000" y="3971925"/>
            <a:ext cx="184731" cy="369332"/>
          </a:xfrm>
          <a:prstGeom prst="rect">
            <a:avLst/>
          </a:prstGeom>
          <a:noFill/>
        </p:spPr>
        <p:txBody>
          <a:bodyPr wrap="none" rtlCol="0">
            <a:spAutoFit/>
          </a:bodyPr>
          <a:lstStyle/>
          <a:p>
            <a:endParaRPr lang="en-CA" noProof="1"/>
          </a:p>
        </p:txBody>
      </p:sp>
      <p:sp>
        <p:nvSpPr>
          <p:cNvPr id="56" name="Rounded Rectangle 55">
            <a:extLst>
              <a:ext uri="{FF2B5EF4-FFF2-40B4-BE49-F238E27FC236}">
                <a16:creationId xmlns:a16="http://schemas.microsoft.com/office/drawing/2014/main" id="{03F3EEFC-5BE7-D1D0-85EA-A4B1788C0D8F}"/>
              </a:ext>
            </a:extLst>
          </p:cNvPr>
          <p:cNvSpPr>
            <a:spLocks noGrp="1" noRot="1" noMove="1" noResize="1" noEditPoints="1" noAdjustHandles="1" noChangeArrowheads="1" noChangeShapeType="1"/>
          </p:cNvSpPr>
          <p:nvPr/>
        </p:nvSpPr>
        <p:spPr>
          <a:xfrm>
            <a:off x="1811216" y="1175998"/>
            <a:ext cx="5510683" cy="717460"/>
          </a:xfrm>
          <a:prstGeom prst="roundRect">
            <a:avLst>
              <a:gd name="adj" fmla="val 10692"/>
            </a:avLst>
          </a:prstGeom>
          <a:solidFill>
            <a:srgbClr val="C8404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en-CA" sz="2800" b="1" noProof="1">
                <a:solidFill>
                  <a:srgbClr val="FFFBF3"/>
                </a:solidFill>
                <a:latin typeface="Aptos Bold"/>
                <a:ea typeface="Aptos Bold"/>
                <a:cs typeface="Aptos Bold"/>
                <a:sym typeface="Aptos Bold"/>
              </a:rPr>
              <a:t>POPULAR MISCONCEPTION</a:t>
            </a:r>
          </a:p>
        </p:txBody>
      </p:sp>
      <p:sp>
        <p:nvSpPr>
          <p:cNvPr id="57" name="Rounded Rectangle 56">
            <a:extLst>
              <a:ext uri="{FF2B5EF4-FFF2-40B4-BE49-F238E27FC236}">
                <a16:creationId xmlns:a16="http://schemas.microsoft.com/office/drawing/2014/main" id="{CBBAE15C-2C72-F9AB-1B7F-38E46CED3662}"/>
              </a:ext>
            </a:extLst>
          </p:cNvPr>
          <p:cNvSpPr>
            <a:spLocks noGrp="1" noRot="1" noMove="1" noResize="1" noEditPoints="1" noAdjustHandles="1" noChangeArrowheads="1" noChangeShapeType="1"/>
          </p:cNvSpPr>
          <p:nvPr/>
        </p:nvSpPr>
        <p:spPr>
          <a:xfrm>
            <a:off x="2312050" y="6042323"/>
            <a:ext cx="4509014" cy="767031"/>
          </a:xfrm>
          <a:prstGeom prst="roundRect">
            <a:avLst>
              <a:gd name="adj" fmla="val 10692"/>
            </a:avLst>
          </a:prstGeom>
          <a:solidFill>
            <a:srgbClr val="7080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en-CA" sz="2600" b="1" noProof="1">
                <a:solidFill>
                  <a:srgbClr val="FFFBF3"/>
                </a:solidFill>
                <a:latin typeface="Aptos Bold"/>
                <a:ea typeface="Aptos Bold"/>
                <a:cs typeface="Aptos Bold"/>
                <a:sym typeface="Aptos Bold"/>
              </a:rPr>
              <a:t>IMPLICATIONS</a:t>
            </a:r>
          </a:p>
        </p:txBody>
      </p:sp>
      <p:sp>
        <p:nvSpPr>
          <p:cNvPr id="59" name="TextBox 58">
            <a:extLst>
              <a:ext uri="{FF2B5EF4-FFF2-40B4-BE49-F238E27FC236}">
                <a16:creationId xmlns:a16="http://schemas.microsoft.com/office/drawing/2014/main" id="{5F0A7888-D6D3-CBF2-C59A-5700521BAB9A}"/>
              </a:ext>
            </a:extLst>
          </p:cNvPr>
          <p:cNvSpPr txBox="1"/>
          <p:nvPr/>
        </p:nvSpPr>
        <p:spPr>
          <a:xfrm>
            <a:off x="7109927" y="-1175657"/>
            <a:ext cx="184731" cy="369332"/>
          </a:xfrm>
          <a:prstGeom prst="rect">
            <a:avLst/>
          </a:prstGeom>
          <a:noFill/>
        </p:spPr>
        <p:txBody>
          <a:bodyPr wrap="none" rtlCol="0">
            <a:spAutoFit/>
          </a:bodyPr>
          <a:lstStyle/>
          <a:p>
            <a:endParaRPr lang="en-CA" noProof="1"/>
          </a:p>
        </p:txBody>
      </p:sp>
      <p:sp>
        <p:nvSpPr>
          <p:cNvPr id="14" name="Rounded Rectangle 13">
            <a:extLst>
              <a:ext uri="{FF2B5EF4-FFF2-40B4-BE49-F238E27FC236}">
                <a16:creationId xmlns:a16="http://schemas.microsoft.com/office/drawing/2014/main" id="{8AE6EB0D-7024-7FEB-161F-DF6D4D7B45CB}"/>
              </a:ext>
              <a:ext uri="{C183D7F6-B498-43B3-948B-1728B52AA6E4}">
                <adec:decorative xmlns:adec="http://schemas.microsoft.com/office/drawing/2017/decorative" val="1"/>
              </a:ext>
            </a:extLst>
          </p:cNvPr>
          <p:cNvSpPr/>
          <p:nvPr/>
        </p:nvSpPr>
        <p:spPr>
          <a:xfrm>
            <a:off x="1482729" y="2788509"/>
            <a:ext cx="6111700" cy="2400465"/>
          </a:xfrm>
          <a:prstGeom prst="roundRect">
            <a:avLst>
              <a:gd name="adj" fmla="val 5401"/>
            </a:avLst>
          </a:prstGeom>
          <a:solidFill>
            <a:srgbClr val="F7F7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en-CA" sz="2600" b="1" noProof="1">
              <a:solidFill>
                <a:srgbClr val="FFFBF3"/>
              </a:solidFill>
              <a:latin typeface="Aptos Bold"/>
              <a:ea typeface="Aptos Bold"/>
              <a:cs typeface="Aptos Bold"/>
              <a:sym typeface="Aptos Bold"/>
            </a:endParaRPr>
          </a:p>
        </p:txBody>
      </p:sp>
      <p:grpSp>
        <p:nvGrpSpPr>
          <p:cNvPr id="15" name="Group 13">
            <a:extLst>
              <a:ext uri="{FF2B5EF4-FFF2-40B4-BE49-F238E27FC236}">
                <a16:creationId xmlns:a16="http://schemas.microsoft.com/office/drawing/2014/main" id="{F53A08ED-5CD0-8F8C-842C-41618DFEDD3D}"/>
              </a:ext>
              <a:ext uri="{C183D7F6-B498-43B3-948B-1728B52AA6E4}">
                <adec:decorative xmlns:adec="http://schemas.microsoft.com/office/drawing/2017/decorative" val="1"/>
              </a:ext>
            </a:extLst>
          </p:cNvPr>
          <p:cNvGrpSpPr/>
          <p:nvPr/>
        </p:nvGrpSpPr>
        <p:grpSpPr>
          <a:xfrm>
            <a:off x="1447800" y="2781300"/>
            <a:ext cx="6111701" cy="2414132"/>
            <a:chOff x="0" y="0"/>
            <a:chExt cx="8148934" cy="3218843"/>
          </a:xfrm>
        </p:grpSpPr>
        <p:sp>
          <p:nvSpPr>
            <p:cNvPr id="19" name="TextBox 16">
              <a:extLst>
                <a:ext uri="{FF2B5EF4-FFF2-40B4-BE49-F238E27FC236}">
                  <a16:creationId xmlns:a16="http://schemas.microsoft.com/office/drawing/2014/main" id="{4A65AD59-5FF5-7D80-773C-DF1DF6A2CF4C}"/>
                </a:ext>
              </a:extLst>
            </p:cNvPr>
            <p:cNvSpPr txBox="1"/>
            <p:nvPr/>
          </p:nvSpPr>
          <p:spPr>
            <a:xfrm>
              <a:off x="0" y="0"/>
              <a:ext cx="8148934" cy="3218843"/>
            </a:xfrm>
            <a:prstGeom prst="rect">
              <a:avLst/>
            </a:prstGeom>
          </p:spPr>
          <p:txBody>
            <a:bodyPr lIns="50800" tIns="50800" rIns="50800" bIns="50800" rtlCol="0" anchor="ctr"/>
            <a:lstStyle/>
            <a:p>
              <a:pPr algn="ctr">
                <a:lnSpc>
                  <a:spcPts val="2879"/>
                </a:lnSpc>
              </a:pPr>
              <a:endParaRPr lang="en-CA" noProof="1"/>
            </a:p>
          </p:txBody>
        </p:sp>
        <p:sp>
          <p:nvSpPr>
            <p:cNvPr id="20" name="Freeform 17">
              <a:extLst>
                <a:ext uri="{FF2B5EF4-FFF2-40B4-BE49-F238E27FC236}">
                  <a16:creationId xmlns:a16="http://schemas.microsoft.com/office/drawing/2014/main" id="{ECED074E-7294-4151-A1B9-A52DDDE7F32C}"/>
                </a:ext>
              </a:extLst>
            </p:cNvPr>
            <p:cNvSpPr/>
            <p:nvPr/>
          </p:nvSpPr>
          <p:spPr>
            <a:xfrm>
              <a:off x="6965684" y="2209080"/>
              <a:ext cx="945948" cy="746117"/>
            </a:xfrm>
            <a:custGeom>
              <a:avLst/>
              <a:gdLst/>
              <a:ahLst/>
              <a:cxnLst/>
              <a:rect l="l" t="t" r="r" b="b"/>
              <a:pathLst>
                <a:path w="945948" h="746117">
                  <a:moveTo>
                    <a:pt x="0" y="0"/>
                  </a:moveTo>
                  <a:lnTo>
                    <a:pt x="945948" y="0"/>
                  </a:lnTo>
                  <a:lnTo>
                    <a:pt x="945948" y="746116"/>
                  </a:lnTo>
                  <a:lnTo>
                    <a:pt x="0" y="746116"/>
                  </a:lnTo>
                  <a:lnTo>
                    <a:pt x="0" y="0"/>
                  </a:lnTo>
                  <a:close/>
                </a:path>
              </a:pathLst>
            </a:custGeom>
            <a:blipFill>
              <a:blip>
                <a:alphaModFix amt="18999"/>
                <a:extLst>
                  <a:ext uri="{96DAC541-7B7A-43D3-8B79-37D633B846F1}">
                    <asvg:svgBlip xmlns:asvg="http://schemas.microsoft.com/office/drawing/2016/SVG/main" r:embed="rId3"/>
                  </a:ext>
                </a:extLst>
              </a:blip>
              <a:stretch>
                <a:fillRect/>
              </a:stretch>
            </a:blipFill>
          </p:spPr>
          <p:txBody>
            <a:bodyPr/>
            <a:lstStyle/>
            <a:p>
              <a:endParaRPr lang="en-CA" noProof="1"/>
            </a:p>
          </p:txBody>
        </p:sp>
        <p:sp>
          <p:nvSpPr>
            <p:cNvPr id="21" name="Freeform 18">
              <a:extLst>
                <a:ext uri="{FF2B5EF4-FFF2-40B4-BE49-F238E27FC236}">
                  <a16:creationId xmlns:a16="http://schemas.microsoft.com/office/drawing/2014/main" id="{632F358D-8D5C-3020-3423-0F8C2BC0ABD2}"/>
                </a:ext>
              </a:extLst>
            </p:cNvPr>
            <p:cNvSpPr/>
            <p:nvPr/>
          </p:nvSpPr>
          <p:spPr>
            <a:xfrm flipH="1" flipV="1">
              <a:off x="270627" y="273009"/>
              <a:ext cx="945948" cy="746117"/>
            </a:xfrm>
            <a:custGeom>
              <a:avLst/>
              <a:gdLst/>
              <a:ahLst/>
              <a:cxnLst/>
              <a:rect l="l" t="t" r="r" b="b"/>
              <a:pathLst>
                <a:path w="945948" h="746117">
                  <a:moveTo>
                    <a:pt x="945948" y="746117"/>
                  </a:moveTo>
                  <a:lnTo>
                    <a:pt x="0" y="746117"/>
                  </a:lnTo>
                  <a:lnTo>
                    <a:pt x="0" y="0"/>
                  </a:lnTo>
                  <a:lnTo>
                    <a:pt x="945948" y="0"/>
                  </a:lnTo>
                  <a:lnTo>
                    <a:pt x="945948" y="746117"/>
                  </a:lnTo>
                  <a:close/>
                </a:path>
              </a:pathLst>
            </a:custGeom>
            <a:blipFill>
              <a:blip>
                <a:alphaModFix amt="18999"/>
                <a:extLst>
                  <a:ext uri="{96DAC541-7B7A-43D3-8B79-37D633B846F1}">
                    <asvg:svgBlip xmlns:asvg="http://schemas.microsoft.com/office/drawing/2016/SVG/main" r:embed="rId4"/>
                  </a:ext>
                </a:extLst>
              </a:blip>
              <a:stretch>
                <a:fillRect/>
              </a:stretch>
            </a:blipFill>
          </p:spPr>
          <p:txBody>
            <a:bodyPr/>
            <a:lstStyle/>
            <a:p>
              <a:endParaRPr lang="en-CA" noProof="1"/>
            </a:p>
          </p:txBody>
        </p:sp>
      </p:grpSp>
      <p:sp>
        <p:nvSpPr>
          <p:cNvPr id="49" name="TextBox 49">
            <a:extLst>
              <a:ext uri="{FF2B5EF4-FFF2-40B4-BE49-F238E27FC236}">
                <a16:creationId xmlns:a16="http://schemas.microsoft.com/office/drawing/2014/main" id="{4D0894CD-9DCB-A78D-491F-D79A149A9D03}"/>
              </a:ext>
            </a:extLst>
          </p:cNvPr>
          <p:cNvSpPr txBox="1"/>
          <p:nvPr/>
        </p:nvSpPr>
        <p:spPr>
          <a:xfrm>
            <a:off x="2446699" y="3402302"/>
            <a:ext cx="4183760" cy="1337289"/>
          </a:xfrm>
          <a:prstGeom prst="rect">
            <a:avLst/>
          </a:prstGeom>
        </p:spPr>
        <p:txBody>
          <a:bodyPr wrap="square" lIns="0" tIns="0" rIns="0" bIns="0" rtlCol="0" anchor="t">
            <a:spAutoFit/>
          </a:bodyPr>
          <a:lstStyle/>
          <a:p>
            <a:pPr algn="ctr">
              <a:lnSpc>
                <a:spcPts val="3479"/>
              </a:lnSpc>
              <a:spcBef>
                <a:spcPct val="0"/>
              </a:spcBef>
            </a:pPr>
            <a:r>
              <a:rPr lang="en-CA" sz="2800" noProof="1">
                <a:solidFill>
                  <a:srgbClr val="394240"/>
                </a:solidFill>
                <a:latin typeface="Aptos Light" panose="020B0004020202020204" pitchFamily="34" charset="0"/>
                <a:ea typeface="Aptos"/>
                <a:cs typeface="Aptos"/>
                <a:sym typeface="Aptos"/>
              </a:rPr>
              <a:t>It’s only sexual harassment </a:t>
            </a:r>
          </a:p>
          <a:p>
            <a:pPr algn="ctr">
              <a:lnSpc>
                <a:spcPts val="3479"/>
              </a:lnSpc>
              <a:spcBef>
                <a:spcPct val="0"/>
              </a:spcBef>
            </a:pPr>
            <a:r>
              <a:rPr lang="en-CA" sz="2800" noProof="1">
                <a:solidFill>
                  <a:srgbClr val="394240"/>
                </a:solidFill>
                <a:latin typeface="Aptos Light" panose="020B0004020202020204" pitchFamily="34" charset="0"/>
                <a:ea typeface="Aptos"/>
                <a:cs typeface="Aptos"/>
                <a:sym typeface="Aptos"/>
              </a:rPr>
              <a:t>if the perpetrator means </a:t>
            </a:r>
          </a:p>
          <a:p>
            <a:pPr algn="ctr">
              <a:lnSpc>
                <a:spcPts val="3479"/>
              </a:lnSpc>
              <a:spcBef>
                <a:spcPct val="0"/>
              </a:spcBef>
            </a:pPr>
            <a:r>
              <a:rPr lang="en-CA" sz="2800" noProof="1">
                <a:solidFill>
                  <a:srgbClr val="394240"/>
                </a:solidFill>
                <a:latin typeface="Aptos Light" panose="020B0004020202020204" pitchFamily="34" charset="0"/>
                <a:ea typeface="Aptos"/>
                <a:cs typeface="Aptos"/>
                <a:sym typeface="Aptos"/>
              </a:rPr>
              <a:t>to cause harm</a:t>
            </a:r>
          </a:p>
        </p:txBody>
      </p:sp>
      <p:sp>
        <p:nvSpPr>
          <p:cNvPr id="62" name="Rounded Rectangle 61">
            <a:extLst>
              <a:ext uri="{FF2B5EF4-FFF2-40B4-BE49-F238E27FC236}">
                <a16:creationId xmlns:a16="http://schemas.microsoft.com/office/drawing/2014/main" id="{3FEF0DDD-4989-844C-7C79-A3235DCD0896}"/>
              </a:ext>
            </a:extLst>
          </p:cNvPr>
          <p:cNvSpPr>
            <a:spLocks noGrp="1" noRot="1" noMove="1" noResize="1" noEditPoints="1" noAdjustHandles="1" noChangeArrowheads="1" noChangeShapeType="1"/>
          </p:cNvSpPr>
          <p:nvPr/>
        </p:nvSpPr>
        <p:spPr>
          <a:xfrm>
            <a:off x="11006965" y="1129769"/>
            <a:ext cx="5473572" cy="767031"/>
          </a:xfrm>
          <a:prstGeom prst="roundRect">
            <a:avLst>
              <a:gd name="adj" fmla="val 10692"/>
            </a:avLst>
          </a:prstGeom>
          <a:solidFill>
            <a:srgbClr val="91A4A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en-CA" sz="2800" b="1" noProof="1">
                <a:solidFill>
                  <a:srgbClr val="FFFBF3"/>
                </a:solidFill>
                <a:latin typeface="Aptos Bold"/>
                <a:ea typeface="Aptos Bold"/>
                <a:cs typeface="Aptos Bold"/>
                <a:sym typeface="Aptos Bold"/>
              </a:rPr>
              <a:t>REALITY</a:t>
            </a:r>
            <a:endParaRPr lang="en-CA" sz="2600" b="1" noProof="1">
              <a:solidFill>
                <a:srgbClr val="FFFBF3"/>
              </a:solidFill>
              <a:latin typeface="Aptos Bold"/>
              <a:ea typeface="Aptos Bold"/>
              <a:cs typeface="Aptos Bold"/>
              <a:sym typeface="Aptos Bold"/>
            </a:endParaRPr>
          </a:p>
        </p:txBody>
      </p:sp>
      <p:grpSp>
        <p:nvGrpSpPr>
          <p:cNvPr id="2" name="Group 28" descr="Cartoon titled ‘Impact vs. Intention’: a person with an injured foot reacts in pain while another says, ‘I didn’t mean to run over your foot… I’m a good driver,’ with a car shown nearby.">
            <a:extLst>
              <a:ext uri="{FF2B5EF4-FFF2-40B4-BE49-F238E27FC236}">
                <a16:creationId xmlns:a16="http://schemas.microsoft.com/office/drawing/2014/main" id="{0B1F3AE0-2E20-9D96-C7FF-00071A130629}"/>
              </a:ext>
            </a:extLst>
          </p:cNvPr>
          <p:cNvGrpSpPr/>
          <p:nvPr/>
        </p:nvGrpSpPr>
        <p:grpSpPr>
          <a:xfrm>
            <a:off x="11562190" y="5309510"/>
            <a:ext cx="5074365" cy="3805829"/>
            <a:chOff x="0" y="0"/>
            <a:chExt cx="7678374" cy="5758865"/>
          </a:xfrm>
        </p:grpSpPr>
        <p:grpSp>
          <p:nvGrpSpPr>
            <p:cNvPr id="3" name="Group 29">
              <a:extLst>
                <a:ext uri="{FF2B5EF4-FFF2-40B4-BE49-F238E27FC236}">
                  <a16:creationId xmlns:a16="http://schemas.microsoft.com/office/drawing/2014/main" id="{57867BFF-F94F-F8A6-6ECB-186389493B99}"/>
                </a:ext>
              </a:extLst>
            </p:cNvPr>
            <p:cNvGrpSpPr/>
            <p:nvPr/>
          </p:nvGrpSpPr>
          <p:grpSpPr>
            <a:xfrm>
              <a:off x="378478" y="272465"/>
              <a:ext cx="7299896" cy="5486400"/>
              <a:chOff x="0" y="0"/>
              <a:chExt cx="1441955" cy="1083733"/>
            </a:xfrm>
          </p:grpSpPr>
          <p:sp>
            <p:nvSpPr>
              <p:cNvPr id="5" name="Freeform 30">
                <a:extLst>
                  <a:ext uri="{FF2B5EF4-FFF2-40B4-BE49-F238E27FC236}">
                    <a16:creationId xmlns:a16="http://schemas.microsoft.com/office/drawing/2014/main" id="{15E47B73-0B41-ADB2-825C-A4F4E5D93A5B}"/>
                  </a:ext>
                </a:extLst>
              </p:cNvPr>
              <p:cNvSpPr/>
              <p:nvPr/>
            </p:nvSpPr>
            <p:spPr>
              <a:xfrm>
                <a:off x="0" y="0"/>
                <a:ext cx="1441955" cy="1083733"/>
              </a:xfrm>
              <a:custGeom>
                <a:avLst/>
                <a:gdLst/>
                <a:ahLst/>
                <a:cxnLst/>
                <a:rect l="l" t="t" r="r" b="b"/>
                <a:pathLst>
                  <a:path w="1441955" h="1083733">
                    <a:moveTo>
                      <a:pt x="28281" y="0"/>
                    </a:moveTo>
                    <a:lnTo>
                      <a:pt x="1413673" y="0"/>
                    </a:lnTo>
                    <a:cubicBezTo>
                      <a:pt x="1421174" y="0"/>
                      <a:pt x="1428368" y="2980"/>
                      <a:pt x="1433671" y="8283"/>
                    </a:cubicBezTo>
                    <a:cubicBezTo>
                      <a:pt x="1438975" y="13587"/>
                      <a:pt x="1441955" y="20781"/>
                      <a:pt x="1441955" y="28281"/>
                    </a:cubicBezTo>
                    <a:lnTo>
                      <a:pt x="1441955" y="1055452"/>
                    </a:lnTo>
                    <a:cubicBezTo>
                      <a:pt x="1441955" y="1071071"/>
                      <a:pt x="1429293" y="1083733"/>
                      <a:pt x="1413673" y="1083733"/>
                    </a:cubicBezTo>
                    <a:lnTo>
                      <a:pt x="28281" y="1083733"/>
                    </a:lnTo>
                    <a:cubicBezTo>
                      <a:pt x="12662" y="1083733"/>
                      <a:pt x="0" y="1071071"/>
                      <a:pt x="0" y="1055452"/>
                    </a:cubicBezTo>
                    <a:lnTo>
                      <a:pt x="0" y="28281"/>
                    </a:lnTo>
                    <a:cubicBezTo>
                      <a:pt x="0" y="12662"/>
                      <a:pt x="12662" y="0"/>
                      <a:pt x="28281" y="0"/>
                    </a:cubicBezTo>
                    <a:close/>
                  </a:path>
                </a:pathLst>
              </a:custGeom>
              <a:solidFill>
                <a:srgbClr val="EDE5D8">
                  <a:alpha val="41961"/>
                </a:srgbClr>
              </a:solidFill>
            </p:spPr>
            <p:txBody>
              <a:bodyPr/>
              <a:lstStyle/>
              <a:p>
                <a:endParaRPr lang="en-CA" noProof="1"/>
              </a:p>
            </p:txBody>
          </p:sp>
          <p:sp>
            <p:nvSpPr>
              <p:cNvPr id="6" name="TextBox 31">
                <a:extLst>
                  <a:ext uri="{FF2B5EF4-FFF2-40B4-BE49-F238E27FC236}">
                    <a16:creationId xmlns:a16="http://schemas.microsoft.com/office/drawing/2014/main" id="{00160AA0-9B30-1614-D0E0-5B881992056E}"/>
                  </a:ext>
                </a:extLst>
              </p:cNvPr>
              <p:cNvSpPr txBox="1"/>
              <p:nvPr/>
            </p:nvSpPr>
            <p:spPr>
              <a:xfrm>
                <a:off x="0" y="0"/>
                <a:ext cx="1441955" cy="1083733"/>
              </a:xfrm>
              <a:prstGeom prst="rect">
                <a:avLst/>
              </a:prstGeom>
            </p:spPr>
            <p:txBody>
              <a:bodyPr lIns="50800" tIns="50800" rIns="50800" bIns="50800" rtlCol="0" anchor="ctr"/>
              <a:lstStyle/>
              <a:p>
                <a:pPr algn="ctr">
                  <a:lnSpc>
                    <a:spcPts val="2879"/>
                  </a:lnSpc>
                </a:pPr>
                <a:endParaRPr lang="en-CA" noProof="1"/>
              </a:p>
            </p:txBody>
          </p:sp>
        </p:grpSp>
        <p:sp>
          <p:nvSpPr>
            <p:cNvPr id="4" name="Freeform 32">
              <a:extLst>
                <a:ext uri="{FF2B5EF4-FFF2-40B4-BE49-F238E27FC236}">
                  <a16:creationId xmlns:a16="http://schemas.microsoft.com/office/drawing/2014/main" id="{A9144B8B-00D4-9B62-E32B-448031FFCFEC}"/>
                </a:ext>
              </a:extLst>
            </p:cNvPr>
            <p:cNvSpPr/>
            <p:nvPr/>
          </p:nvSpPr>
          <p:spPr>
            <a:xfrm>
              <a:off x="0" y="0"/>
              <a:ext cx="7299896" cy="5486400"/>
            </a:xfrm>
            <a:custGeom>
              <a:avLst/>
              <a:gdLst/>
              <a:ahLst/>
              <a:cxnLst/>
              <a:rect l="l" t="t" r="r" b="b"/>
              <a:pathLst>
                <a:path w="7299896" h="5486400">
                  <a:moveTo>
                    <a:pt x="0" y="0"/>
                  </a:moveTo>
                  <a:lnTo>
                    <a:pt x="7299896" y="0"/>
                  </a:lnTo>
                  <a:lnTo>
                    <a:pt x="7299896" y="5486400"/>
                  </a:lnTo>
                  <a:lnTo>
                    <a:pt x="0" y="5486400"/>
                  </a:lnTo>
                  <a:lnTo>
                    <a:pt x="0" y="0"/>
                  </a:lnTo>
                  <a:close/>
                </a:path>
              </a:pathLst>
            </a:custGeom>
            <a:blipFill>
              <a:blip r:embed="rId5"/>
              <a:stretch>
                <a:fillRect/>
              </a:stretch>
            </a:blipFill>
            <a:ln cap="sq">
              <a:noFill/>
              <a:prstDash val="solid"/>
              <a:miter/>
            </a:ln>
          </p:spPr>
          <p:txBody>
            <a:bodyPr/>
            <a:lstStyle/>
            <a:p>
              <a:endParaRPr lang="en-CA" noProof="1"/>
            </a:p>
          </p:txBody>
        </p:sp>
      </p:grpSp>
      <p:pic>
        <p:nvPicPr>
          <p:cNvPr id="9" name="Graphic 1" descr="Centre for Research &amp; Education on Violence Against Women &amp; Children">
            <a:extLst>
              <a:ext uri="{FF2B5EF4-FFF2-40B4-BE49-F238E27FC236}">
                <a16:creationId xmlns:a16="http://schemas.microsoft.com/office/drawing/2014/main" id="{09108730-D16D-BE30-7B66-9C9940C5A247}"/>
              </a:ext>
            </a:extLst>
          </p:cNvPr>
          <p:cNvPicPr/>
          <p:nvPr/>
        </p:nvPicPr>
        <p:blipFill>
          <a:blip r:embed="rId6">
            <a:extLst>
              <a:ext uri="{28A0092B-C50C-407E-A947-70E740481C1C}">
                <a14:useLocalDpi xmlns:a14="http://schemas.microsoft.com/office/drawing/2010/main" val="0"/>
              </a:ext>
            </a:extLst>
          </a:blip>
          <a:srcRect l="-1093" t="-1" r="-7724" b="-17012"/>
          <a:stretch>
            <a:fillRect/>
          </a:stretch>
        </p:blipFill>
        <p:spPr>
          <a:xfrm>
            <a:off x="14099373" y="9469841"/>
            <a:ext cx="2219900" cy="540734"/>
          </a:xfrm>
          <a:prstGeom prst="rect">
            <a:avLst/>
          </a:prstGeom>
        </p:spPr>
      </p:pic>
      <p:pic>
        <p:nvPicPr>
          <p:cNvPr id="10" name="Picture 9" descr="Respect at Work">
            <a:extLst>
              <a:ext uri="{FF2B5EF4-FFF2-40B4-BE49-F238E27FC236}">
                <a16:creationId xmlns:a16="http://schemas.microsoft.com/office/drawing/2014/main" id="{358C463A-5787-D715-48BA-786A66B15C02}"/>
              </a:ext>
            </a:extLst>
          </p:cNvPr>
          <p:cNvPicPr/>
          <p:nvPr/>
        </p:nvPicPr>
        <p:blipFill>
          <a:blip r:embed="rId7"/>
          <a:stretch/>
        </p:blipFill>
        <p:spPr>
          <a:xfrm>
            <a:off x="16322658" y="9454383"/>
            <a:ext cx="1640981" cy="540734"/>
          </a:xfrm>
          <a:prstGeom prst="rect">
            <a:avLst/>
          </a:prstGeom>
        </p:spPr>
      </p:pic>
    </p:spTree>
    <p:extLst>
      <p:ext uri="{BB962C8B-B14F-4D97-AF65-F5344CB8AC3E}">
        <p14:creationId xmlns:p14="http://schemas.microsoft.com/office/powerpoint/2010/main" val="29428382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B07BA7-9A7C-F1FD-64CB-ABCD65881188}"/>
            </a:ext>
          </a:extLst>
        </p:cNvPr>
        <p:cNvGrpSpPr/>
        <p:nvPr/>
      </p:nvGrpSpPr>
      <p:grpSpPr>
        <a:xfrm>
          <a:off x="0" y="0"/>
          <a:ext cx="0" cy="0"/>
          <a:chOff x="0" y="0"/>
          <a:chExt cx="0" cy="0"/>
        </a:xfrm>
      </p:grpSpPr>
      <p:sp>
        <p:nvSpPr>
          <p:cNvPr id="53" name="Rectangle 52">
            <a:extLst>
              <a:ext uri="{FF2B5EF4-FFF2-40B4-BE49-F238E27FC236}">
                <a16:creationId xmlns:a16="http://schemas.microsoft.com/office/drawing/2014/main" id="{69351061-576F-22D7-EBD2-A18D5D4DC767}"/>
              </a:ext>
              <a:ext uri="{C183D7F6-B498-43B3-948B-1728B52AA6E4}">
                <adec:decorative xmlns:adec="http://schemas.microsoft.com/office/drawing/2017/decorative" val="1"/>
              </a:ext>
            </a:extLst>
          </p:cNvPr>
          <p:cNvSpPr>
            <a:spLocks/>
          </p:cNvSpPr>
          <p:nvPr/>
        </p:nvSpPr>
        <p:spPr>
          <a:xfrm>
            <a:off x="9175102" y="0"/>
            <a:ext cx="9180374" cy="10287000"/>
          </a:xfrm>
          <a:prstGeom prst="rect">
            <a:avLst/>
          </a:prstGeom>
          <a:solidFill>
            <a:srgbClr val="FFFB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noProof="1"/>
          </a:p>
        </p:txBody>
      </p:sp>
      <p:sp>
        <p:nvSpPr>
          <p:cNvPr id="61" name="Rounded Rectangle 60">
            <a:extLst>
              <a:ext uri="{FF2B5EF4-FFF2-40B4-BE49-F238E27FC236}">
                <a16:creationId xmlns:a16="http://schemas.microsoft.com/office/drawing/2014/main" id="{A3B7E236-B82F-5B51-E901-8895E222BAB3}"/>
              </a:ext>
              <a:ext uri="{C183D7F6-B498-43B3-948B-1728B52AA6E4}">
                <adec:decorative xmlns:adec="http://schemas.microsoft.com/office/drawing/2017/decorative" val="1"/>
              </a:ext>
            </a:extLst>
          </p:cNvPr>
          <p:cNvSpPr/>
          <p:nvPr/>
        </p:nvSpPr>
        <p:spPr>
          <a:xfrm>
            <a:off x="9650792" y="2622544"/>
            <a:ext cx="8185918" cy="3559757"/>
          </a:xfrm>
          <a:prstGeom prst="roundRect">
            <a:avLst>
              <a:gd name="adj" fmla="val 4711"/>
            </a:avLst>
          </a:prstGeom>
          <a:solidFill>
            <a:srgbClr val="FBF6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en-CA" sz="2600" b="1" noProof="1">
              <a:solidFill>
                <a:srgbClr val="FFFBF3"/>
              </a:solidFill>
              <a:latin typeface="Aptos Bold"/>
              <a:ea typeface="Aptos Bold"/>
              <a:cs typeface="Aptos Bold"/>
              <a:sym typeface="Aptos Bold"/>
            </a:endParaRPr>
          </a:p>
        </p:txBody>
      </p:sp>
      <p:sp>
        <p:nvSpPr>
          <p:cNvPr id="50" name="Rectangle 49">
            <a:extLst>
              <a:ext uri="{FF2B5EF4-FFF2-40B4-BE49-F238E27FC236}">
                <a16:creationId xmlns:a16="http://schemas.microsoft.com/office/drawing/2014/main" id="{158ADABC-AC5C-7C45-F034-8D05AD74D953}"/>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23630" y="0"/>
            <a:ext cx="9180374" cy="10287000"/>
          </a:xfrm>
          <a:prstGeom prst="rect">
            <a:avLst/>
          </a:prstGeom>
          <a:solidFill>
            <a:srgbClr val="BDCBC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noProof="1"/>
          </a:p>
        </p:txBody>
      </p:sp>
      <p:sp>
        <p:nvSpPr>
          <p:cNvPr id="24" name="TextBox 24">
            <a:extLst>
              <a:ext uri="{FF2B5EF4-FFF2-40B4-BE49-F238E27FC236}">
                <a16:creationId xmlns:a16="http://schemas.microsoft.com/office/drawing/2014/main" id="{5BA17EB6-83E3-12F9-8D73-27573B2FAA7A}"/>
              </a:ext>
            </a:extLst>
          </p:cNvPr>
          <p:cNvSpPr txBox="1"/>
          <p:nvPr/>
        </p:nvSpPr>
        <p:spPr>
          <a:xfrm>
            <a:off x="11002183" y="1133113"/>
            <a:ext cx="5473573" cy="760345"/>
          </a:xfrm>
          <a:prstGeom prst="rect">
            <a:avLst/>
          </a:prstGeom>
        </p:spPr>
        <p:txBody>
          <a:bodyPr lIns="50800" tIns="50800" rIns="50800" bIns="50800" rtlCol="0" anchor="ctr"/>
          <a:lstStyle/>
          <a:p>
            <a:pPr algn="ctr">
              <a:lnSpc>
                <a:spcPts val="3359"/>
              </a:lnSpc>
            </a:pPr>
            <a:r>
              <a:rPr lang="en-CA" sz="2799" b="1" noProof="1">
                <a:solidFill>
                  <a:srgbClr val="FFFBF3"/>
                </a:solidFill>
                <a:latin typeface="Aptos Bold"/>
                <a:ea typeface="Aptos Bold"/>
                <a:cs typeface="Aptos Bold"/>
                <a:sym typeface="Aptos Bold"/>
              </a:rPr>
              <a:t>REALIT</a:t>
            </a:r>
          </a:p>
        </p:txBody>
      </p:sp>
      <p:sp>
        <p:nvSpPr>
          <p:cNvPr id="46" name="TextBox 46">
            <a:extLst>
              <a:ext uri="{FF2B5EF4-FFF2-40B4-BE49-F238E27FC236}">
                <a16:creationId xmlns:a16="http://schemas.microsoft.com/office/drawing/2014/main" id="{68EA3B6D-031F-2944-DFEF-D39C1AD8E81F}"/>
              </a:ext>
            </a:extLst>
          </p:cNvPr>
          <p:cNvSpPr txBox="1"/>
          <p:nvPr/>
        </p:nvSpPr>
        <p:spPr>
          <a:xfrm>
            <a:off x="10110776" y="3026569"/>
            <a:ext cx="7265950" cy="820738"/>
          </a:xfrm>
          <a:prstGeom prst="rect">
            <a:avLst/>
          </a:prstGeom>
        </p:spPr>
        <p:txBody>
          <a:bodyPr wrap="square" lIns="0" tIns="0" rIns="0" bIns="0" rtlCol="0" anchor="t">
            <a:spAutoFit/>
          </a:bodyPr>
          <a:lstStyle/>
          <a:p>
            <a:pPr algn="ctr">
              <a:lnSpc>
                <a:spcPts val="3240"/>
              </a:lnSpc>
            </a:pPr>
            <a:r>
              <a:rPr lang="en-CA" sz="2600" noProof="1">
                <a:solidFill>
                  <a:srgbClr val="394240"/>
                </a:solidFill>
                <a:latin typeface="Aptos Light" panose="020B0004020202020204" pitchFamily="34" charset="0"/>
                <a:ea typeface="Aptos"/>
                <a:cs typeface="Aptos"/>
                <a:sym typeface="Aptos"/>
              </a:rPr>
              <a:t>Some workers are at greater risk of experiencing sexual harassment, including those who: </a:t>
            </a:r>
          </a:p>
        </p:txBody>
      </p:sp>
      <p:sp>
        <p:nvSpPr>
          <p:cNvPr id="7" name="Rectangle 6">
            <a:extLst>
              <a:ext uri="{FF2B5EF4-FFF2-40B4-BE49-F238E27FC236}">
                <a16:creationId xmlns:a16="http://schemas.microsoft.com/office/drawing/2014/main" id="{BFC8DD9D-3AFB-CDC9-C012-F92C8DAC3B0F}"/>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76200" y="6509271"/>
            <a:ext cx="9229558" cy="3442062"/>
          </a:xfrm>
          <a:prstGeom prst="rect">
            <a:avLst/>
          </a:prstGeom>
          <a:solidFill>
            <a:srgbClr val="E6EBE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noProof="1"/>
          </a:p>
        </p:txBody>
      </p:sp>
      <p:sp>
        <p:nvSpPr>
          <p:cNvPr id="47" name="TextBox 47">
            <a:extLst>
              <a:ext uri="{FF2B5EF4-FFF2-40B4-BE49-F238E27FC236}">
                <a16:creationId xmlns:a16="http://schemas.microsoft.com/office/drawing/2014/main" id="{8DB465FC-0DA6-02DA-89C2-453364599231}"/>
              </a:ext>
            </a:extLst>
          </p:cNvPr>
          <p:cNvSpPr txBox="1"/>
          <p:nvPr/>
        </p:nvSpPr>
        <p:spPr>
          <a:xfrm>
            <a:off x="413622" y="7131187"/>
            <a:ext cx="8206909" cy="2498313"/>
          </a:xfrm>
          <a:prstGeom prst="rect">
            <a:avLst/>
          </a:prstGeom>
        </p:spPr>
        <p:txBody>
          <a:bodyPr lIns="0" tIns="0" rIns="0" bIns="0" rtlCol="0" anchor="t">
            <a:spAutoFit/>
          </a:bodyPr>
          <a:lstStyle/>
          <a:p>
            <a:pPr marL="380049" lvl="1" indent="-190024">
              <a:lnSpc>
                <a:spcPts val="2835"/>
              </a:lnSpc>
              <a:buFont typeface="Arial"/>
              <a:buChar char="•"/>
            </a:pPr>
            <a:r>
              <a:rPr lang="en-CA" sz="2200" noProof="1">
                <a:solidFill>
                  <a:srgbClr val="394240"/>
                </a:solidFill>
                <a:latin typeface="Aptos Light" panose="020B0004020202020204" pitchFamily="34" charset="0"/>
                <a:ea typeface="Aptos"/>
                <a:cs typeface="Aptos"/>
                <a:sym typeface="Aptos"/>
              </a:rPr>
              <a:t>Ignores job, workplace, and sector-specific factors that increase risks of sexual harassment</a:t>
            </a:r>
          </a:p>
          <a:p>
            <a:pPr marL="380049" lvl="1" indent="-190024">
              <a:lnSpc>
                <a:spcPts val="2835"/>
              </a:lnSpc>
              <a:buFont typeface="Arial"/>
              <a:buChar char="•"/>
            </a:pPr>
            <a:r>
              <a:rPr lang="en-CA" sz="2200" noProof="1">
                <a:solidFill>
                  <a:srgbClr val="394240"/>
                </a:solidFill>
                <a:latin typeface="Aptos Light" panose="020B0004020202020204" pitchFamily="34" charset="0"/>
                <a:ea typeface="Aptos"/>
                <a:cs typeface="Aptos"/>
                <a:sym typeface="Aptos"/>
              </a:rPr>
              <a:t>Ignores the intersecting factors such as race, disability, gender identity, and immigration status that increase risk to sexual harassment at work</a:t>
            </a:r>
          </a:p>
          <a:p>
            <a:pPr marL="380049" lvl="1" indent="-190024">
              <a:lnSpc>
                <a:spcPts val="2835"/>
              </a:lnSpc>
              <a:buFont typeface="Arial"/>
              <a:buChar char="•"/>
            </a:pPr>
            <a:r>
              <a:rPr lang="en-CA" sz="2200" noProof="1">
                <a:solidFill>
                  <a:srgbClr val="394240"/>
                </a:solidFill>
                <a:latin typeface="Aptos Light" panose="020B0004020202020204" pitchFamily="34" charset="0"/>
                <a:ea typeface="Aptos"/>
                <a:cs typeface="Aptos"/>
                <a:sym typeface="Aptos"/>
              </a:rPr>
              <a:t>Ignores subjective experiences of sexual harassment and the compounding effects of past traumas</a:t>
            </a:r>
          </a:p>
        </p:txBody>
      </p:sp>
      <p:sp>
        <p:nvSpPr>
          <p:cNvPr id="55" name="TextBox 54">
            <a:extLst>
              <a:ext uri="{FF2B5EF4-FFF2-40B4-BE49-F238E27FC236}">
                <a16:creationId xmlns:a16="http://schemas.microsoft.com/office/drawing/2014/main" id="{22D948E9-8E81-2AED-B0A3-B62B2C7F43D2}"/>
              </a:ext>
            </a:extLst>
          </p:cNvPr>
          <p:cNvSpPr txBox="1"/>
          <p:nvPr/>
        </p:nvSpPr>
        <p:spPr>
          <a:xfrm>
            <a:off x="-2286000" y="3971925"/>
            <a:ext cx="184731" cy="369332"/>
          </a:xfrm>
          <a:prstGeom prst="rect">
            <a:avLst/>
          </a:prstGeom>
          <a:noFill/>
        </p:spPr>
        <p:txBody>
          <a:bodyPr wrap="none" rtlCol="0">
            <a:spAutoFit/>
          </a:bodyPr>
          <a:lstStyle/>
          <a:p>
            <a:endParaRPr lang="en-CA" noProof="1"/>
          </a:p>
        </p:txBody>
      </p:sp>
      <p:sp>
        <p:nvSpPr>
          <p:cNvPr id="56" name="Rounded Rectangle 55">
            <a:extLst>
              <a:ext uri="{FF2B5EF4-FFF2-40B4-BE49-F238E27FC236}">
                <a16:creationId xmlns:a16="http://schemas.microsoft.com/office/drawing/2014/main" id="{D903DE19-70DD-C51F-D13B-8ABD4E898ADC}"/>
              </a:ext>
            </a:extLst>
          </p:cNvPr>
          <p:cNvSpPr>
            <a:spLocks noGrp="1" noRot="1" noMove="1" noResize="1" noEditPoints="1" noAdjustHandles="1" noChangeArrowheads="1" noChangeShapeType="1"/>
          </p:cNvSpPr>
          <p:nvPr/>
        </p:nvSpPr>
        <p:spPr>
          <a:xfrm>
            <a:off x="1811216" y="1175998"/>
            <a:ext cx="5510683" cy="717460"/>
          </a:xfrm>
          <a:prstGeom prst="roundRect">
            <a:avLst>
              <a:gd name="adj" fmla="val 10692"/>
            </a:avLst>
          </a:prstGeom>
          <a:solidFill>
            <a:srgbClr val="C8404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en-CA" sz="2800" b="1" noProof="1">
                <a:solidFill>
                  <a:srgbClr val="FFFBF3"/>
                </a:solidFill>
                <a:latin typeface="Aptos Bold"/>
                <a:ea typeface="Aptos Bold"/>
                <a:cs typeface="Aptos Bold"/>
                <a:sym typeface="Aptos Bold"/>
              </a:rPr>
              <a:t>POPULAR MISCONCEPTION</a:t>
            </a:r>
          </a:p>
        </p:txBody>
      </p:sp>
      <p:sp>
        <p:nvSpPr>
          <p:cNvPr id="57" name="Rounded Rectangle 56">
            <a:extLst>
              <a:ext uri="{FF2B5EF4-FFF2-40B4-BE49-F238E27FC236}">
                <a16:creationId xmlns:a16="http://schemas.microsoft.com/office/drawing/2014/main" id="{018A6A25-7CAB-2A6F-15B6-A808C55A4E9E}"/>
              </a:ext>
            </a:extLst>
          </p:cNvPr>
          <p:cNvSpPr>
            <a:spLocks noGrp="1" noRot="1" noMove="1" noResize="1" noEditPoints="1" noAdjustHandles="1" noChangeArrowheads="1" noChangeShapeType="1"/>
          </p:cNvSpPr>
          <p:nvPr/>
        </p:nvSpPr>
        <p:spPr>
          <a:xfrm>
            <a:off x="2312050" y="6042323"/>
            <a:ext cx="4509014" cy="767031"/>
          </a:xfrm>
          <a:prstGeom prst="roundRect">
            <a:avLst>
              <a:gd name="adj" fmla="val 10692"/>
            </a:avLst>
          </a:prstGeom>
          <a:solidFill>
            <a:srgbClr val="7080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en-CA" sz="2600" b="1" noProof="1">
                <a:solidFill>
                  <a:srgbClr val="FFFBF3"/>
                </a:solidFill>
                <a:latin typeface="Aptos Bold"/>
                <a:ea typeface="Aptos Bold"/>
                <a:cs typeface="Aptos Bold"/>
                <a:sym typeface="Aptos Bold"/>
              </a:rPr>
              <a:t>IMPLICATIONS</a:t>
            </a:r>
          </a:p>
        </p:txBody>
      </p:sp>
      <p:sp>
        <p:nvSpPr>
          <p:cNvPr id="59" name="TextBox 58">
            <a:extLst>
              <a:ext uri="{FF2B5EF4-FFF2-40B4-BE49-F238E27FC236}">
                <a16:creationId xmlns:a16="http://schemas.microsoft.com/office/drawing/2014/main" id="{778EDDC5-E6DC-FD41-6ACC-46861EEF556D}"/>
              </a:ext>
            </a:extLst>
          </p:cNvPr>
          <p:cNvSpPr txBox="1"/>
          <p:nvPr/>
        </p:nvSpPr>
        <p:spPr>
          <a:xfrm>
            <a:off x="7109927" y="-1175657"/>
            <a:ext cx="184731" cy="369332"/>
          </a:xfrm>
          <a:prstGeom prst="rect">
            <a:avLst/>
          </a:prstGeom>
          <a:noFill/>
        </p:spPr>
        <p:txBody>
          <a:bodyPr wrap="none" rtlCol="0">
            <a:spAutoFit/>
          </a:bodyPr>
          <a:lstStyle/>
          <a:p>
            <a:endParaRPr lang="en-CA" noProof="1"/>
          </a:p>
        </p:txBody>
      </p:sp>
      <p:sp>
        <p:nvSpPr>
          <p:cNvPr id="14" name="Rounded Rectangle 13">
            <a:extLst>
              <a:ext uri="{FF2B5EF4-FFF2-40B4-BE49-F238E27FC236}">
                <a16:creationId xmlns:a16="http://schemas.microsoft.com/office/drawing/2014/main" id="{102B97E4-3A6B-0EDB-1813-D35F758FCD15}"/>
              </a:ext>
              <a:ext uri="{C183D7F6-B498-43B3-948B-1728B52AA6E4}">
                <adec:decorative xmlns:adec="http://schemas.microsoft.com/office/drawing/2017/decorative" val="1"/>
              </a:ext>
            </a:extLst>
          </p:cNvPr>
          <p:cNvSpPr/>
          <p:nvPr/>
        </p:nvSpPr>
        <p:spPr>
          <a:xfrm>
            <a:off x="1482729" y="2788509"/>
            <a:ext cx="6111700" cy="2400465"/>
          </a:xfrm>
          <a:prstGeom prst="roundRect">
            <a:avLst>
              <a:gd name="adj" fmla="val 5401"/>
            </a:avLst>
          </a:prstGeom>
          <a:solidFill>
            <a:srgbClr val="F7F7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en-CA" sz="2600" b="1" noProof="1">
              <a:solidFill>
                <a:srgbClr val="FFFBF3"/>
              </a:solidFill>
              <a:latin typeface="Aptos Bold"/>
              <a:ea typeface="Aptos Bold"/>
              <a:cs typeface="Aptos Bold"/>
              <a:sym typeface="Aptos Bold"/>
            </a:endParaRPr>
          </a:p>
        </p:txBody>
      </p:sp>
      <p:grpSp>
        <p:nvGrpSpPr>
          <p:cNvPr id="15" name="Group 13">
            <a:extLst>
              <a:ext uri="{FF2B5EF4-FFF2-40B4-BE49-F238E27FC236}">
                <a16:creationId xmlns:a16="http://schemas.microsoft.com/office/drawing/2014/main" id="{3CD91D00-23C0-6C98-5A82-F053DFA1E0C9}"/>
              </a:ext>
              <a:ext uri="{C183D7F6-B498-43B3-948B-1728B52AA6E4}">
                <adec:decorative xmlns:adec="http://schemas.microsoft.com/office/drawing/2017/decorative" val="1"/>
              </a:ext>
            </a:extLst>
          </p:cNvPr>
          <p:cNvGrpSpPr/>
          <p:nvPr/>
        </p:nvGrpSpPr>
        <p:grpSpPr>
          <a:xfrm>
            <a:off x="1447800" y="2781300"/>
            <a:ext cx="6111701" cy="2414132"/>
            <a:chOff x="0" y="0"/>
            <a:chExt cx="8148934" cy="3218843"/>
          </a:xfrm>
        </p:grpSpPr>
        <p:sp>
          <p:nvSpPr>
            <p:cNvPr id="19" name="TextBox 16">
              <a:extLst>
                <a:ext uri="{FF2B5EF4-FFF2-40B4-BE49-F238E27FC236}">
                  <a16:creationId xmlns:a16="http://schemas.microsoft.com/office/drawing/2014/main" id="{DD1914D0-C6C4-3455-01EB-4E686A0D2A22}"/>
                </a:ext>
              </a:extLst>
            </p:cNvPr>
            <p:cNvSpPr txBox="1"/>
            <p:nvPr/>
          </p:nvSpPr>
          <p:spPr>
            <a:xfrm>
              <a:off x="0" y="0"/>
              <a:ext cx="8148934" cy="3218843"/>
            </a:xfrm>
            <a:prstGeom prst="rect">
              <a:avLst/>
            </a:prstGeom>
          </p:spPr>
          <p:txBody>
            <a:bodyPr lIns="50800" tIns="50800" rIns="50800" bIns="50800" rtlCol="0" anchor="ctr"/>
            <a:lstStyle/>
            <a:p>
              <a:pPr algn="ctr">
                <a:lnSpc>
                  <a:spcPts val="2879"/>
                </a:lnSpc>
              </a:pPr>
              <a:endParaRPr lang="en-CA" noProof="1"/>
            </a:p>
          </p:txBody>
        </p:sp>
        <p:sp>
          <p:nvSpPr>
            <p:cNvPr id="20" name="Freeform 17">
              <a:extLst>
                <a:ext uri="{FF2B5EF4-FFF2-40B4-BE49-F238E27FC236}">
                  <a16:creationId xmlns:a16="http://schemas.microsoft.com/office/drawing/2014/main" id="{22733BB4-4557-39D3-8823-C6378E6654A8}"/>
                </a:ext>
              </a:extLst>
            </p:cNvPr>
            <p:cNvSpPr/>
            <p:nvPr/>
          </p:nvSpPr>
          <p:spPr>
            <a:xfrm>
              <a:off x="6965684" y="2209080"/>
              <a:ext cx="945948" cy="746117"/>
            </a:xfrm>
            <a:custGeom>
              <a:avLst/>
              <a:gdLst/>
              <a:ahLst/>
              <a:cxnLst/>
              <a:rect l="l" t="t" r="r" b="b"/>
              <a:pathLst>
                <a:path w="945948" h="746117">
                  <a:moveTo>
                    <a:pt x="0" y="0"/>
                  </a:moveTo>
                  <a:lnTo>
                    <a:pt x="945948" y="0"/>
                  </a:lnTo>
                  <a:lnTo>
                    <a:pt x="945948" y="746116"/>
                  </a:lnTo>
                  <a:lnTo>
                    <a:pt x="0" y="746116"/>
                  </a:lnTo>
                  <a:lnTo>
                    <a:pt x="0" y="0"/>
                  </a:lnTo>
                  <a:close/>
                </a:path>
              </a:pathLst>
            </a:custGeom>
            <a:blipFill>
              <a:blip>
                <a:alphaModFix amt="18999"/>
                <a:extLst>
                  <a:ext uri="{96DAC541-7B7A-43D3-8B79-37D633B846F1}">
                    <asvg:svgBlip xmlns:asvg="http://schemas.microsoft.com/office/drawing/2016/SVG/main" r:embed="rId3"/>
                  </a:ext>
                </a:extLst>
              </a:blip>
              <a:stretch>
                <a:fillRect/>
              </a:stretch>
            </a:blipFill>
          </p:spPr>
          <p:txBody>
            <a:bodyPr/>
            <a:lstStyle/>
            <a:p>
              <a:endParaRPr lang="en-CA" noProof="1"/>
            </a:p>
          </p:txBody>
        </p:sp>
        <p:sp>
          <p:nvSpPr>
            <p:cNvPr id="21" name="Freeform 18">
              <a:extLst>
                <a:ext uri="{FF2B5EF4-FFF2-40B4-BE49-F238E27FC236}">
                  <a16:creationId xmlns:a16="http://schemas.microsoft.com/office/drawing/2014/main" id="{A2A04CB8-1FDF-F96A-1B1E-3B9CB0A151F0}"/>
                </a:ext>
              </a:extLst>
            </p:cNvPr>
            <p:cNvSpPr/>
            <p:nvPr/>
          </p:nvSpPr>
          <p:spPr>
            <a:xfrm flipH="1" flipV="1">
              <a:off x="270627" y="273009"/>
              <a:ext cx="945948" cy="746117"/>
            </a:xfrm>
            <a:custGeom>
              <a:avLst/>
              <a:gdLst/>
              <a:ahLst/>
              <a:cxnLst/>
              <a:rect l="l" t="t" r="r" b="b"/>
              <a:pathLst>
                <a:path w="945948" h="746117">
                  <a:moveTo>
                    <a:pt x="945948" y="746117"/>
                  </a:moveTo>
                  <a:lnTo>
                    <a:pt x="0" y="746117"/>
                  </a:lnTo>
                  <a:lnTo>
                    <a:pt x="0" y="0"/>
                  </a:lnTo>
                  <a:lnTo>
                    <a:pt x="945948" y="0"/>
                  </a:lnTo>
                  <a:lnTo>
                    <a:pt x="945948" y="746117"/>
                  </a:lnTo>
                  <a:close/>
                </a:path>
              </a:pathLst>
            </a:custGeom>
            <a:blipFill>
              <a:blip>
                <a:alphaModFix amt="18999"/>
                <a:extLst>
                  <a:ext uri="{96DAC541-7B7A-43D3-8B79-37D633B846F1}">
                    <asvg:svgBlip xmlns:asvg="http://schemas.microsoft.com/office/drawing/2016/SVG/main" r:embed="rId4"/>
                  </a:ext>
                </a:extLst>
              </a:blip>
              <a:stretch>
                <a:fillRect/>
              </a:stretch>
            </a:blipFill>
          </p:spPr>
          <p:txBody>
            <a:bodyPr/>
            <a:lstStyle/>
            <a:p>
              <a:endParaRPr lang="en-CA" noProof="1"/>
            </a:p>
          </p:txBody>
        </p:sp>
      </p:grpSp>
      <p:sp>
        <p:nvSpPr>
          <p:cNvPr id="49" name="TextBox 49">
            <a:extLst>
              <a:ext uri="{FF2B5EF4-FFF2-40B4-BE49-F238E27FC236}">
                <a16:creationId xmlns:a16="http://schemas.microsoft.com/office/drawing/2014/main" id="{AFE01BFF-5934-2AE5-CE1B-76A9874FB7B5}"/>
              </a:ext>
            </a:extLst>
          </p:cNvPr>
          <p:cNvSpPr txBox="1"/>
          <p:nvPr/>
        </p:nvSpPr>
        <p:spPr>
          <a:xfrm>
            <a:off x="2666354" y="3529496"/>
            <a:ext cx="3800406" cy="884858"/>
          </a:xfrm>
          <a:prstGeom prst="rect">
            <a:avLst/>
          </a:prstGeom>
        </p:spPr>
        <p:txBody>
          <a:bodyPr wrap="square" lIns="0" tIns="0" rIns="0" bIns="0" rtlCol="0" anchor="t">
            <a:spAutoFit/>
          </a:bodyPr>
          <a:lstStyle/>
          <a:p>
            <a:pPr algn="ctr">
              <a:lnSpc>
                <a:spcPts val="3479"/>
              </a:lnSpc>
              <a:spcBef>
                <a:spcPct val="0"/>
              </a:spcBef>
            </a:pPr>
            <a:r>
              <a:rPr lang="en-CA" sz="2800" noProof="1">
                <a:solidFill>
                  <a:srgbClr val="394240"/>
                </a:solidFill>
                <a:latin typeface="Aptos Light" panose="020B0004020202020204" pitchFamily="34" charset="0"/>
                <a:ea typeface="Aptos"/>
                <a:cs typeface="Aptos"/>
                <a:sym typeface="Aptos"/>
              </a:rPr>
              <a:t>Sexual harassment affects everyone equally</a:t>
            </a:r>
          </a:p>
        </p:txBody>
      </p:sp>
      <p:sp>
        <p:nvSpPr>
          <p:cNvPr id="62" name="Rounded Rectangle 61">
            <a:extLst>
              <a:ext uri="{FF2B5EF4-FFF2-40B4-BE49-F238E27FC236}">
                <a16:creationId xmlns:a16="http://schemas.microsoft.com/office/drawing/2014/main" id="{B0AF0AD9-3CE2-AAC7-6BEE-6F37A588680C}"/>
              </a:ext>
            </a:extLst>
          </p:cNvPr>
          <p:cNvSpPr>
            <a:spLocks noGrp="1" noRot="1" noMove="1" noResize="1" noEditPoints="1" noAdjustHandles="1" noChangeArrowheads="1" noChangeShapeType="1"/>
          </p:cNvSpPr>
          <p:nvPr/>
        </p:nvSpPr>
        <p:spPr>
          <a:xfrm>
            <a:off x="11006965" y="1129769"/>
            <a:ext cx="5473572" cy="767031"/>
          </a:xfrm>
          <a:prstGeom prst="roundRect">
            <a:avLst>
              <a:gd name="adj" fmla="val 10692"/>
            </a:avLst>
          </a:prstGeom>
          <a:solidFill>
            <a:srgbClr val="91A4A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en-CA" sz="2800" b="1" noProof="1">
                <a:solidFill>
                  <a:srgbClr val="FFFBF3"/>
                </a:solidFill>
                <a:latin typeface="Aptos Bold"/>
                <a:ea typeface="Aptos Bold"/>
                <a:cs typeface="Aptos Bold"/>
                <a:sym typeface="Aptos Bold"/>
              </a:rPr>
              <a:t>REALITY</a:t>
            </a:r>
            <a:endParaRPr lang="en-CA" sz="2600" b="1" noProof="1">
              <a:solidFill>
                <a:srgbClr val="FFFBF3"/>
              </a:solidFill>
              <a:latin typeface="Aptos Bold"/>
              <a:ea typeface="Aptos Bold"/>
              <a:cs typeface="Aptos Bold"/>
              <a:sym typeface="Aptos Bold"/>
            </a:endParaRPr>
          </a:p>
        </p:txBody>
      </p:sp>
      <p:sp>
        <p:nvSpPr>
          <p:cNvPr id="2" name="TextBox 32">
            <a:extLst>
              <a:ext uri="{FF2B5EF4-FFF2-40B4-BE49-F238E27FC236}">
                <a16:creationId xmlns:a16="http://schemas.microsoft.com/office/drawing/2014/main" id="{80074639-7194-D057-BD74-252A60F06640}"/>
              </a:ext>
            </a:extLst>
          </p:cNvPr>
          <p:cNvSpPr txBox="1"/>
          <p:nvPr/>
        </p:nvSpPr>
        <p:spPr>
          <a:xfrm>
            <a:off x="10470803" y="4053661"/>
            <a:ext cx="6545897" cy="1638300"/>
          </a:xfrm>
          <a:prstGeom prst="rect">
            <a:avLst/>
          </a:prstGeom>
        </p:spPr>
        <p:txBody>
          <a:bodyPr wrap="square" lIns="0" tIns="0" rIns="0" bIns="0" rtlCol="0" anchor="t">
            <a:spAutoFit/>
          </a:bodyPr>
          <a:lstStyle/>
          <a:p>
            <a:pPr marL="582930" lvl="1" indent="-291465" algn="l">
              <a:lnSpc>
                <a:spcPts val="3240"/>
              </a:lnSpc>
              <a:buFont typeface="Arial"/>
              <a:buChar char="•"/>
            </a:pPr>
            <a:r>
              <a:rPr lang="en-CA" sz="2600" noProof="1">
                <a:solidFill>
                  <a:srgbClr val="394240"/>
                </a:solidFill>
                <a:latin typeface="Aptos Light" panose="020B0004020202020204" pitchFamily="34" charset="0"/>
                <a:ea typeface="Aptos"/>
                <a:cs typeface="Aptos"/>
                <a:sym typeface="Aptos"/>
              </a:rPr>
              <a:t>are part of one or more marginalized group</a:t>
            </a:r>
          </a:p>
          <a:p>
            <a:pPr marL="582930" lvl="1" indent="-291465" algn="l">
              <a:lnSpc>
                <a:spcPts val="3240"/>
              </a:lnSpc>
              <a:buFont typeface="Arial"/>
              <a:buChar char="•"/>
            </a:pPr>
            <a:r>
              <a:rPr lang="en-CA" sz="2600" noProof="1">
                <a:solidFill>
                  <a:srgbClr val="394240"/>
                </a:solidFill>
                <a:latin typeface="Aptos Light" panose="020B0004020202020204" pitchFamily="34" charset="0"/>
                <a:ea typeface="Aptos"/>
                <a:cs typeface="Aptos"/>
                <a:sym typeface="Aptos"/>
              </a:rPr>
              <a:t>work night shifts, in isolated environments, and/or with the public</a:t>
            </a:r>
          </a:p>
          <a:p>
            <a:pPr marL="582930" lvl="1" indent="-291465" algn="l">
              <a:lnSpc>
                <a:spcPts val="3240"/>
              </a:lnSpc>
              <a:buFont typeface="Arial"/>
              <a:buChar char="•"/>
            </a:pPr>
            <a:r>
              <a:rPr lang="en-CA" sz="2600" noProof="1">
                <a:solidFill>
                  <a:srgbClr val="394240"/>
                </a:solidFill>
                <a:latin typeface="Aptos Light" panose="020B0004020202020204" pitchFamily="34" charset="0"/>
                <a:ea typeface="Aptos"/>
                <a:cs typeface="Aptos"/>
                <a:sym typeface="Aptos"/>
              </a:rPr>
              <a:t>are precariously employed</a:t>
            </a:r>
          </a:p>
        </p:txBody>
      </p:sp>
      <p:grpSp>
        <p:nvGrpSpPr>
          <p:cNvPr id="3" name="Group 2">
            <a:extLst>
              <a:ext uri="{FF2B5EF4-FFF2-40B4-BE49-F238E27FC236}">
                <a16:creationId xmlns:a16="http://schemas.microsoft.com/office/drawing/2014/main" id="{95453ADB-97C7-85B2-BB1F-D3B47A2460B4}"/>
              </a:ext>
              <a:ext uri="{C183D7F6-B498-43B3-948B-1728B52AA6E4}">
                <adec:decorative xmlns:adec="http://schemas.microsoft.com/office/drawing/2017/decorative" val="1"/>
              </a:ext>
            </a:extLst>
          </p:cNvPr>
          <p:cNvGrpSpPr/>
          <p:nvPr/>
        </p:nvGrpSpPr>
        <p:grpSpPr>
          <a:xfrm>
            <a:off x="9677404" y="6908046"/>
            <a:ext cx="4114796" cy="4054944"/>
            <a:chOff x="14418358" y="6908046"/>
            <a:chExt cx="4114796" cy="4054944"/>
          </a:xfrm>
        </p:grpSpPr>
        <p:sp>
          <p:nvSpPr>
            <p:cNvPr id="4" name="Freeform 28">
              <a:extLst>
                <a:ext uri="{FF2B5EF4-FFF2-40B4-BE49-F238E27FC236}">
                  <a16:creationId xmlns:a16="http://schemas.microsoft.com/office/drawing/2014/main" id="{A830AB3B-EBEC-7B02-B740-BA0410F02ABD}"/>
                </a:ext>
              </a:extLst>
            </p:cNvPr>
            <p:cNvSpPr/>
            <p:nvPr/>
          </p:nvSpPr>
          <p:spPr>
            <a:xfrm>
              <a:off x="14418358" y="7830602"/>
              <a:ext cx="4114796" cy="3132388"/>
            </a:xfrm>
            <a:custGeom>
              <a:avLst/>
              <a:gdLst/>
              <a:ahLst/>
              <a:cxnLst/>
              <a:rect l="l" t="t" r="r" b="b"/>
              <a:pathLst>
                <a:path w="4114796" h="3132388">
                  <a:moveTo>
                    <a:pt x="0" y="0"/>
                  </a:moveTo>
                  <a:lnTo>
                    <a:pt x="4114796" y="0"/>
                  </a:lnTo>
                  <a:lnTo>
                    <a:pt x="4114796" y="3132388"/>
                  </a:lnTo>
                  <a:lnTo>
                    <a:pt x="0" y="3132388"/>
                  </a:lnTo>
                  <a:lnTo>
                    <a:pt x="0" y="0"/>
                  </a:lnTo>
                  <a:close/>
                </a:path>
              </a:pathLst>
            </a:custGeom>
            <a:blipFill>
              <a:blip>
                <a:alphaModFix amt="44999"/>
                <a:extLst>
                  <a:ext uri="{96DAC541-7B7A-43D3-8B79-37D633B846F1}">
                    <asvg:svgBlip xmlns:asvg="http://schemas.microsoft.com/office/drawing/2016/SVG/main" r:embed="rId5"/>
                  </a:ext>
                </a:extLst>
              </a:blip>
              <a:stretch>
                <a:fillRect/>
              </a:stretch>
            </a:blipFill>
          </p:spPr>
          <p:txBody>
            <a:bodyPr/>
            <a:lstStyle/>
            <a:p>
              <a:endParaRPr lang="en-CA" noProof="1"/>
            </a:p>
          </p:txBody>
        </p:sp>
        <p:sp>
          <p:nvSpPr>
            <p:cNvPr id="5" name="Freeform 29">
              <a:extLst>
                <a:ext uri="{FF2B5EF4-FFF2-40B4-BE49-F238E27FC236}">
                  <a16:creationId xmlns:a16="http://schemas.microsoft.com/office/drawing/2014/main" id="{CEB31226-DB8E-DA93-6438-346B55F68CCB}"/>
                </a:ext>
              </a:extLst>
            </p:cNvPr>
            <p:cNvSpPr/>
            <p:nvPr/>
          </p:nvSpPr>
          <p:spPr>
            <a:xfrm>
              <a:off x="17356266" y="6926611"/>
              <a:ext cx="1051524" cy="1051524"/>
            </a:xfrm>
            <a:custGeom>
              <a:avLst/>
              <a:gdLst/>
              <a:ahLst/>
              <a:cxnLst/>
              <a:rect l="l" t="t" r="r" b="b"/>
              <a:pathLst>
                <a:path w="1051524" h="1051524">
                  <a:moveTo>
                    <a:pt x="0" y="0"/>
                  </a:moveTo>
                  <a:lnTo>
                    <a:pt x="1051524" y="0"/>
                  </a:lnTo>
                  <a:lnTo>
                    <a:pt x="1051524" y="1051525"/>
                  </a:lnTo>
                  <a:lnTo>
                    <a:pt x="0" y="1051525"/>
                  </a:lnTo>
                  <a:lnTo>
                    <a:pt x="0" y="0"/>
                  </a:lnTo>
                  <a:close/>
                </a:path>
              </a:pathLst>
            </a:custGeom>
            <a:blipFill>
              <a:blip>
                <a:alphaModFix amt="44999"/>
                <a:extLst>
                  <a:ext uri="{96DAC541-7B7A-43D3-8B79-37D633B846F1}">
                    <asvg:svgBlip xmlns:asvg="http://schemas.microsoft.com/office/drawing/2016/SVG/main" r:embed="rId6"/>
                  </a:ext>
                </a:extLst>
              </a:blip>
              <a:stretch>
                <a:fillRect/>
              </a:stretch>
            </a:blipFill>
          </p:spPr>
          <p:txBody>
            <a:bodyPr/>
            <a:lstStyle/>
            <a:p>
              <a:endParaRPr lang="en-CA" noProof="1"/>
            </a:p>
          </p:txBody>
        </p:sp>
        <p:sp>
          <p:nvSpPr>
            <p:cNvPr id="6" name="Freeform 30">
              <a:extLst>
                <a:ext uri="{FF2B5EF4-FFF2-40B4-BE49-F238E27FC236}">
                  <a16:creationId xmlns:a16="http://schemas.microsoft.com/office/drawing/2014/main" id="{DC1D16A7-E426-96D8-E97B-450AA236E2C8}"/>
                </a:ext>
              </a:extLst>
            </p:cNvPr>
            <p:cNvSpPr/>
            <p:nvPr/>
          </p:nvSpPr>
          <p:spPr>
            <a:xfrm>
              <a:off x="14418358" y="6908046"/>
              <a:ext cx="1110201" cy="1043589"/>
            </a:xfrm>
            <a:custGeom>
              <a:avLst/>
              <a:gdLst/>
              <a:ahLst/>
              <a:cxnLst/>
              <a:rect l="l" t="t" r="r" b="b"/>
              <a:pathLst>
                <a:path w="1110201" h="1043589">
                  <a:moveTo>
                    <a:pt x="0" y="0"/>
                  </a:moveTo>
                  <a:lnTo>
                    <a:pt x="1110201" y="0"/>
                  </a:lnTo>
                  <a:lnTo>
                    <a:pt x="1110201" y="1043589"/>
                  </a:lnTo>
                  <a:lnTo>
                    <a:pt x="0" y="1043589"/>
                  </a:lnTo>
                  <a:lnTo>
                    <a:pt x="0" y="0"/>
                  </a:lnTo>
                  <a:close/>
                </a:path>
              </a:pathLst>
            </a:custGeom>
            <a:blipFill>
              <a:blip>
                <a:alphaModFix amt="44999"/>
                <a:extLst>
                  <a:ext uri="{96DAC541-7B7A-43D3-8B79-37D633B846F1}">
                    <asvg:svgBlip xmlns:asvg="http://schemas.microsoft.com/office/drawing/2016/SVG/main" r:embed="rId7"/>
                  </a:ext>
                </a:extLst>
              </a:blip>
              <a:stretch>
                <a:fillRect/>
              </a:stretch>
            </a:blipFill>
          </p:spPr>
          <p:txBody>
            <a:bodyPr/>
            <a:lstStyle/>
            <a:p>
              <a:endParaRPr lang="en-CA" noProof="1"/>
            </a:p>
          </p:txBody>
        </p:sp>
      </p:grpSp>
      <p:pic>
        <p:nvPicPr>
          <p:cNvPr id="8" name="Graphic 1" descr="Centre for Research &amp; Education on Violence Against Women &amp; Children">
            <a:extLst>
              <a:ext uri="{FF2B5EF4-FFF2-40B4-BE49-F238E27FC236}">
                <a16:creationId xmlns:a16="http://schemas.microsoft.com/office/drawing/2014/main" id="{9E0497B6-3317-45D9-D49A-23B559D59547}"/>
              </a:ext>
            </a:extLst>
          </p:cNvPr>
          <p:cNvPicPr/>
          <p:nvPr/>
        </p:nvPicPr>
        <p:blipFill>
          <a:blip r:embed="rId8">
            <a:extLst>
              <a:ext uri="{28A0092B-C50C-407E-A947-70E740481C1C}">
                <a14:useLocalDpi xmlns:a14="http://schemas.microsoft.com/office/drawing/2010/main" val="0"/>
              </a:ext>
            </a:extLst>
          </a:blip>
          <a:srcRect l="-1093" t="-1" r="-7724" b="-17012"/>
          <a:stretch>
            <a:fillRect/>
          </a:stretch>
        </p:blipFill>
        <p:spPr>
          <a:xfrm>
            <a:off x="14099373" y="9469841"/>
            <a:ext cx="2219900" cy="540734"/>
          </a:xfrm>
          <a:prstGeom prst="rect">
            <a:avLst/>
          </a:prstGeom>
        </p:spPr>
      </p:pic>
      <p:pic>
        <p:nvPicPr>
          <p:cNvPr id="9" name="Picture 8" descr="Respect at Work">
            <a:extLst>
              <a:ext uri="{FF2B5EF4-FFF2-40B4-BE49-F238E27FC236}">
                <a16:creationId xmlns:a16="http://schemas.microsoft.com/office/drawing/2014/main" id="{7B841271-8025-E93B-A2F7-0F66B7FB88B1}"/>
              </a:ext>
            </a:extLst>
          </p:cNvPr>
          <p:cNvPicPr/>
          <p:nvPr/>
        </p:nvPicPr>
        <p:blipFill>
          <a:blip r:embed="rId9"/>
          <a:stretch/>
        </p:blipFill>
        <p:spPr>
          <a:xfrm>
            <a:off x="16322658" y="9454383"/>
            <a:ext cx="1640981" cy="540734"/>
          </a:xfrm>
          <a:prstGeom prst="rect">
            <a:avLst/>
          </a:prstGeom>
        </p:spPr>
      </p:pic>
    </p:spTree>
    <p:extLst>
      <p:ext uri="{BB962C8B-B14F-4D97-AF65-F5344CB8AC3E}">
        <p14:creationId xmlns:p14="http://schemas.microsoft.com/office/powerpoint/2010/main" val="3038309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6661B5-39BE-1C44-5C0B-7B77B1E14ACB}"/>
            </a:ext>
          </a:extLst>
        </p:cNvPr>
        <p:cNvGrpSpPr/>
        <p:nvPr/>
      </p:nvGrpSpPr>
      <p:grpSpPr>
        <a:xfrm>
          <a:off x="0" y="0"/>
          <a:ext cx="0" cy="0"/>
          <a:chOff x="0" y="0"/>
          <a:chExt cx="0" cy="0"/>
        </a:xfrm>
      </p:grpSpPr>
      <p:sp>
        <p:nvSpPr>
          <p:cNvPr id="53" name="Rectangle 52">
            <a:extLst>
              <a:ext uri="{FF2B5EF4-FFF2-40B4-BE49-F238E27FC236}">
                <a16:creationId xmlns:a16="http://schemas.microsoft.com/office/drawing/2014/main" id="{BE8CC57B-7A23-6718-0F6A-B8449936D308}"/>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9153564" y="0"/>
            <a:ext cx="9180374" cy="10287000"/>
          </a:xfrm>
          <a:prstGeom prst="rect">
            <a:avLst/>
          </a:prstGeom>
          <a:solidFill>
            <a:srgbClr val="FFFB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noProof="1"/>
          </a:p>
        </p:txBody>
      </p:sp>
      <p:sp>
        <p:nvSpPr>
          <p:cNvPr id="61" name="Rounded Rectangle 60">
            <a:extLst>
              <a:ext uri="{FF2B5EF4-FFF2-40B4-BE49-F238E27FC236}">
                <a16:creationId xmlns:a16="http://schemas.microsoft.com/office/drawing/2014/main" id="{F945F6A3-5736-6E7C-3E63-0C0C851ADA51}"/>
              </a:ext>
              <a:ext uri="{C183D7F6-B498-43B3-948B-1728B52AA6E4}">
                <adec:decorative xmlns:adec="http://schemas.microsoft.com/office/drawing/2017/decorative" val="1"/>
              </a:ext>
            </a:extLst>
          </p:cNvPr>
          <p:cNvSpPr/>
          <p:nvPr/>
        </p:nvSpPr>
        <p:spPr>
          <a:xfrm>
            <a:off x="9650792" y="2788510"/>
            <a:ext cx="8185918" cy="3253814"/>
          </a:xfrm>
          <a:prstGeom prst="roundRect">
            <a:avLst>
              <a:gd name="adj" fmla="val 4711"/>
            </a:avLst>
          </a:prstGeom>
          <a:solidFill>
            <a:srgbClr val="FBF6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en-CA" sz="2600" b="1" noProof="1">
              <a:solidFill>
                <a:srgbClr val="FFFBF3"/>
              </a:solidFill>
              <a:latin typeface="Aptos Bold"/>
              <a:ea typeface="Aptos Bold"/>
              <a:cs typeface="Aptos Bold"/>
              <a:sym typeface="Aptos Bold"/>
            </a:endParaRPr>
          </a:p>
        </p:txBody>
      </p:sp>
      <p:sp>
        <p:nvSpPr>
          <p:cNvPr id="50" name="Rectangle 49">
            <a:extLst>
              <a:ext uri="{FF2B5EF4-FFF2-40B4-BE49-F238E27FC236}">
                <a16:creationId xmlns:a16="http://schemas.microsoft.com/office/drawing/2014/main" id="{441876DF-9DAA-98E6-6994-F3D57F06C94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23630" y="0"/>
            <a:ext cx="9180374" cy="10287000"/>
          </a:xfrm>
          <a:prstGeom prst="rect">
            <a:avLst/>
          </a:prstGeom>
          <a:solidFill>
            <a:srgbClr val="BDCBC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noProof="1"/>
          </a:p>
        </p:txBody>
      </p:sp>
      <p:sp>
        <p:nvSpPr>
          <p:cNvPr id="24" name="TextBox 24">
            <a:extLst>
              <a:ext uri="{FF2B5EF4-FFF2-40B4-BE49-F238E27FC236}">
                <a16:creationId xmlns:a16="http://schemas.microsoft.com/office/drawing/2014/main" id="{4D7461E0-B5DC-E4BD-9EDA-493648E30A57}"/>
              </a:ext>
            </a:extLst>
          </p:cNvPr>
          <p:cNvSpPr txBox="1"/>
          <p:nvPr/>
        </p:nvSpPr>
        <p:spPr>
          <a:xfrm>
            <a:off x="11002183" y="1133113"/>
            <a:ext cx="5473573" cy="760345"/>
          </a:xfrm>
          <a:prstGeom prst="rect">
            <a:avLst/>
          </a:prstGeom>
        </p:spPr>
        <p:txBody>
          <a:bodyPr lIns="50800" tIns="50800" rIns="50800" bIns="50800" rtlCol="0" anchor="ctr"/>
          <a:lstStyle/>
          <a:p>
            <a:pPr algn="ctr">
              <a:lnSpc>
                <a:spcPts val="3359"/>
              </a:lnSpc>
            </a:pPr>
            <a:r>
              <a:rPr lang="en-CA" sz="2799" b="1" noProof="1">
                <a:solidFill>
                  <a:srgbClr val="FFFBF3"/>
                </a:solidFill>
                <a:latin typeface="Aptos Bold"/>
                <a:ea typeface="Aptos Bold"/>
                <a:cs typeface="Aptos Bold"/>
                <a:sym typeface="Aptos Bold"/>
              </a:rPr>
              <a:t>REALIT</a:t>
            </a:r>
          </a:p>
        </p:txBody>
      </p:sp>
      <p:sp>
        <p:nvSpPr>
          <p:cNvPr id="8" name="Rectangle 7">
            <a:extLst>
              <a:ext uri="{FF2B5EF4-FFF2-40B4-BE49-F238E27FC236}">
                <a16:creationId xmlns:a16="http://schemas.microsoft.com/office/drawing/2014/main" id="{0A1A90EA-A2AC-6887-E431-F2C988B6B4B8}"/>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76200" y="6509271"/>
            <a:ext cx="9229558" cy="3442062"/>
          </a:xfrm>
          <a:prstGeom prst="rect">
            <a:avLst/>
          </a:prstGeom>
          <a:solidFill>
            <a:srgbClr val="E6EBE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noProof="1"/>
          </a:p>
        </p:txBody>
      </p:sp>
      <p:sp>
        <p:nvSpPr>
          <p:cNvPr id="47" name="TextBox 47">
            <a:extLst>
              <a:ext uri="{FF2B5EF4-FFF2-40B4-BE49-F238E27FC236}">
                <a16:creationId xmlns:a16="http://schemas.microsoft.com/office/drawing/2014/main" id="{816D13F8-626A-E6A2-C4DF-58B7D92AC830}"/>
              </a:ext>
            </a:extLst>
          </p:cNvPr>
          <p:cNvSpPr txBox="1"/>
          <p:nvPr/>
        </p:nvSpPr>
        <p:spPr>
          <a:xfrm>
            <a:off x="554390" y="7123589"/>
            <a:ext cx="7968378" cy="2513509"/>
          </a:xfrm>
          <a:prstGeom prst="rect">
            <a:avLst/>
          </a:prstGeom>
        </p:spPr>
        <p:txBody>
          <a:bodyPr wrap="square" lIns="0" tIns="0" rIns="0" bIns="0" rtlCol="0" anchor="t">
            <a:spAutoFit/>
          </a:bodyPr>
          <a:lstStyle/>
          <a:p>
            <a:pPr marL="380049" lvl="1" indent="-190024">
              <a:lnSpc>
                <a:spcPts val="2835"/>
              </a:lnSpc>
              <a:buFont typeface="Arial"/>
              <a:buChar char="•"/>
            </a:pPr>
            <a:r>
              <a:rPr lang="en-CA" sz="2200" noProof="1">
                <a:solidFill>
                  <a:srgbClr val="394240"/>
                </a:solidFill>
                <a:latin typeface="Aptos Light" panose="020B0004020202020204" pitchFamily="34" charset="0"/>
                <a:ea typeface="Aptos"/>
                <a:cs typeface="Aptos"/>
                <a:sym typeface="Aptos"/>
              </a:rPr>
              <a:t>Minimizes the risks that victim-survivors face when deciding whether to report sexual harassment</a:t>
            </a:r>
          </a:p>
          <a:p>
            <a:pPr marL="380049" lvl="1" indent="-190024">
              <a:lnSpc>
                <a:spcPts val="2835"/>
              </a:lnSpc>
              <a:buFont typeface="Arial"/>
              <a:buChar char="•"/>
            </a:pPr>
            <a:r>
              <a:rPr lang="en-CA" sz="2200" noProof="1">
                <a:solidFill>
                  <a:srgbClr val="394240"/>
                </a:solidFill>
                <a:latin typeface="Aptos Light" panose="020B0004020202020204" pitchFamily="34" charset="0"/>
                <a:ea typeface="Aptos"/>
                <a:cs typeface="Aptos"/>
                <a:sym typeface="Aptos"/>
              </a:rPr>
              <a:t>Increases blame and judgment for those who do not report, implying that they are responsible for the continued sexual harassment</a:t>
            </a:r>
          </a:p>
          <a:p>
            <a:pPr marL="380049" lvl="1" indent="-190024">
              <a:lnSpc>
                <a:spcPts val="2835"/>
              </a:lnSpc>
              <a:buFont typeface="Arial"/>
              <a:buChar char="•"/>
            </a:pPr>
            <a:r>
              <a:rPr lang="en-CA" sz="2200" noProof="1">
                <a:solidFill>
                  <a:srgbClr val="394240"/>
                </a:solidFill>
                <a:latin typeface="Aptos Light" panose="020B0004020202020204" pitchFamily="34" charset="0"/>
                <a:ea typeface="Aptos"/>
                <a:cs typeface="Aptos"/>
                <a:sym typeface="Aptos"/>
              </a:rPr>
              <a:t>Ignores the systemic barriers that make it difficult to report sexual harassment</a:t>
            </a:r>
          </a:p>
        </p:txBody>
      </p:sp>
      <p:sp>
        <p:nvSpPr>
          <p:cNvPr id="55" name="TextBox 54">
            <a:extLst>
              <a:ext uri="{FF2B5EF4-FFF2-40B4-BE49-F238E27FC236}">
                <a16:creationId xmlns:a16="http://schemas.microsoft.com/office/drawing/2014/main" id="{31E76A69-6BEE-CD58-FC86-E1B059071C06}"/>
              </a:ext>
            </a:extLst>
          </p:cNvPr>
          <p:cNvSpPr txBox="1"/>
          <p:nvPr/>
        </p:nvSpPr>
        <p:spPr>
          <a:xfrm>
            <a:off x="-2286000" y="3971925"/>
            <a:ext cx="184731" cy="369332"/>
          </a:xfrm>
          <a:prstGeom prst="rect">
            <a:avLst/>
          </a:prstGeom>
          <a:noFill/>
        </p:spPr>
        <p:txBody>
          <a:bodyPr wrap="none" rtlCol="0">
            <a:spAutoFit/>
          </a:bodyPr>
          <a:lstStyle/>
          <a:p>
            <a:endParaRPr lang="en-CA" noProof="1"/>
          </a:p>
        </p:txBody>
      </p:sp>
      <p:sp>
        <p:nvSpPr>
          <p:cNvPr id="56" name="Rounded Rectangle 55">
            <a:extLst>
              <a:ext uri="{FF2B5EF4-FFF2-40B4-BE49-F238E27FC236}">
                <a16:creationId xmlns:a16="http://schemas.microsoft.com/office/drawing/2014/main" id="{11CCBF34-D9E6-FB63-4880-6E6BBD280B6F}"/>
              </a:ext>
            </a:extLst>
          </p:cNvPr>
          <p:cNvSpPr>
            <a:spLocks noGrp="1" noRot="1" noMove="1" noResize="1" noEditPoints="1" noAdjustHandles="1" noChangeArrowheads="1" noChangeShapeType="1"/>
          </p:cNvSpPr>
          <p:nvPr/>
        </p:nvSpPr>
        <p:spPr>
          <a:xfrm>
            <a:off x="1811216" y="1175998"/>
            <a:ext cx="5510683" cy="717460"/>
          </a:xfrm>
          <a:prstGeom prst="roundRect">
            <a:avLst>
              <a:gd name="adj" fmla="val 10692"/>
            </a:avLst>
          </a:prstGeom>
          <a:solidFill>
            <a:srgbClr val="C8404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en-CA" sz="2800" b="1" noProof="1">
                <a:solidFill>
                  <a:srgbClr val="FFFBF3"/>
                </a:solidFill>
                <a:latin typeface="Aptos Bold"/>
                <a:ea typeface="Aptos Bold"/>
                <a:cs typeface="Aptos Bold"/>
                <a:sym typeface="Aptos Bold"/>
              </a:rPr>
              <a:t>POPULAR MISCONCEPTION</a:t>
            </a:r>
          </a:p>
        </p:txBody>
      </p:sp>
      <p:sp>
        <p:nvSpPr>
          <p:cNvPr id="57" name="Rounded Rectangle 56">
            <a:extLst>
              <a:ext uri="{FF2B5EF4-FFF2-40B4-BE49-F238E27FC236}">
                <a16:creationId xmlns:a16="http://schemas.microsoft.com/office/drawing/2014/main" id="{7785AF10-BE62-E461-160D-186471B6F58F}"/>
              </a:ext>
            </a:extLst>
          </p:cNvPr>
          <p:cNvSpPr>
            <a:spLocks noGrp="1" noRot="1" noMove="1" noResize="1" noEditPoints="1" noAdjustHandles="1" noChangeArrowheads="1" noChangeShapeType="1"/>
          </p:cNvSpPr>
          <p:nvPr/>
        </p:nvSpPr>
        <p:spPr>
          <a:xfrm>
            <a:off x="2312050" y="6042323"/>
            <a:ext cx="4509014" cy="767031"/>
          </a:xfrm>
          <a:prstGeom prst="roundRect">
            <a:avLst>
              <a:gd name="adj" fmla="val 10692"/>
            </a:avLst>
          </a:prstGeom>
          <a:solidFill>
            <a:srgbClr val="7080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en-CA" sz="2600" b="1" noProof="1">
                <a:solidFill>
                  <a:srgbClr val="FFFBF3"/>
                </a:solidFill>
                <a:latin typeface="Aptos Bold"/>
                <a:ea typeface="Aptos Bold"/>
                <a:cs typeface="Aptos Bold"/>
                <a:sym typeface="Aptos Bold"/>
              </a:rPr>
              <a:t>IMPLICATIONS</a:t>
            </a:r>
          </a:p>
        </p:txBody>
      </p:sp>
      <p:sp>
        <p:nvSpPr>
          <p:cNvPr id="59" name="TextBox 58">
            <a:extLst>
              <a:ext uri="{FF2B5EF4-FFF2-40B4-BE49-F238E27FC236}">
                <a16:creationId xmlns:a16="http://schemas.microsoft.com/office/drawing/2014/main" id="{CCE404E9-B751-FFE0-BF8D-CB4E0CDF3CD3}"/>
              </a:ext>
            </a:extLst>
          </p:cNvPr>
          <p:cNvSpPr txBox="1"/>
          <p:nvPr/>
        </p:nvSpPr>
        <p:spPr>
          <a:xfrm>
            <a:off x="7109927" y="-1175657"/>
            <a:ext cx="184731" cy="369332"/>
          </a:xfrm>
          <a:prstGeom prst="rect">
            <a:avLst/>
          </a:prstGeom>
          <a:noFill/>
        </p:spPr>
        <p:txBody>
          <a:bodyPr wrap="none" rtlCol="0">
            <a:spAutoFit/>
          </a:bodyPr>
          <a:lstStyle/>
          <a:p>
            <a:endParaRPr lang="en-CA" noProof="1"/>
          </a:p>
        </p:txBody>
      </p:sp>
      <p:sp>
        <p:nvSpPr>
          <p:cNvPr id="20" name="Rounded Rectangle 19">
            <a:extLst>
              <a:ext uri="{FF2B5EF4-FFF2-40B4-BE49-F238E27FC236}">
                <a16:creationId xmlns:a16="http://schemas.microsoft.com/office/drawing/2014/main" id="{2187F3AC-82C7-C260-EEB0-F9C901B644ED}"/>
              </a:ext>
              <a:ext uri="{C183D7F6-B498-43B3-948B-1728B52AA6E4}">
                <adec:decorative xmlns:adec="http://schemas.microsoft.com/office/drawing/2017/decorative" val="1"/>
              </a:ext>
            </a:extLst>
          </p:cNvPr>
          <p:cNvSpPr/>
          <p:nvPr/>
        </p:nvSpPr>
        <p:spPr>
          <a:xfrm>
            <a:off x="1482729" y="2788509"/>
            <a:ext cx="6111700" cy="2400465"/>
          </a:xfrm>
          <a:prstGeom prst="roundRect">
            <a:avLst>
              <a:gd name="adj" fmla="val 5401"/>
            </a:avLst>
          </a:prstGeom>
          <a:solidFill>
            <a:srgbClr val="F7F7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en-CA" sz="2600" b="1" noProof="1">
              <a:solidFill>
                <a:srgbClr val="FFFBF3"/>
              </a:solidFill>
              <a:latin typeface="Aptos Bold"/>
              <a:ea typeface="Aptos Bold"/>
              <a:cs typeface="Aptos Bold"/>
              <a:sym typeface="Aptos Bold"/>
            </a:endParaRPr>
          </a:p>
        </p:txBody>
      </p:sp>
      <p:grpSp>
        <p:nvGrpSpPr>
          <p:cNvPr id="21" name="Group 13">
            <a:extLst>
              <a:ext uri="{FF2B5EF4-FFF2-40B4-BE49-F238E27FC236}">
                <a16:creationId xmlns:a16="http://schemas.microsoft.com/office/drawing/2014/main" id="{6BC0138F-7A3F-7452-7E80-9D7F6A2B1D1B}"/>
              </a:ext>
              <a:ext uri="{C183D7F6-B498-43B3-948B-1728B52AA6E4}">
                <adec:decorative xmlns:adec="http://schemas.microsoft.com/office/drawing/2017/decorative" val="1"/>
              </a:ext>
            </a:extLst>
          </p:cNvPr>
          <p:cNvGrpSpPr/>
          <p:nvPr/>
        </p:nvGrpSpPr>
        <p:grpSpPr>
          <a:xfrm>
            <a:off x="1447800" y="2781300"/>
            <a:ext cx="6111701" cy="2414132"/>
            <a:chOff x="0" y="0"/>
            <a:chExt cx="8148934" cy="3218843"/>
          </a:xfrm>
        </p:grpSpPr>
        <p:sp>
          <p:nvSpPr>
            <p:cNvPr id="22" name="TextBox 16">
              <a:extLst>
                <a:ext uri="{FF2B5EF4-FFF2-40B4-BE49-F238E27FC236}">
                  <a16:creationId xmlns:a16="http://schemas.microsoft.com/office/drawing/2014/main" id="{34ADEA7E-CEAD-F707-FBE7-31DEC025CF93}"/>
                </a:ext>
              </a:extLst>
            </p:cNvPr>
            <p:cNvSpPr txBox="1"/>
            <p:nvPr/>
          </p:nvSpPr>
          <p:spPr>
            <a:xfrm>
              <a:off x="0" y="0"/>
              <a:ext cx="8148934" cy="3218843"/>
            </a:xfrm>
            <a:prstGeom prst="rect">
              <a:avLst/>
            </a:prstGeom>
          </p:spPr>
          <p:txBody>
            <a:bodyPr lIns="50800" tIns="50800" rIns="50800" bIns="50800" rtlCol="0" anchor="ctr"/>
            <a:lstStyle/>
            <a:p>
              <a:pPr algn="ctr">
                <a:lnSpc>
                  <a:spcPts val="2879"/>
                </a:lnSpc>
              </a:pPr>
              <a:endParaRPr lang="en-CA" noProof="1"/>
            </a:p>
          </p:txBody>
        </p:sp>
        <p:sp>
          <p:nvSpPr>
            <p:cNvPr id="23" name="Freeform 17">
              <a:extLst>
                <a:ext uri="{FF2B5EF4-FFF2-40B4-BE49-F238E27FC236}">
                  <a16:creationId xmlns:a16="http://schemas.microsoft.com/office/drawing/2014/main" id="{0A5B42A2-4132-D36F-D18F-DFB2DFA3CEC1}"/>
                </a:ext>
              </a:extLst>
            </p:cNvPr>
            <p:cNvSpPr/>
            <p:nvPr/>
          </p:nvSpPr>
          <p:spPr>
            <a:xfrm>
              <a:off x="6965684" y="2209080"/>
              <a:ext cx="945948" cy="746117"/>
            </a:xfrm>
            <a:custGeom>
              <a:avLst/>
              <a:gdLst/>
              <a:ahLst/>
              <a:cxnLst/>
              <a:rect l="l" t="t" r="r" b="b"/>
              <a:pathLst>
                <a:path w="945948" h="746117">
                  <a:moveTo>
                    <a:pt x="0" y="0"/>
                  </a:moveTo>
                  <a:lnTo>
                    <a:pt x="945948" y="0"/>
                  </a:lnTo>
                  <a:lnTo>
                    <a:pt x="945948" y="746116"/>
                  </a:lnTo>
                  <a:lnTo>
                    <a:pt x="0" y="746116"/>
                  </a:lnTo>
                  <a:lnTo>
                    <a:pt x="0" y="0"/>
                  </a:lnTo>
                  <a:close/>
                </a:path>
              </a:pathLst>
            </a:custGeom>
            <a:blipFill>
              <a:blip>
                <a:alphaModFix amt="18999"/>
                <a:extLst>
                  <a:ext uri="{96DAC541-7B7A-43D3-8B79-37D633B846F1}">
                    <asvg:svgBlip xmlns:asvg="http://schemas.microsoft.com/office/drawing/2016/SVG/main" r:embed="rId3"/>
                  </a:ext>
                </a:extLst>
              </a:blip>
              <a:stretch>
                <a:fillRect/>
              </a:stretch>
            </a:blipFill>
          </p:spPr>
          <p:txBody>
            <a:bodyPr/>
            <a:lstStyle/>
            <a:p>
              <a:endParaRPr lang="en-CA" noProof="1"/>
            </a:p>
          </p:txBody>
        </p:sp>
        <p:sp>
          <p:nvSpPr>
            <p:cNvPr id="25" name="Freeform 18">
              <a:extLst>
                <a:ext uri="{FF2B5EF4-FFF2-40B4-BE49-F238E27FC236}">
                  <a16:creationId xmlns:a16="http://schemas.microsoft.com/office/drawing/2014/main" id="{CA9D2760-3FBE-3AAC-6EE2-537E667BF549}"/>
                </a:ext>
              </a:extLst>
            </p:cNvPr>
            <p:cNvSpPr/>
            <p:nvPr/>
          </p:nvSpPr>
          <p:spPr>
            <a:xfrm flipH="1" flipV="1">
              <a:off x="270627" y="273009"/>
              <a:ext cx="945948" cy="746117"/>
            </a:xfrm>
            <a:custGeom>
              <a:avLst/>
              <a:gdLst/>
              <a:ahLst/>
              <a:cxnLst/>
              <a:rect l="l" t="t" r="r" b="b"/>
              <a:pathLst>
                <a:path w="945948" h="746117">
                  <a:moveTo>
                    <a:pt x="945948" y="746117"/>
                  </a:moveTo>
                  <a:lnTo>
                    <a:pt x="0" y="746117"/>
                  </a:lnTo>
                  <a:lnTo>
                    <a:pt x="0" y="0"/>
                  </a:lnTo>
                  <a:lnTo>
                    <a:pt x="945948" y="0"/>
                  </a:lnTo>
                  <a:lnTo>
                    <a:pt x="945948" y="746117"/>
                  </a:lnTo>
                  <a:close/>
                </a:path>
              </a:pathLst>
            </a:custGeom>
            <a:blipFill>
              <a:blip>
                <a:alphaModFix amt="18999"/>
                <a:extLst>
                  <a:ext uri="{96DAC541-7B7A-43D3-8B79-37D633B846F1}">
                    <asvg:svgBlip xmlns:asvg="http://schemas.microsoft.com/office/drawing/2016/SVG/main" r:embed="rId4"/>
                  </a:ext>
                </a:extLst>
              </a:blip>
              <a:stretch>
                <a:fillRect/>
              </a:stretch>
            </a:blipFill>
          </p:spPr>
          <p:txBody>
            <a:bodyPr/>
            <a:lstStyle/>
            <a:p>
              <a:endParaRPr lang="en-CA" noProof="1"/>
            </a:p>
          </p:txBody>
        </p:sp>
      </p:grpSp>
      <p:sp>
        <p:nvSpPr>
          <p:cNvPr id="49" name="TextBox 49">
            <a:extLst>
              <a:ext uri="{FF2B5EF4-FFF2-40B4-BE49-F238E27FC236}">
                <a16:creationId xmlns:a16="http://schemas.microsoft.com/office/drawing/2014/main" id="{3875115D-577D-252B-1E9A-F1C3B6C4E9CF}"/>
              </a:ext>
            </a:extLst>
          </p:cNvPr>
          <p:cNvSpPr txBox="1"/>
          <p:nvPr/>
        </p:nvSpPr>
        <p:spPr>
          <a:xfrm>
            <a:off x="2860712" y="3595818"/>
            <a:ext cx="3411691" cy="888513"/>
          </a:xfrm>
          <a:prstGeom prst="rect">
            <a:avLst/>
          </a:prstGeom>
        </p:spPr>
        <p:txBody>
          <a:bodyPr lIns="0" tIns="0" rIns="0" bIns="0" rtlCol="0" anchor="t">
            <a:spAutoFit/>
          </a:bodyPr>
          <a:lstStyle/>
          <a:p>
            <a:pPr algn="ctr">
              <a:lnSpc>
                <a:spcPts val="3480"/>
              </a:lnSpc>
              <a:spcBef>
                <a:spcPct val="0"/>
              </a:spcBef>
            </a:pPr>
            <a:r>
              <a:rPr lang="en-CA" sz="2800" noProof="1">
                <a:solidFill>
                  <a:srgbClr val="394240"/>
                </a:solidFill>
                <a:latin typeface="Aptos Light" panose="020B0004020202020204" pitchFamily="34" charset="0"/>
                <a:ea typeface="Aptos"/>
                <a:cs typeface="Aptos"/>
                <a:sym typeface="Aptos"/>
              </a:rPr>
              <a:t>Sexual harassment is easy to report</a:t>
            </a:r>
          </a:p>
        </p:txBody>
      </p:sp>
      <p:sp>
        <p:nvSpPr>
          <p:cNvPr id="62" name="Rounded Rectangle 61">
            <a:extLst>
              <a:ext uri="{FF2B5EF4-FFF2-40B4-BE49-F238E27FC236}">
                <a16:creationId xmlns:a16="http://schemas.microsoft.com/office/drawing/2014/main" id="{8721276B-B613-CF1B-07C3-5F2A4B0E0E97}"/>
              </a:ext>
            </a:extLst>
          </p:cNvPr>
          <p:cNvSpPr>
            <a:spLocks noGrp="1" noRot="1" noMove="1" noResize="1" noEditPoints="1" noAdjustHandles="1" noChangeArrowheads="1" noChangeShapeType="1"/>
          </p:cNvSpPr>
          <p:nvPr/>
        </p:nvSpPr>
        <p:spPr>
          <a:xfrm>
            <a:off x="11006965" y="1129769"/>
            <a:ext cx="5473572" cy="767031"/>
          </a:xfrm>
          <a:prstGeom prst="roundRect">
            <a:avLst>
              <a:gd name="adj" fmla="val 10692"/>
            </a:avLst>
          </a:prstGeom>
          <a:solidFill>
            <a:srgbClr val="91A4A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en-CA" sz="2800" b="1" noProof="1">
                <a:solidFill>
                  <a:srgbClr val="FFFBF3"/>
                </a:solidFill>
                <a:latin typeface="Aptos Bold"/>
                <a:ea typeface="Aptos Bold"/>
                <a:cs typeface="Aptos Bold"/>
                <a:sym typeface="Aptos Bold"/>
              </a:rPr>
              <a:t>REALITY</a:t>
            </a:r>
            <a:endParaRPr lang="en-CA" sz="2600" b="1" noProof="1">
              <a:solidFill>
                <a:srgbClr val="FFFBF3"/>
              </a:solidFill>
              <a:latin typeface="Aptos Bold"/>
              <a:ea typeface="Aptos Bold"/>
              <a:cs typeface="Aptos Bold"/>
              <a:sym typeface="Aptos Bold"/>
            </a:endParaRPr>
          </a:p>
        </p:txBody>
      </p:sp>
      <p:sp>
        <p:nvSpPr>
          <p:cNvPr id="7" name="Freeform 31">
            <a:extLst>
              <a:ext uri="{FF2B5EF4-FFF2-40B4-BE49-F238E27FC236}">
                <a16:creationId xmlns:a16="http://schemas.microsoft.com/office/drawing/2014/main" id="{4A5AC011-B626-A11C-EA0D-9977DF65BB4F}"/>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9144000" y="8801100"/>
            <a:ext cx="9180375" cy="1485900"/>
          </a:xfrm>
          <a:custGeom>
            <a:avLst/>
            <a:gdLst/>
            <a:ahLst/>
            <a:cxnLst/>
            <a:rect l="l" t="t" r="r" b="b"/>
            <a:pathLst>
              <a:path w="9235549" h="1567378">
                <a:moveTo>
                  <a:pt x="0" y="0"/>
                </a:moveTo>
                <a:lnTo>
                  <a:pt x="9235548" y="0"/>
                </a:lnTo>
                <a:lnTo>
                  <a:pt x="9235548" y="1567378"/>
                </a:lnTo>
                <a:lnTo>
                  <a:pt x="0" y="1567378"/>
                </a:lnTo>
                <a:lnTo>
                  <a:pt x="0" y="0"/>
                </a:lnTo>
                <a:close/>
              </a:path>
            </a:pathLst>
          </a:custGeom>
          <a:blipFill>
            <a:blip r:embed="rId5">
              <a:alphaModFix amt="10999"/>
            </a:blip>
            <a:stretch>
              <a:fillRect l="-102815" t="-216842" r="-2607" b="-111502"/>
            </a:stretch>
          </a:blipFill>
        </p:spPr>
        <p:txBody>
          <a:bodyPr/>
          <a:lstStyle/>
          <a:p>
            <a:endParaRPr lang="en-CA" noProof="1"/>
          </a:p>
        </p:txBody>
      </p:sp>
      <p:sp>
        <p:nvSpPr>
          <p:cNvPr id="9" name="TextBox 28">
            <a:extLst>
              <a:ext uri="{FF2B5EF4-FFF2-40B4-BE49-F238E27FC236}">
                <a16:creationId xmlns:a16="http://schemas.microsoft.com/office/drawing/2014/main" id="{142804A2-551C-2294-CB11-7FE9FD8D8A4D}"/>
              </a:ext>
            </a:extLst>
          </p:cNvPr>
          <p:cNvSpPr txBox="1"/>
          <p:nvPr/>
        </p:nvSpPr>
        <p:spPr>
          <a:xfrm>
            <a:off x="10316870" y="3463538"/>
            <a:ext cx="6853762" cy="2041585"/>
          </a:xfrm>
          <a:prstGeom prst="rect">
            <a:avLst/>
          </a:prstGeom>
        </p:spPr>
        <p:txBody>
          <a:bodyPr lIns="0" tIns="0" rIns="0" bIns="0" rtlCol="0" anchor="t">
            <a:spAutoFit/>
          </a:bodyPr>
          <a:lstStyle/>
          <a:p>
            <a:pPr algn="ctr">
              <a:lnSpc>
                <a:spcPts val="3240"/>
              </a:lnSpc>
            </a:pPr>
            <a:r>
              <a:rPr lang="en-CA" sz="2600" noProof="1">
                <a:solidFill>
                  <a:srgbClr val="394240"/>
                </a:solidFill>
                <a:latin typeface="Aptos Light" panose="020B0004020202020204" pitchFamily="34" charset="0"/>
                <a:ea typeface="Aptos"/>
                <a:cs typeface="Aptos"/>
                <a:sym typeface="Aptos"/>
              </a:rPr>
              <a:t>Reporting sexual harassment at work is often difficult and risky. Many organizations lack safe and confidential reporting pathways and workers may fear retaliation, not being believed, and other negative outcomes associated with reporting.</a:t>
            </a:r>
          </a:p>
        </p:txBody>
      </p:sp>
      <p:pic>
        <p:nvPicPr>
          <p:cNvPr id="2" name="Graphic 1" descr="Centre for Research &amp; Education on Violence Against Women &amp; Children">
            <a:extLst>
              <a:ext uri="{FF2B5EF4-FFF2-40B4-BE49-F238E27FC236}">
                <a16:creationId xmlns:a16="http://schemas.microsoft.com/office/drawing/2014/main" id="{0A45FCB7-B576-7627-60AF-CC1125AC2649}"/>
              </a:ext>
            </a:extLst>
          </p:cNvPr>
          <p:cNvPicPr/>
          <p:nvPr/>
        </p:nvPicPr>
        <p:blipFill>
          <a:blip r:embed="rId6">
            <a:extLst>
              <a:ext uri="{28A0092B-C50C-407E-A947-70E740481C1C}">
                <a14:useLocalDpi xmlns:a14="http://schemas.microsoft.com/office/drawing/2010/main" val="0"/>
              </a:ext>
            </a:extLst>
          </a:blip>
          <a:srcRect l="-1093" t="-1" r="-7724" b="-17012"/>
          <a:stretch>
            <a:fillRect/>
          </a:stretch>
        </p:blipFill>
        <p:spPr>
          <a:xfrm>
            <a:off x="14099373" y="9469841"/>
            <a:ext cx="2219900" cy="540734"/>
          </a:xfrm>
          <a:prstGeom prst="rect">
            <a:avLst/>
          </a:prstGeom>
        </p:spPr>
      </p:pic>
      <p:pic>
        <p:nvPicPr>
          <p:cNvPr id="3" name="Picture 2" descr="Respect at Work">
            <a:extLst>
              <a:ext uri="{FF2B5EF4-FFF2-40B4-BE49-F238E27FC236}">
                <a16:creationId xmlns:a16="http://schemas.microsoft.com/office/drawing/2014/main" id="{7B2EAB50-A0FD-5DDC-9434-D3CE47166EE0}"/>
              </a:ext>
            </a:extLst>
          </p:cNvPr>
          <p:cNvPicPr/>
          <p:nvPr/>
        </p:nvPicPr>
        <p:blipFill>
          <a:blip r:embed="rId7"/>
          <a:stretch/>
        </p:blipFill>
        <p:spPr>
          <a:xfrm>
            <a:off x="16322658" y="9454383"/>
            <a:ext cx="1640981" cy="540734"/>
          </a:xfrm>
          <a:prstGeom prst="rect">
            <a:avLst/>
          </a:prstGeom>
        </p:spPr>
      </p:pic>
    </p:spTree>
    <p:extLst>
      <p:ext uri="{BB962C8B-B14F-4D97-AF65-F5344CB8AC3E}">
        <p14:creationId xmlns:p14="http://schemas.microsoft.com/office/powerpoint/2010/main" val="9376977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B10D58-2F0B-1B13-8280-9AA0D03CF3CE}"/>
            </a:ext>
          </a:extLst>
        </p:cNvPr>
        <p:cNvGrpSpPr/>
        <p:nvPr/>
      </p:nvGrpSpPr>
      <p:grpSpPr>
        <a:xfrm>
          <a:off x="0" y="0"/>
          <a:ext cx="0" cy="0"/>
          <a:chOff x="0" y="0"/>
          <a:chExt cx="0" cy="0"/>
        </a:xfrm>
      </p:grpSpPr>
      <p:sp>
        <p:nvSpPr>
          <p:cNvPr id="53" name="Rectangle 52">
            <a:extLst>
              <a:ext uri="{FF2B5EF4-FFF2-40B4-BE49-F238E27FC236}">
                <a16:creationId xmlns:a16="http://schemas.microsoft.com/office/drawing/2014/main" id="{09B54361-9D33-1ECD-F10F-E4D3B393C21B}"/>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9153564" y="0"/>
            <a:ext cx="9180374" cy="10287000"/>
          </a:xfrm>
          <a:prstGeom prst="rect">
            <a:avLst/>
          </a:prstGeom>
          <a:solidFill>
            <a:srgbClr val="FFFB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noProof="1"/>
          </a:p>
        </p:txBody>
      </p:sp>
      <p:sp>
        <p:nvSpPr>
          <p:cNvPr id="61" name="Rounded Rectangle 60">
            <a:extLst>
              <a:ext uri="{FF2B5EF4-FFF2-40B4-BE49-F238E27FC236}">
                <a16:creationId xmlns:a16="http://schemas.microsoft.com/office/drawing/2014/main" id="{979CAD4F-6CAD-B855-F573-37A6AA4F8BF6}"/>
              </a:ext>
              <a:ext uri="{C183D7F6-B498-43B3-948B-1728B52AA6E4}">
                <adec:decorative xmlns:adec="http://schemas.microsoft.com/office/drawing/2017/decorative" val="1"/>
              </a:ext>
            </a:extLst>
          </p:cNvPr>
          <p:cNvSpPr/>
          <p:nvPr/>
        </p:nvSpPr>
        <p:spPr>
          <a:xfrm>
            <a:off x="9650792" y="2786752"/>
            <a:ext cx="8185918" cy="3255572"/>
          </a:xfrm>
          <a:prstGeom prst="roundRect">
            <a:avLst>
              <a:gd name="adj" fmla="val 4711"/>
            </a:avLst>
          </a:prstGeom>
          <a:solidFill>
            <a:srgbClr val="FBF6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en-CA" sz="2600" b="1" noProof="1">
              <a:solidFill>
                <a:srgbClr val="FFFBF3"/>
              </a:solidFill>
              <a:latin typeface="Aptos Bold"/>
              <a:ea typeface="Aptos Bold"/>
              <a:cs typeface="Aptos Bold"/>
              <a:sym typeface="Aptos Bold"/>
            </a:endParaRPr>
          </a:p>
        </p:txBody>
      </p:sp>
      <p:sp>
        <p:nvSpPr>
          <p:cNvPr id="50" name="Rectangle 49">
            <a:extLst>
              <a:ext uri="{FF2B5EF4-FFF2-40B4-BE49-F238E27FC236}">
                <a16:creationId xmlns:a16="http://schemas.microsoft.com/office/drawing/2014/main" id="{B4E24076-EFDB-4094-F851-6059BA6F3F61}"/>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23630" y="0"/>
            <a:ext cx="9180374" cy="10287000"/>
          </a:xfrm>
          <a:prstGeom prst="rect">
            <a:avLst/>
          </a:prstGeom>
          <a:solidFill>
            <a:srgbClr val="BDCBC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noProof="1"/>
          </a:p>
        </p:txBody>
      </p:sp>
      <p:sp>
        <p:nvSpPr>
          <p:cNvPr id="24" name="TextBox 24">
            <a:extLst>
              <a:ext uri="{FF2B5EF4-FFF2-40B4-BE49-F238E27FC236}">
                <a16:creationId xmlns:a16="http://schemas.microsoft.com/office/drawing/2014/main" id="{3ACF07A6-CA9D-A1AF-91FF-B62BD07A0F17}"/>
              </a:ext>
            </a:extLst>
          </p:cNvPr>
          <p:cNvSpPr txBox="1"/>
          <p:nvPr/>
        </p:nvSpPr>
        <p:spPr>
          <a:xfrm>
            <a:off x="11002183" y="1133113"/>
            <a:ext cx="5473573" cy="760345"/>
          </a:xfrm>
          <a:prstGeom prst="rect">
            <a:avLst/>
          </a:prstGeom>
        </p:spPr>
        <p:txBody>
          <a:bodyPr lIns="50800" tIns="50800" rIns="50800" bIns="50800" rtlCol="0" anchor="ctr"/>
          <a:lstStyle/>
          <a:p>
            <a:pPr algn="ctr">
              <a:lnSpc>
                <a:spcPts val="3359"/>
              </a:lnSpc>
            </a:pPr>
            <a:r>
              <a:rPr lang="en-CA" sz="2799" b="1" noProof="1">
                <a:solidFill>
                  <a:srgbClr val="FFFBF3"/>
                </a:solidFill>
                <a:latin typeface="Aptos Bold"/>
                <a:ea typeface="Aptos Bold"/>
                <a:cs typeface="Aptos Bold"/>
                <a:sym typeface="Aptos Bold"/>
              </a:rPr>
              <a:t>REALIT</a:t>
            </a:r>
          </a:p>
        </p:txBody>
      </p:sp>
      <p:sp>
        <p:nvSpPr>
          <p:cNvPr id="8" name="Rectangle 7">
            <a:extLst>
              <a:ext uri="{FF2B5EF4-FFF2-40B4-BE49-F238E27FC236}">
                <a16:creationId xmlns:a16="http://schemas.microsoft.com/office/drawing/2014/main" id="{F62F7DB6-BF68-4D48-51F1-E444D4545BC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76200" y="6509271"/>
            <a:ext cx="9229558" cy="3442062"/>
          </a:xfrm>
          <a:prstGeom prst="rect">
            <a:avLst/>
          </a:prstGeom>
          <a:solidFill>
            <a:srgbClr val="E6EBE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noProof="1"/>
          </a:p>
        </p:txBody>
      </p:sp>
      <p:sp>
        <p:nvSpPr>
          <p:cNvPr id="47" name="TextBox 47">
            <a:extLst>
              <a:ext uri="{FF2B5EF4-FFF2-40B4-BE49-F238E27FC236}">
                <a16:creationId xmlns:a16="http://schemas.microsoft.com/office/drawing/2014/main" id="{03E23FE0-CEC0-B1D8-D3C9-FF944A315D7B}"/>
              </a:ext>
            </a:extLst>
          </p:cNvPr>
          <p:cNvSpPr txBox="1"/>
          <p:nvPr/>
        </p:nvSpPr>
        <p:spPr>
          <a:xfrm>
            <a:off x="592490" y="7422189"/>
            <a:ext cx="7892178" cy="1795363"/>
          </a:xfrm>
          <a:prstGeom prst="rect">
            <a:avLst/>
          </a:prstGeom>
        </p:spPr>
        <p:txBody>
          <a:bodyPr wrap="square" lIns="0" tIns="0" rIns="0" bIns="0" rtlCol="0" anchor="t">
            <a:spAutoFit/>
          </a:bodyPr>
          <a:lstStyle/>
          <a:p>
            <a:pPr marL="380049" lvl="1" indent="-190024">
              <a:lnSpc>
                <a:spcPts val="2835"/>
              </a:lnSpc>
              <a:buFont typeface="Arial"/>
              <a:buChar char="•"/>
            </a:pPr>
            <a:r>
              <a:rPr lang="en-CA" sz="2200" noProof="1">
                <a:solidFill>
                  <a:srgbClr val="394240"/>
                </a:solidFill>
                <a:latin typeface="Aptos Light" panose="020B0004020202020204" pitchFamily="34" charset="0"/>
                <a:ea typeface="Aptos"/>
                <a:cs typeface="Aptos"/>
                <a:sym typeface="Aptos"/>
              </a:rPr>
              <a:t>Puts the responsibility on workers to fix the issue while placing blame on the victim-survivor</a:t>
            </a:r>
          </a:p>
          <a:p>
            <a:pPr marL="380049" lvl="1" indent="-190024">
              <a:lnSpc>
                <a:spcPts val="2835"/>
              </a:lnSpc>
              <a:buFont typeface="Arial"/>
              <a:buChar char="•"/>
            </a:pPr>
            <a:r>
              <a:rPr lang="en-CA" sz="2200" noProof="1">
                <a:solidFill>
                  <a:srgbClr val="394240"/>
                </a:solidFill>
                <a:latin typeface="Aptos Light" panose="020B0004020202020204" pitchFamily="34" charset="0"/>
                <a:ea typeface="Aptos"/>
                <a:cs typeface="Aptos"/>
                <a:sym typeface="Aptos"/>
              </a:rPr>
              <a:t>Allows organizations to avoid taking responsibility for creating </a:t>
            </a:r>
            <a:br>
              <a:rPr lang="en-CA" sz="2200" noProof="1">
                <a:solidFill>
                  <a:srgbClr val="394240"/>
                </a:solidFill>
                <a:latin typeface="Aptos Light" panose="020B0004020202020204" pitchFamily="34" charset="0"/>
                <a:ea typeface="Aptos"/>
                <a:cs typeface="Aptos"/>
                <a:sym typeface="Aptos"/>
              </a:rPr>
            </a:br>
            <a:r>
              <a:rPr lang="en-CA" sz="2200" noProof="1">
                <a:solidFill>
                  <a:srgbClr val="394240"/>
                </a:solidFill>
                <a:latin typeface="Aptos Light" panose="020B0004020202020204" pitchFamily="34" charset="0"/>
                <a:ea typeface="Aptos"/>
                <a:cs typeface="Aptos"/>
                <a:sym typeface="Aptos"/>
              </a:rPr>
              <a:t>a safe workplace</a:t>
            </a:r>
          </a:p>
          <a:p>
            <a:pPr marL="380049" lvl="1" indent="-190024">
              <a:lnSpc>
                <a:spcPts val="2835"/>
              </a:lnSpc>
              <a:buFont typeface="Arial"/>
              <a:buChar char="•"/>
            </a:pPr>
            <a:r>
              <a:rPr lang="en-CA" sz="2200" noProof="1">
                <a:solidFill>
                  <a:srgbClr val="394240"/>
                </a:solidFill>
                <a:latin typeface="Aptos Light" panose="020B0004020202020204" pitchFamily="34" charset="0"/>
                <a:ea typeface="Aptos"/>
                <a:cs typeface="Aptos"/>
                <a:sym typeface="Aptos"/>
              </a:rPr>
              <a:t>Reduces organizational investment in prevention practices</a:t>
            </a:r>
          </a:p>
        </p:txBody>
      </p:sp>
      <p:sp>
        <p:nvSpPr>
          <p:cNvPr id="55" name="TextBox 54">
            <a:extLst>
              <a:ext uri="{FF2B5EF4-FFF2-40B4-BE49-F238E27FC236}">
                <a16:creationId xmlns:a16="http://schemas.microsoft.com/office/drawing/2014/main" id="{6B9FC64B-531D-D738-18F6-C1A7BD4B32D7}"/>
              </a:ext>
            </a:extLst>
          </p:cNvPr>
          <p:cNvSpPr txBox="1"/>
          <p:nvPr/>
        </p:nvSpPr>
        <p:spPr>
          <a:xfrm>
            <a:off x="-2286000" y="3971925"/>
            <a:ext cx="184731" cy="369332"/>
          </a:xfrm>
          <a:prstGeom prst="rect">
            <a:avLst/>
          </a:prstGeom>
          <a:noFill/>
        </p:spPr>
        <p:txBody>
          <a:bodyPr wrap="none" rtlCol="0">
            <a:spAutoFit/>
          </a:bodyPr>
          <a:lstStyle/>
          <a:p>
            <a:endParaRPr lang="en-CA" noProof="1"/>
          </a:p>
        </p:txBody>
      </p:sp>
      <p:sp>
        <p:nvSpPr>
          <p:cNvPr id="56" name="Rounded Rectangle 55">
            <a:extLst>
              <a:ext uri="{FF2B5EF4-FFF2-40B4-BE49-F238E27FC236}">
                <a16:creationId xmlns:a16="http://schemas.microsoft.com/office/drawing/2014/main" id="{45878EEC-230A-B993-9001-6E3C99BB8AF0}"/>
              </a:ext>
            </a:extLst>
          </p:cNvPr>
          <p:cNvSpPr>
            <a:spLocks noGrp="1" noRot="1" noMove="1" noResize="1" noEditPoints="1" noAdjustHandles="1" noChangeArrowheads="1" noChangeShapeType="1"/>
          </p:cNvSpPr>
          <p:nvPr/>
        </p:nvSpPr>
        <p:spPr>
          <a:xfrm>
            <a:off x="1811216" y="1175998"/>
            <a:ext cx="5510683" cy="717460"/>
          </a:xfrm>
          <a:prstGeom prst="roundRect">
            <a:avLst>
              <a:gd name="adj" fmla="val 10692"/>
            </a:avLst>
          </a:prstGeom>
          <a:solidFill>
            <a:srgbClr val="C8404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en-CA" sz="2800" b="1" noProof="1">
                <a:solidFill>
                  <a:srgbClr val="FFFBF3"/>
                </a:solidFill>
                <a:latin typeface="Aptos Bold"/>
                <a:ea typeface="Aptos Bold"/>
                <a:cs typeface="Aptos Bold"/>
                <a:sym typeface="Aptos Bold"/>
              </a:rPr>
              <a:t>POPULAR MISCONCEPTION</a:t>
            </a:r>
          </a:p>
        </p:txBody>
      </p:sp>
      <p:sp>
        <p:nvSpPr>
          <p:cNvPr id="57" name="Rounded Rectangle 56">
            <a:extLst>
              <a:ext uri="{FF2B5EF4-FFF2-40B4-BE49-F238E27FC236}">
                <a16:creationId xmlns:a16="http://schemas.microsoft.com/office/drawing/2014/main" id="{CA500E2B-D902-02BA-FD9E-8A6722A8E280}"/>
              </a:ext>
            </a:extLst>
          </p:cNvPr>
          <p:cNvSpPr>
            <a:spLocks noGrp="1" noRot="1" noMove="1" noResize="1" noEditPoints="1" noAdjustHandles="1" noChangeArrowheads="1" noChangeShapeType="1"/>
          </p:cNvSpPr>
          <p:nvPr/>
        </p:nvSpPr>
        <p:spPr>
          <a:xfrm>
            <a:off x="2312050" y="6042323"/>
            <a:ext cx="4509014" cy="767031"/>
          </a:xfrm>
          <a:prstGeom prst="roundRect">
            <a:avLst>
              <a:gd name="adj" fmla="val 10692"/>
            </a:avLst>
          </a:prstGeom>
          <a:solidFill>
            <a:srgbClr val="7080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en-CA" sz="2600" b="1" noProof="1">
                <a:solidFill>
                  <a:srgbClr val="FFFBF3"/>
                </a:solidFill>
                <a:latin typeface="Aptos Bold"/>
                <a:ea typeface="Aptos Bold"/>
                <a:cs typeface="Aptos Bold"/>
                <a:sym typeface="Aptos Bold"/>
              </a:rPr>
              <a:t>IMPLICATIONS</a:t>
            </a:r>
          </a:p>
        </p:txBody>
      </p:sp>
      <p:sp>
        <p:nvSpPr>
          <p:cNvPr id="59" name="TextBox 58">
            <a:extLst>
              <a:ext uri="{FF2B5EF4-FFF2-40B4-BE49-F238E27FC236}">
                <a16:creationId xmlns:a16="http://schemas.microsoft.com/office/drawing/2014/main" id="{8DF223B8-5CDE-7C5A-3377-20B6BFF909C9}"/>
              </a:ext>
            </a:extLst>
          </p:cNvPr>
          <p:cNvSpPr txBox="1"/>
          <p:nvPr/>
        </p:nvSpPr>
        <p:spPr>
          <a:xfrm>
            <a:off x="7109927" y="-1175657"/>
            <a:ext cx="184731" cy="369332"/>
          </a:xfrm>
          <a:prstGeom prst="rect">
            <a:avLst/>
          </a:prstGeom>
          <a:noFill/>
        </p:spPr>
        <p:txBody>
          <a:bodyPr wrap="none" rtlCol="0">
            <a:spAutoFit/>
          </a:bodyPr>
          <a:lstStyle/>
          <a:p>
            <a:endParaRPr lang="en-CA" noProof="1"/>
          </a:p>
        </p:txBody>
      </p:sp>
      <p:sp>
        <p:nvSpPr>
          <p:cNvPr id="3" name="Rounded Rectangle 2">
            <a:extLst>
              <a:ext uri="{FF2B5EF4-FFF2-40B4-BE49-F238E27FC236}">
                <a16:creationId xmlns:a16="http://schemas.microsoft.com/office/drawing/2014/main" id="{71D4E7C1-3BF7-6157-5F20-24C4882C4FB5}"/>
              </a:ext>
              <a:ext uri="{C183D7F6-B498-43B3-948B-1728B52AA6E4}">
                <adec:decorative xmlns:adec="http://schemas.microsoft.com/office/drawing/2017/decorative" val="1"/>
              </a:ext>
            </a:extLst>
          </p:cNvPr>
          <p:cNvSpPr/>
          <p:nvPr/>
        </p:nvSpPr>
        <p:spPr>
          <a:xfrm>
            <a:off x="1482729" y="2788509"/>
            <a:ext cx="6111700" cy="2400465"/>
          </a:xfrm>
          <a:prstGeom prst="roundRect">
            <a:avLst>
              <a:gd name="adj" fmla="val 5401"/>
            </a:avLst>
          </a:prstGeom>
          <a:solidFill>
            <a:srgbClr val="F7F7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en-CA" sz="2600" b="1" noProof="1">
              <a:solidFill>
                <a:srgbClr val="FFFBF3"/>
              </a:solidFill>
              <a:latin typeface="Aptos Bold"/>
              <a:ea typeface="Aptos Bold"/>
              <a:cs typeface="Aptos Bold"/>
              <a:sym typeface="Aptos Bold"/>
            </a:endParaRPr>
          </a:p>
        </p:txBody>
      </p:sp>
      <p:grpSp>
        <p:nvGrpSpPr>
          <p:cNvPr id="4" name="Group 13">
            <a:extLst>
              <a:ext uri="{FF2B5EF4-FFF2-40B4-BE49-F238E27FC236}">
                <a16:creationId xmlns:a16="http://schemas.microsoft.com/office/drawing/2014/main" id="{64A74832-AB6C-837E-83FB-890D46C4423C}"/>
              </a:ext>
              <a:ext uri="{C183D7F6-B498-43B3-948B-1728B52AA6E4}">
                <adec:decorative xmlns:adec="http://schemas.microsoft.com/office/drawing/2017/decorative" val="1"/>
              </a:ext>
            </a:extLst>
          </p:cNvPr>
          <p:cNvGrpSpPr/>
          <p:nvPr/>
        </p:nvGrpSpPr>
        <p:grpSpPr>
          <a:xfrm>
            <a:off x="1447800" y="2781300"/>
            <a:ext cx="6111701" cy="2414132"/>
            <a:chOff x="0" y="0"/>
            <a:chExt cx="8148934" cy="3218843"/>
          </a:xfrm>
        </p:grpSpPr>
        <p:sp>
          <p:nvSpPr>
            <p:cNvPr id="5" name="TextBox 16">
              <a:extLst>
                <a:ext uri="{FF2B5EF4-FFF2-40B4-BE49-F238E27FC236}">
                  <a16:creationId xmlns:a16="http://schemas.microsoft.com/office/drawing/2014/main" id="{66AC837E-9FBC-9AB7-CB00-AF629CB70329}"/>
                </a:ext>
              </a:extLst>
            </p:cNvPr>
            <p:cNvSpPr txBox="1"/>
            <p:nvPr/>
          </p:nvSpPr>
          <p:spPr>
            <a:xfrm>
              <a:off x="0" y="0"/>
              <a:ext cx="8148934" cy="3218843"/>
            </a:xfrm>
            <a:prstGeom prst="rect">
              <a:avLst/>
            </a:prstGeom>
          </p:spPr>
          <p:txBody>
            <a:bodyPr lIns="50800" tIns="50800" rIns="50800" bIns="50800" rtlCol="0" anchor="ctr"/>
            <a:lstStyle/>
            <a:p>
              <a:pPr algn="ctr">
                <a:lnSpc>
                  <a:spcPts val="2879"/>
                </a:lnSpc>
              </a:pPr>
              <a:endParaRPr lang="en-CA" noProof="1"/>
            </a:p>
          </p:txBody>
        </p:sp>
        <p:sp>
          <p:nvSpPr>
            <p:cNvPr id="6" name="Freeform 17">
              <a:extLst>
                <a:ext uri="{FF2B5EF4-FFF2-40B4-BE49-F238E27FC236}">
                  <a16:creationId xmlns:a16="http://schemas.microsoft.com/office/drawing/2014/main" id="{A6E61982-9ACA-2281-777E-90AB894F2D9E}"/>
                </a:ext>
              </a:extLst>
            </p:cNvPr>
            <p:cNvSpPr/>
            <p:nvPr/>
          </p:nvSpPr>
          <p:spPr>
            <a:xfrm>
              <a:off x="6965684" y="2209080"/>
              <a:ext cx="945948" cy="746117"/>
            </a:xfrm>
            <a:custGeom>
              <a:avLst/>
              <a:gdLst/>
              <a:ahLst/>
              <a:cxnLst/>
              <a:rect l="l" t="t" r="r" b="b"/>
              <a:pathLst>
                <a:path w="945948" h="746117">
                  <a:moveTo>
                    <a:pt x="0" y="0"/>
                  </a:moveTo>
                  <a:lnTo>
                    <a:pt x="945948" y="0"/>
                  </a:lnTo>
                  <a:lnTo>
                    <a:pt x="945948" y="746116"/>
                  </a:lnTo>
                  <a:lnTo>
                    <a:pt x="0" y="746116"/>
                  </a:lnTo>
                  <a:lnTo>
                    <a:pt x="0" y="0"/>
                  </a:lnTo>
                  <a:close/>
                </a:path>
              </a:pathLst>
            </a:custGeom>
            <a:blipFill>
              <a:blip>
                <a:alphaModFix amt="18999"/>
                <a:extLst>
                  <a:ext uri="{96DAC541-7B7A-43D3-8B79-37D633B846F1}">
                    <asvg:svgBlip xmlns:asvg="http://schemas.microsoft.com/office/drawing/2016/SVG/main" r:embed="rId3"/>
                  </a:ext>
                </a:extLst>
              </a:blip>
              <a:stretch>
                <a:fillRect/>
              </a:stretch>
            </a:blipFill>
          </p:spPr>
          <p:txBody>
            <a:bodyPr/>
            <a:lstStyle/>
            <a:p>
              <a:endParaRPr lang="en-CA" noProof="1"/>
            </a:p>
          </p:txBody>
        </p:sp>
        <p:sp>
          <p:nvSpPr>
            <p:cNvPr id="10" name="Freeform 18">
              <a:extLst>
                <a:ext uri="{FF2B5EF4-FFF2-40B4-BE49-F238E27FC236}">
                  <a16:creationId xmlns:a16="http://schemas.microsoft.com/office/drawing/2014/main" id="{81D6B8DC-2F6E-E513-6B25-25CD30CC5132}"/>
                </a:ext>
              </a:extLst>
            </p:cNvPr>
            <p:cNvSpPr/>
            <p:nvPr/>
          </p:nvSpPr>
          <p:spPr>
            <a:xfrm flipH="1" flipV="1">
              <a:off x="270627" y="273009"/>
              <a:ext cx="945948" cy="746117"/>
            </a:xfrm>
            <a:custGeom>
              <a:avLst/>
              <a:gdLst/>
              <a:ahLst/>
              <a:cxnLst/>
              <a:rect l="l" t="t" r="r" b="b"/>
              <a:pathLst>
                <a:path w="945948" h="746117">
                  <a:moveTo>
                    <a:pt x="945948" y="746117"/>
                  </a:moveTo>
                  <a:lnTo>
                    <a:pt x="0" y="746117"/>
                  </a:lnTo>
                  <a:lnTo>
                    <a:pt x="0" y="0"/>
                  </a:lnTo>
                  <a:lnTo>
                    <a:pt x="945948" y="0"/>
                  </a:lnTo>
                  <a:lnTo>
                    <a:pt x="945948" y="746117"/>
                  </a:lnTo>
                  <a:close/>
                </a:path>
              </a:pathLst>
            </a:custGeom>
            <a:blipFill>
              <a:blip>
                <a:alphaModFix amt="18999"/>
                <a:extLst>
                  <a:ext uri="{96DAC541-7B7A-43D3-8B79-37D633B846F1}">
                    <asvg:svgBlip xmlns:asvg="http://schemas.microsoft.com/office/drawing/2016/SVG/main" r:embed="rId4"/>
                  </a:ext>
                </a:extLst>
              </a:blip>
              <a:stretch>
                <a:fillRect/>
              </a:stretch>
            </a:blipFill>
          </p:spPr>
          <p:txBody>
            <a:bodyPr/>
            <a:lstStyle/>
            <a:p>
              <a:endParaRPr lang="en-CA" noProof="1"/>
            </a:p>
          </p:txBody>
        </p:sp>
      </p:grpSp>
      <p:sp>
        <p:nvSpPr>
          <p:cNvPr id="49" name="TextBox 49">
            <a:extLst>
              <a:ext uri="{FF2B5EF4-FFF2-40B4-BE49-F238E27FC236}">
                <a16:creationId xmlns:a16="http://schemas.microsoft.com/office/drawing/2014/main" id="{981A2AAA-753C-A2C7-2065-2505F93AE67E}"/>
              </a:ext>
            </a:extLst>
          </p:cNvPr>
          <p:cNvSpPr txBox="1"/>
          <p:nvPr/>
        </p:nvSpPr>
        <p:spPr>
          <a:xfrm>
            <a:off x="2832734" y="3350777"/>
            <a:ext cx="3411691" cy="1337354"/>
          </a:xfrm>
          <a:prstGeom prst="rect">
            <a:avLst/>
          </a:prstGeom>
        </p:spPr>
        <p:txBody>
          <a:bodyPr lIns="0" tIns="0" rIns="0" bIns="0" rtlCol="0" anchor="t">
            <a:spAutoFit/>
          </a:bodyPr>
          <a:lstStyle/>
          <a:p>
            <a:pPr algn="ctr">
              <a:lnSpc>
                <a:spcPts val="3480"/>
              </a:lnSpc>
              <a:spcBef>
                <a:spcPct val="0"/>
              </a:spcBef>
            </a:pPr>
            <a:r>
              <a:rPr lang="en-CA" sz="2800" noProof="1">
                <a:solidFill>
                  <a:srgbClr val="394240"/>
                </a:solidFill>
                <a:latin typeface="Aptos Light" panose="020B0004020202020204" pitchFamily="34" charset="0"/>
                <a:ea typeface="Aptos"/>
                <a:cs typeface="Aptos"/>
                <a:sym typeface="Aptos"/>
              </a:rPr>
              <a:t>Sexual harassment is a personal issue between two people</a:t>
            </a:r>
          </a:p>
        </p:txBody>
      </p:sp>
      <p:sp>
        <p:nvSpPr>
          <p:cNvPr id="62" name="Rounded Rectangle 61">
            <a:extLst>
              <a:ext uri="{FF2B5EF4-FFF2-40B4-BE49-F238E27FC236}">
                <a16:creationId xmlns:a16="http://schemas.microsoft.com/office/drawing/2014/main" id="{E7CF1A53-9683-0BD6-6F61-FDDDE8686D4A}"/>
              </a:ext>
            </a:extLst>
          </p:cNvPr>
          <p:cNvSpPr>
            <a:spLocks noGrp="1" noRot="1" noMove="1" noResize="1" noEditPoints="1" noAdjustHandles="1" noChangeArrowheads="1" noChangeShapeType="1"/>
          </p:cNvSpPr>
          <p:nvPr/>
        </p:nvSpPr>
        <p:spPr>
          <a:xfrm>
            <a:off x="11006965" y="1129769"/>
            <a:ext cx="5473572" cy="767031"/>
          </a:xfrm>
          <a:prstGeom prst="roundRect">
            <a:avLst>
              <a:gd name="adj" fmla="val 10692"/>
            </a:avLst>
          </a:prstGeom>
          <a:solidFill>
            <a:srgbClr val="91A4A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en-CA" sz="2800" b="1" noProof="1">
                <a:solidFill>
                  <a:srgbClr val="FFFBF3"/>
                </a:solidFill>
                <a:latin typeface="Aptos Bold"/>
                <a:ea typeface="Aptos Bold"/>
                <a:cs typeface="Aptos Bold"/>
                <a:sym typeface="Aptos Bold"/>
              </a:rPr>
              <a:t>REALITY</a:t>
            </a:r>
            <a:endParaRPr lang="en-CA" sz="2600" b="1" noProof="1">
              <a:solidFill>
                <a:srgbClr val="FFFBF3"/>
              </a:solidFill>
              <a:latin typeface="Aptos Bold"/>
              <a:ea typeface="Aptos Bold"/>
              <a:cs typeface="Aptos Bold"/>
              <a:sym typeface="Aptos Bold"/>
            </a:endParaRPr>
          </a:p>
        </p:txBody>
      </p:sp>
      <p:sp>
        <p:nvSpPr>
          <p:cNvPr id="9" name="TextBox 28">
            <a:extLst>
              <a:ext uri="{FF2B5EF4-FFF2-40B4-BE49-F238E27FC236}">
                <a16:creationId xmlns:a16="http://schemas.microsoft.com/office/drawing/2014/main" id="{2D682A2E-0BC4-D039-4101-6CBD9509A4F3}"/>
              </a:ext>
            </a:extLst>
          </p:cNvPr>
          <p:cNvSpPr txBox="1"/>
          <p:nvPr/>
        </p:nvSpPr>
        <p:spPr>
          <a:xfrm>
            <a:off x="10722379" y="3388616"/>
            <a:ext cx="6042745" cy="2051844"/>
          </a:xfrm>
          <a:prstGeom prst="rect">
            <a:avLst/>
          </a:prstGeom>
        </p:spPr>
        <p:txBody>
          <a:bodyPr wrap="square" lIns="0" tIns="0" rIns="0" bIns="0" rtlCol="0" anchor="t">
            <a:spAutoFit/>
          </a:bodyPr>
          <a:lstStyle/>
          <a:p>
            <a:pPr algn="ctr">
              <a:lnSpc>
                <a:spcPts val="3240"/>
              </a:lnSpc>
            </a:pPr>
            <a:r>
              <a:rPr lang="en-CA" sz="2600" noProof="1">
                <a:solidFill>
                  <a:srgbClr val="394240"/>
                </a:solidFill>
                <a:latin typeface="Aptos Light" panose="020B0004020202020204" pitchFamily="34" charset="0"/>
                <a:ea typeface="Aptos"/>
                <a:cs typeface="Aptos"/>
                <a:sym typeface="Aptos"/>
              </a:rPr>
              <a:t>Sexual harassment is not a personal issue. When workplaces treat sexual harassment as such, they ignore the systemic and organizational factors that allow the behaviour to continue. </a:t>
            </a:r>
          </a:p>
        </p:txBody>
      </p:sp>
      <p:sp>
        <p:nvSpPr>
          <p:cNvPr id="2" name="Freeform 31">
            <a:extLst>
              <a:ext uri="{FF2B5EF4-FFF2-40B4-BE49-F238E27FC236}">
                <a16:creationId xmlns:a16="http://schemas.microsoft.com/office/drawing/2014/main" id="{61CF1D07-C80E-8C2B-3AC0-5B2C1CA97B99}"/>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9144000" y="8801100"/>
            <a:ext cx="9180375" cy="1485900"/>
          </a:xfrm>
          <a:custGeom>
            <a:avLst/>
            <a:gdLst/>
            <a:ahLst/>
            <a:cxnLst/>
            <a:rect l="l" t="t" r="r" b="b"/>
            <a:pathLst>
              <a:path w="9235549" h="1567378">
                <a:moveTo>
                  <a:pt x="0" y="0"/>
                </a:moveTo>
                <a:lnTo>
                  <a:pt x="9235548" y="0"/>
                </a:lnTo>
                <a:lnTo>
                  <a:pt x="9235548" y="1567378"/>
                </a:lnTo>
                <a:lnTo>
                  <a:pt x="0" y="1567378"/>
                </a:lnTo>
                <a:lnTo>
                  <a:pt x="0" y="0"/>
                </a:lnTo>
                <a:close/>
              </a:path>
            </a:pathLst>
          </a:custGeom>
          <a:blipFill>
            <a:blip r:embed="rId5">
              <a:alphaModFix amt="10999"/>
            </a:blip>
            <a:stretch>
              <a:fillRect l="-102815" t="-216842" r="-2607" b="-111502"/>
            </a:stretch>
          </a:blipFill>
        </p:spPr>
        <p:txBody>
          <a:bodyPr/>
          <a:lstStyle/>
          <a:p>
            <a:endParaRPr lang="en-CA" noProof="1"/>
          </a:p>
        </p:txBody>
      </p:sp>
      <p:pic>
        <p:nvPicPr>
          <p:cNvPr id="7" name="Graphic 1" descr="Centre for Research &amp; Education on Violence Against Women &amp; Children">
            <a:extLst>
              <a:ext uri="{FF2B5EF4-FFF2-40B4-BE49-F238E27FC236}">
                <a16:creationId xmlns:a16="http://schemas.microsoft.com/office/drawing/2014/main" id="{DBDB177D-010F-B0CA-76AB-95EEDF30BDA4}"/>
              </a:ext>
            </a:extLst>
          </p:cNvPr>
          <p:cNvPicPr/>
          <p:nvPr/>
        </p:nvPicPr>
        <p:blipFill>
          <a:blip r:embed="rId6">
            <a:extLst>
              <a:ext uri="{28A0092B-C50C-407E-A947-70E740481C1C}">
                <a14:useLocalDpi xmlns:a14="http://schemas.microsoft.com/office/drawing/2010/main" val="0"/>
              </a:ext>
            </a:extLst>
          </a:blip>
          <a:srcRect l="-1093" t="-1" r="-7724" b="-17012"/>
          <a:stretch>
            <a:fillRect/>
          </a:stretch>
        </p:blipFill>
        <p:spPr>
          <a:xfrm>
            <a:off x="14099373" y="9469841"/>
            <a:ext cx="2219900" cy="540734"/>
          </a:xfrm>
          <a:prstGeom prst="rect">
            <a:avLst/>
          </a:prstGeom>
        </p:spPr>
      </p:pic>
      <p:pic>
        <p:nvPicPr>
          <p:cNvPr id="11" name="Picture 10" descr="Respect at Work">
            <a:extLst>
              <a:ext uri="{FF2B5EF4-FFF2-40B4-BE49-F238E27FC236}">
                <a16:creationId xmlns:a16="http://schemas.microsoft.com/office/drawing/2014/main" id="{B8239897-F69C-AD7D-92CB-4B79A78FC0D4}"/>
              </a:ext>
            </a:extLst>
          </p:cNvPr>
          <p:cNvPicPr/>
          <p:nvPr/>
        </p:nvPicPr>
        <p:blipFill>
          <a:blip r:embed="rId7"/>
          <a:stretch/>
        </p:blipFill>
        <p:spPr>
          <a:xfrm>
            <a:off x="16322658" y="9454383"/>
            <a:ext cx="1640981" cy="540734"/>
          </a:xfrm>
          <a:prstGeom prst="rect">
            <a:avLst/>
          </a:prstGeom>
        </p:spPr>
      </p:pic>
    </p:spTree>
    <p:extLst>
      <p:ext uri="{BB962C8B-B14F-4D97-AF65-F5344CB8AC3E}">
        <p14:creationId xmlns:p14="http://schemas.microsoft.com/office/powerpoint/2010/main" val="548540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F700FF-7E53-B274-4698-2FCCF42E9508}"/>
            </a:ext>
          </a:extLst>
        </p:cNvPr>
        <p:cNvGrpSpPr/>
        <p:nvPr/>
      </p:nvGrpSpPr>
      <p:grpSpPr>
        <a:xfrm>
          <a:off x="0" y="0"/>
          <a:ext cx="0" cy="0"/>
          <a:chOff x="0" y="0"/>
          <a:chExt cx="0" cy="0"/>
        </a:xfrm>
      </p:grpSpPr>
      <p:sp>
        <p:nvSpPr>
          <p:cNvPr id="53" name="Rectangle 52">
            <a:extLst>
              <a:ext uri="{FF2B5EF4-FFF2-40B4-BE49-F238E27FC236}">
                <a16:creationId xmlns:a16="http://schemas.microsoft.com/office/drawing/2014/main" id="{177B54B0-2738-A59F-FFD6-B123C8B0B53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9153564" y="0"/>
            <a:ext cx="9180374" cy="10287000"/>
          </a:xfrm>
          <a:prstGeom prst="rect">
            <a:avLst/>
          </a:prstGeom>
          <a:solidFill>
            <a:srgbClr val="FFFB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noProof="1"/>
          </a:p>
        </p:txBody>
      </p:sp>
      <p:sp>
        <p:nvSpPr>
          <p:cNvPr id="61" name="Rounded Rectangle 60">
            <a:extLst>
              <a:ext uri="{FF2B5EF4-FFF2-40B4-BE49-F238E27FC236}">
                <a16:creationId xmlns:a16="http://schemas.microsoft.com/office/drawing/2014/main" id="{0F217928-BD84-019B-B0D6-69E8E3A632C8}"/>
              </a:ext>
              <a:ext uri="{C183D7F6-B498-43B3-948B-1728B52AA6E4}">
                <adec:decorative xmlns:adec="http://schemas.microsoft.com/office/drawing/2017/decorative" val="1"/>
              </a:ext>
            </a:extLst>
          </p:cNvPr>
          <p:cNvSpPr/>
          <p:nvPr/>
        </p:nvSpPr>
        <p:spPr>
          <a:xfrm>
            <a:off x="9650792" y="2786751"/>
            <a:ext cx="8185918" cy="3559757"/>
          </a:xfrm>
          <a:prstGeom prst="roundRect">
            <a:avLst>
              <a:gd name="adj" fmla="val 4711"/>
            </a:avLst>
          </a:prstGeom>
          <a:solidFill>
            <a:srgbClr val="FBF6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en-CA" sz="2600" b="1" noProof="1">
              <a:solidFill>
                <a:srgbClr val="FFFBF3"/>
              </a:solidFill>
              <a:latin typeface="Aptos Bold"/>
              <a:ea typeface="Aptos Bold"/>
              <a:cs typeface="Aptos Bold"/>
              <a:sym typeface="Aptos Bold"/>
            </a:endParaRPr>
          </a:p>
        </p:txBody>
      </p:sp>
      <p:sp>
        <p:nvSpPr>
          <p:cNvPr id="50" name="Rectangle 49">
            <a:extLst>
              <a:ext uri="{FF2B5EF4-FFF2-40B4-BE49-F238E27FC236}">
                <a16:creationId xmlns:a16="http://schemas.microsoft.com/office/drawing/2014/main" id="{63B27525-D047-E4B7-5A4E-A3A233EBDCFD}"/>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23630" y="0"/>
            <a:ext cx="9180374" cy="10287000"/>
          </a:xfrm>
          <a:prstGeom prst="rect">
            <a:avLst/>
          </a:prstGeom>
          <a:solidFill>
            <a:srgbClr val="BDCBC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noProof="1"/>
          </a:p>
        </p:txBody>
      </p:sp>
      <p:sp>
        <p:nvSpPr>
          <p:cNvPr id="24" name="TextBox 24">
            <a:extLst>
              <a:ext uri="{FF2B5EF4-FFF2-40B4-BE49-F238E27FC236}">
                <a16:creationId xmlns:a16="http://schemas.microsoft.com/office/drawing/2014/main" id="{4B57186B-286C-664B-786D-46FE2165C22C}"/>
              </a:ext>
            </a:extLst>
          </p:cNvPr>
          <p:cNvSpPr txBox="1"/>
          <p:nvPr/>
        </p:nvSpPr>
        <p:spPr>
          <a:xfrm>
            <a:off x="11002183" y="1133113"/>
            <a:ext cx="5473573" cy="760345"/>
          </a:xfrm>
          <a:prstGeom prst="rect">
            <a:avLst/>
          </a:prstGeom>
        </p:spPr>
        <p:txBody>
          <a:bodyPr lIns="50800" tIns="50800" rIns="50800" bIns="50800" rtlCol="0" anchor="ctr"/>
          <a:lstStyle/>
          <a:p>
            <a:pPr algn="ctr">
              <a:lnSpc>
                <a:spcPts val="3359"/>
              </a:lnSpc>
            </a:pPr>
            <a:r>
              <a:rPr lang="en-CA" sz="2799" b="1" noProof="1">
                <a:solidFill>
                  <a:srgbClr val="FFFBF3"/>
                </a:solidFill>
                <a:latin typeface="Aptos Bold"/>
                <a:ea typeface="Aptos Bold"/>
                <a:cs typeface="Aptos Bold"/>
                <a:sym typeface="Aptos Bold"/>
              </a:rPr>
              <a:t>REALIT</a:t>
            </a:r>
          </a:p>
        </p:txBody>
      </p:sp>
      <p:sp>
        <p:nvSpPr>
          <p:cNvPr id="8" name="Rectangle 7">
            <a:extLst>
              <a:ext uri="{FF2B5EF4-FFF2-40B4-BE49-F238E27FC236}">
                <a16:creationId xmlns:a16="http://schemas.microsoft.com/office/drawing/2014/main" id="{F3ED1BF2-3C6A-B231-2FF8-9BA7B84B22C4}"/>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76200" y="6509271"/>
            <a:ext cx="9229558" cy="3442062"/>
          </a:xfrm>
          <a:prstGeom prst="rect">
            <a:avLst/>
          </a:prstGeom>
          <a:solidFill>
            <a:srgbClr val="E6EBE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noProof="1"/>
          </a:p>
        </p:txBody>
      </p:sp>
      <p:sp>
        <p:nvSpPr>
          <p:cNvPr id="47" name="TextBox 47">
            <a:extLst>
              <a:ext uri="{FF2B5EF4-FFF2-40B4-BE49-F238E27FC236}">
                <a16:creationId xmlns:a16="http://schemas.microsoft.com/office/drawing/2014/main" id="{F12161B0-13BF-8960-F9A9-6FEBD05F78FB}"/>
              </a:ext>
            </a:extLst>
          </p:cNvPr>
          <p:cNvSpPr txBox="1"/>
          <p:nvPr/>
        </p:nvSpPr>
        <p:spPr>
          <a:xfrm>
            <a:off x="971230" y="7276302"/>
            <a:ext cx="7208785" cy="2139240"/>
          </a:xfrm>
          <a:prstGeom prst="rect">
            <a:avLst/>
          </a:prstGeom>
        </p:spPr>
        <p:txBody>
          <a:bodyPr wrap="square" lIns="0" tIns="0" rIns="0" bIns="0" rtlCol="0" anchor="t">
            <a:spAutoFit/>
          </a:bodyPr>
          <a:lstStyle/>
          <a:p>
            <a:pPr marL="380049" lvl="1" indent="-190024">
              <a:lnSpc>
                <a:spcPts val="2835"/>
              </a:lnSpc>
              <a:buFont typeface="Arial"/>
              <a:buChar char="•"/>
            </a:pPr>
            <a:r>
              <a:rPr lang="en-CA" sz="2200" noProof="1">
                <a:solidFill>
                  <a:srgbClr val="394240"/>
                </a:solidFill>
                <a:latin typeface="Aptos Light" panose="020B0004020202020204" pitchFamily="34" charset="0"/>
                <a:ea typeface="Aptos"/>
                <a:cs typeface="Aptos"/>
                <a:sym typeface="Aptos"/>
              </a:rPr>
              <a:t>Puts the responsibility on the person experiencing</a:t>
            </a:r>
            <a:br>
              <a:rPr lang="en-CA" sz="2200" noProof="1">
                <a:solidFill>
                  <a:srgbClr val="394240"/>
                </a:solidFill>
                <a:latin typeface="Aptos Light" panose="020B0004020202020204" pitchFamily="34" charset="0"/>
                <a:ea typeface="Aptos"/>
                <a:cs typeface="Aptos"/>
                <a:sym typeface="Aptos"/>
              </a:rPr>
            </a:br>
            <a:r>
              <a:rPr lang="en-CA" sz="2200" noProof="1">
                <a:solidFill>
                  <a:srgbClr val="394240"/>
                </a:solidFill>
                <a:latin typeface="Aptos Light" panose="020B0004020202020204" pitchFamily="34" charset="0"/>
                <a:ea typeface="Aptos"/>
                <a:cs typeface="Aptos"/>
                <a:sym typeface="Aptos"/>
              </a:rPr>
              <a:t>the harassment instead of the person causing harm</a:t>
            </a:r>
          </a:p>
          <a:p>
            <a:pPr marL="380049" lvl="1" indent="-190024">
              <a:lnSpc>
                <a:spcPts val="2835"/>
              </a:lnSpc>
              <a:buFont typeface="Arial"/>
              <a:buChar char="•"/>
            </a:pPr>
            <a:r>
              <a:rPr lang="en-CA" sz="2200" noProof="1">
                <a:solidFill>
                  <a:srgbClr val="394240"/>
                </a:solidFill>
                <a:latin typeface="Aptos Light" panose="020B0004020202020204" pitchFamily="34" charset="0"/>
                <a:ea typeface="Aptos"/>
                <a:cs typeface="Aptos"/>
                <a:sym typeface="Aptos"/>
              </a:rPr>
              <a:t>Increases victim-blaming when someone doesn’t react </a:t>
            </a:r>
            <a:br>
              <a:rPr lang="en-CA" sz="2200" noProof="1">
                <a:solidFill>
                  <a:srgbClr val="394240"/>
                </a:solidFill>
                <a:latin typeface="Aptos Light" panose="020B0004020202020204" pitchFamily="34" charset="0"/>
                <a:ea typeface="Aptos"/>
                <a:cs typeface="Aptos"/>
                <a:sym typeface="Aptos"/>
              </a:rPr>
            </a:br>
            <a:r>
              <a:rPr lang="en-CA" sz="2200" noProof="1">
                <a:solidFill>
                  <a:srgbClr val="394240"/>
                </a:solidFill>
                <a:latin typeface="Aptos Light" panose="020B0004020202020204" pitchFamily="34" charset="0"/>
                <a:ea typeface="Aptos"/>
                <a:cs typeface="Aptos"/>
                <a:sym typeface="Aptos"/>
              </a:rPr>
              <a:t>in the moment</a:t>
            </a:r>
          </a:p>
          <a:p>
            <a:pPr marL="380049" lvl="1" indent="-190024">
              <a:lnSpc>
                <a:spcPts val="2835"/>
              </a:lnSpc>
              <a:buFont typeface="Arial"/>
              <a:buChar char="•"/>
            </a:pPr>
            <a:r>
              <a:rPr lang="en-CA" sz="2200" noProof="1">
                <a:solidFill>
                  <a:srgbClr val="394240"/>
                </a:solidFill>
                <a:latin typeface="Aptos Light" panose="020B0004020202020204" pitchFamily="34" charset="0"/>
                <a:ea typeface="Aptos"/>
                <a:cs typeface="Aptos"/>
                <a:sym typeface="Aptos"/>
              </a:rPr>
              <a:t>Allows harmful behaviour to continue because silence </a:t>
            </a:r>
            <a:br>
              <a:rPr lang="en-CA" sz="2200" noProof="1">
                <a:solidFill>
                  <a:srgbClr val="394240"/>
                </a:solidFill>
                <a:latin typeface="Aptos Light" panose="020B0004020202020204" pitchFamily="34" charset="0"/>
                <a:ea typeface="Aptos"/>
                <a:cs typeface="Aptos"/>
                <a:sym typeface="Aptos"/>
              </a:rPr>
            </a:br>
            <a:r>
              <a:rPr lang="en-CA" sz="2200" noProof="1">
                <a:solidFill>
                  <a:srgbClr val="394240"/>
                </a:solidFill>
                <a:latin typeface="Aptos Light" panose="020B0004020202020204" pitchFamily="34" charset="0"/>
                <a:ea typeface="Aptos"/>
                <a:cs typeface="Aptos"/>
                <a:sym typeface="Aptos"/>
              </a:rPr>
              <a:t>is interpreted as consent</a:t>
            </a:r>
          </a:p>
        </p:txBody>
      </p:sp>
      <p:sp>
        <p:nvSpPr>
          <p:cNvPr id="55" name="TextBox 54">
            <a:extLst>
              <a:ext uri="{FF2B5EF4-FFF2-40B4-BE49-F238E27FC236}">
                <a16:creationId xmlns:a16="http://schemas.microsoft.com/office/drawing/2014/main" id="{1669B84D-C207-B2F1-4971-C13D2B69709B}"/>
              </a:ext>
            </a:extLst>
          </p:cNvPr>
          <p:cNvSpPr txBox="1"/>
          <p:nvPr/>
        </p:nvSpPr>
        <p:spPr>
          <a:xfrm>
            <a:off x="-2286000" y="3971925"/>
            <a:ext cx="184731" cy="369332"/>
          </a:xfrm>
          <a:prstGeom prst="rect">
            <a:avLst/>
          </a:prstGeom>
          <a:noFill/>
        </p:spPr>
        <p:txBody>
          <a:bodyPr wrap="none" rtlCol="0">
            <a:spAutoFit/>
          </a:bodyPr>
          <a:lstStyle/>
          <a:p>
            <a:endParaRPr lang="en-CA" noProof="1"/>
          </a:p>
        </p:txBody>
      </p:sp>
      <p:sp>
        <p:nvSpPr>
          <p:cNvPr id="56" name="Rounded Rectangle 55">
            <a:extLst>
              <a:ext uri="{FF2B5EF4-FFF2-40B4-BE49-F238E27FC236}">
                <a16:creationId xmlns:a16="http://schemas.microsoft.com/office/drawing/2014/main" id="{DAE61F28-9D2A-776A-0C8B-7BF3290ECC71}"/>
              </a:ext>
            </a:extLst>
          </p:cNvPr>
          <p:cNvSpPr>
            <a:spLocks noGrp="1" noRot="1" noMove="1" noResize="1" noEditPoints="1" noAdjustHandles="1" noChangeArrowheads="1" noChangeShapeType="1"/>
          </p:cNvSpPr>
          <p:nvPr/>
        </p:nvSpPr>
        <p:spPr>
          <a:xfrm>
            <a:off x="1811216" y="1175998"/>
            <a:ext cx="5510683" cy="717460"/>
          </a:xfrm>
          <a:prstGeom prst="roundRect">
            <a:avLst>
              <a:gd name="adj" fmla="val 10692"/>
            </a:avLst>
          </a:prstGeom>
          <a:solidFill>
            <a:srgbClr val="C8404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en-CA" sz="2800" b="1" noProof="1">
                <a:solidFill>
                  <a:srgbClr val="FFFBF3"/>
                </a:solidFill>
                <a:latin typeface="Aptos Bold"/>
                <a:ea typeface="Aptos Bold"/>
                <a:cs typeface="Aptos Bold"/>
                <a:sym typeface="Aptos Bold"/>
              </a:rPr>
              <a:t>POPULAR MISCONCEPTION</a:t>
            </a:r>
          </a:p>
        </p:txBody>
      </p:sp>
      <p:sp>
        <p:nvSpPr>
          <p:cNvPr id="57" name="Rounded Rectangle 56">
            <a:extLst>
              <a:ext uri="{FF2B5EF4-FFF2-40B4-BE49-F238E27FC236}">
                <a16:creationId xmlns:a16="http://schemas.microsoft.com/office/drawing/2014/main" id="{38B60645-E594-5AEB-8B6A-CA55F26CA830}"/>
              </a:ext>
            </a:extLst>
          </p:cNvPr>
          <p:cNvSpPr>
            <a:spLocks noGrp="1" noRot="1" noMove="1" noResize="1" noEditPoints="1" noAdjustHandles="1" noChangeArrowheads="1" noChangeShapeType="1"/>
          </p:cNvSpPr>
          <p:nvPr/>
        </p:nvSpPr>
        <p:spPr>
          <a:xfrm>
            <a:off x="2312050" y="6042323"/>
            <a:ext cx="4509014" cy="767031"/>
          </a:xfrm>
          <a:prstGeom prst="roundRect">
            <a:avLst>
              <a:gd name="adj" fmla="val 10692"/>
            </a:avLst>
          </a:prstGeom>
          <a:solidFill>
            <a:srgbClr val="7080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en-CA" sz="2600" b="1" noProof="1">
                <a:solidFill>
                  <a:srgbClr val="FFFBF3"/>
                </a:solidFill>
                <a:latin typeface="Aptos Bold"/>
                <a:ea typeface="Aptos Bold"/>
                <a:cs typeface="Aptos Bold"/>
                <a:sym typeface="Aptos Bold"/>
              </a:rPr>
              <a:t>IMPLICATIONS</a:t>
            </a:r>
          </a:p>
        </p:txBody>
      </p:sp>
      <p:sp>
        <p:nvSpPr>
          <p:cNvPr id="59" name="TextBox 58">
            <a:extLst>
              <a:ext uri="{FF2B5EF4-FFF2-40B4-BE49-F238E27FC236}">
                <a16:creationId xmlns:a16="http://schemas.microsoft.com/office/drawing/2014/main" id="{E12D7EDF-AB8C-025F-2FAD-24F331292303}"/>
              </a:ext>
            </a:extLst>
          </p:cNvPr>
          <p:cNvSpPr txBox="1"/>
          <p:nvPr/>
        </p:nvSpPr>
        <p:spPr>
          <a:xfrm>
            <a:off x="7109927" y="-1175657"/>
            <a:ext cx="184731" cy="369332"/>
          </a:xfrm>
          <a:prstGeom prst="rect">
            <a:avLst/>
          </a:prstGeom>
          <a:noFill/>
        </p:spPr>
        <p:txBody>
          <a:bodyPr wrap="none" rtlCol="0">
            <a:spAutoFit/>
          </a:bodyPr>
          <a:lstStyle/>
          <a:p>
            <a:endParaRPr lang="en-CA" noProof="1"/>
          </a:p>
        </p:txBody>
      </p:sp>
      <p:sp>
        <p:nvSpPr>
          <p:cNvPr id="11" name="Rounded Rectangle 10">
            <a:extLst>
              <a:ext uri="{FF2B5EF4-FFF2-40B4-BE49-F238E27FC236}">
                <a16:creationId xmlns:a16="http://schemas.microsoft.com/office/drawing/2014/main" id="{7B814FE4-75CC-2876-73B4-BA50EB0CBAE5}"/>
              </a:ext>
              <a:ext uri="{C183D7F6-B498-43B3-948B-1728B52AA6E4}">
                <adec:decorative xmlns:adec="http://schemas.microsoft.com/office/drawing/2017/decorative" val="1"/>
              </a:ext>
            </a:extLst>
          </p:cNvPr>
          <p:cNvSpPr/>
          <p:nvPr/>
        </p:nvSpPr>
        <p:spPr>
          <a:xfrm>
            <a:off x="1482729" y="2788509"/>
            <a:ext cx="6111700" cy="2400465"/>
          </a:xfrm>
          <a:prstGeom prst="roundRect">
            <a:avLst>
              <a:gd name="adj" fmla="val 5401"/>
            </a:avLst>
          </a:prstGeom>
          <a:solidFill>
            <a:srgbClr val="F7F7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en-CA" sz="2600" b="1" noProof="1">
              <a:solidFill>
                <a:srgbClr val="FFFBF3"/>
              </a:solidFill>
              <a:latin typeface="Aptos Bold"/>
              <a:ea typeface="Aptos Bold"/>
              <a:cs typeface="Aptos Bold"/>
              <a:sym typeface="Aptos Bold"/>
            </a:endParaRPr>
          </a:p>
        </p:txBody>
      </p:sp>
      <p:sp>
        <p:nvSpPr>
          <p:cNvPr id="49" name="TextBox 49">
            <a:extLst>
              <a:ext uri="{FF2B5EF4-FFF2-40B4-BE49-F238E27FC236}">
                <a16:creationId xmlns:a16="http://schemas.microsoft.com/office/drawing/2014/main" id="{32A364A3-B2D5-3259-9A6C-6F0BACEE21BF}"/>
              </a:ext>
            </a:extLst>
          </p:cNvPr>
          <p:cNvSpPr txBox="1"/>
          <p:nvPr/>
        </p:nvSpPr>
        <p:spPr>
          <a:xfrm>
            <a:off x="2860712" y="3350777"/>
            <a:ext cx="3411691" cy="1337354"/>
          </a:xfrm>
          <a:prstGeom prst="rect">
            <a:avLst/>
          </a:prstGeom>
        </p:spPr>
        <p:txBody>
          <a:bodyPr lIns="0" tIns="0" rIns="0" bIns="0" rtlCol="0" anchor="t">
            <a:spAutoFit/>
          </a:bodyPr>
          <a:lstStyle/>
          <a:p>
            <a:pPr algn="ctr">
              <a:lnSpc>
                <a:spcPts val="3480"/>
              </a:lnSpc>
              <a:spcBef>
                <a:spcPct val="0"/>
              </a:spcBef>
            </a:pPr>
            <a:r>
              <a:rPr lang="en-CA" sz="2800" noProof="1">
                <a:solidFill>
                  <a:srgbClr val="394240"/>
                </a:solidFill>
                <a:latin typeface="Aptos Light" panose="020B0004020202020204" pitchFamily="34" charset="0"/>
                <a:ea typeface="Aptos"/>
                <a:cs typeface="Aptos"/>
                <a:sym typeface="Aptos"/>
              </a:rPr>
              <a:t>If someone doesn't say "no", it’s NOT sexual harassment</a:t>
            </a:r>
          </a:p>
        </p:txBody>
      </p:sp>
      <p:sp>
        <p:nvSpPr>
          <p:cNvPr id="62" name="Rounded Rectangle 61">
            <a:extLst>
              <a:ext uri="{FF2B5EF4-FFF2-40B4-BE49-F238E27FC236}">
                <a16:creationId xmlns:a16="http://schemas.microsoft.com/office/drawing/2014/main" id="{0D6D03F1-D1A6-6C96-7949-2AF7F58D8F39}"/>
              </a:ext>
            </a:extLst>
          </p:cNvPr>
          <p:cNvSpPr>
            <a:spLocks noGrp="1" noRot="1" noMove="1" noResize="1" noEditPoints="1" noAdjustHandles="1" noChangeArrowheads="1" noChangeShapeType="1"/>
          </p:cNvSpPr>
          <p:nvPr/>
        </p:nvSpPr>
        <p:spPr>
          <a:xfrm>
            <a:off x="11006965" y="1129769"/>
            <a:ext cx="5473572" cy="767031"/>
          </a:xfrm>
          <a:prstGeom prst="roundRect">
            <a:avLst>
              <a:gd name="adj" fmla="val 10692"/>
            </a:avLst>
          </a:prstGeom>
          <a:solidFill>
            <a:srgbClr val="91A4A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en-CA" sz="2800" b="1" noProof="1">
                <a:solidFill>
                  <a:srgbClr val="FFFBF3"/>
                </a:solidFill>
                <a:latin typeface="Aptos Bold"/>
                <a:ea typeface="Aptos Bold"/>
                <a:cs typeface="Aptos Bold"/>
                <a:sym typeface="Aptos Bold"/>
              </a:rPr>
              <a:t>REALITY</a:t>
            </a:r>
            <a:endParaRPr lang="en-CA" sz="2600" b="1" noProof="1">
              <a:solidFill>
                <a:srgbClr val="FFFBF3"/>
              </a:solidFill>
              <a:latin typeface="Aptos Bold"/>
              <a:ea typeface="Aptos Bold"/>
              <a:cs typeface="Aptos Bold"/>
              <a:sym typeface="Aptos Bold"/>
            </a:endParaRPr>
          </a:p>
        </p:txBody>
      </p:sp>
      <p:sp>
        <p:nvSpPr>
          <p:cNvPr id="2" name="TextBox 28">
            <a:extLst>
              <a:ext uri="{FF2B5EF4-FFF2-40B4-BE49-F238E27FC236}">
                <a16:creationId xmlns:a16="http://schemas.microsoft.com/office/drawing/2014/main" id="{9CE93158-30BE-556B-E7E9-D3E64A3DF9DA}"/>
              </a:ext>
            </a:extLst>
          </p:cNvPr>
          <p:cNvSpPr txBox="1"/>
          <p:nvPr/>
        </p:nvSpPr>
        <p:spPr>
          <a:xfrm>
            <a:off x="10585720" y="3337904"/>
            <a:ext cx="6316062" cy="2457450"/>
          </a:xfrm>
          <a:prstGeom prst="rect">
            <a:avLst/>
          </a:prstGeom>
        </p:spPr>
        <p:txBody>
          <a:bodyPr wrap="square" lIns="0" tIns="0" rIns="0" bIns="0" rtlCol="0" anchor="t">
            <a:spAutoFit/>
          </a:bodyPr>
          <a:lstStyle/>
          <a:p>
            <a:pPr algn="ctr">
              <a:lnSpc>
                <a:spcPts val="3240"/>
              </a:lnSpc>
            </a:pPr>
            <a:r>
              <a:rPr lang="en-CA" sz="2600" noProof="1">
                <a:solidFill>
                  <a:srgbClr val="394240"/>
                </a:solidFill>
                <a:latin typeface="Aptos Light" panose="020B0004020202020204" pitchFamily="34" charset="0"/>
                <a:ea typeface="Aptos"/>
                <a:cs typeface="Aptos"/>
                <a:sym typeface="Aptos"/>
              </a:rPr>
              <a:t>Sexual harassment can still occur even if a person does not explicitly say "no" or speak up about the behaviour. People often stay quiet because they feel scared, don’t know what to do, and/or are worried about retaliation and losing their job.</a:t>
            </a:r>
          </a:p>
        </p:txBody>
      </p:sp>
      <p:sp>
        <p:nvSpPr>
          <p:cNvPr id="3" name="Freeform 31">
            <a:extLst>
              <a:ext uri="{FF2B5EF4-FFF2-40B4-BE49-F238E27FC236}">
                <a16:creationId xmlns:a16="http://schemas.microsoft.com/office/drawing/2014/main" id="{A40735C4-A314-BA6A-B4FC-8F0F8FCBA79E}"/>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9144000" y="8801100"/>
            <a:ext cx="9180375" cy="1485900"/>
          </a:xfrm>
          <a:custGeom>
            <a:avLst/>
            <a:gdLst/>
            <a:ahLst/>
            <a:cxnLst/>
            <a:rect l="l" t="t" r="r" b="b"/>
            <a:pathLst>
              <a:path w="9235549" h="1567378">
                <a:moveTo>
                  <a:pt x="0" y="0"/>
                </a:moveTo>
                <a:lnTo>
                  <a:pt x="9235548" y="0"/>
                </a:lnTo>
                <a:lnTo>
                  <a:pt x="9235548" y="1567378"/>
                </a:lnTo>
                <a:lnTo>
                  <a:pt x="0" y="1567378"/>
                </a:lnTo>
                <a:lnTo>
                  <a:pt x="0" y="0"/>
                </a:lnTo>
                <a:close/>
              </a:path>
            </a:pathLst>
          </a:custGeom>
          <a:blipFill>
            <a:blip r:embed="rId3">
              <a:alphaModFix amt="10999"/>
            </a:blip>
            <a:stretch>
              <a:fillRect l="-102815" t="-216842" r="-2607" b="-111502"/>
            </a:stretch>
          </a:blipFill>
        </p:spPr>
        <p:txBody>
          <a:bodyPr/>
          <a:lstStyle/>
          <a:p>
            <a:endParaRPr lang="en-CA" noProof="1"/>
          </a:p>
        </p:txBody>
      </p:sp>
      <p:grpSp>
        <p:nvGrpSpPr>
          <p:cNvPr id="4" name="Group 13">
            <a:extLst>
              <a:ext uri="{FF2B5EF4-FFF2-40B4-BE49-F238E27FC236}">
                <a16:creationId xmlns:a16="http://schemas.microsoft.com/office/drawing/2014/main" id="{524775A9-7351-BAD8-633C-EB7142774EDD}"/>
              </a:ext>
              <a:ext uri="{C183D7F6-B498-43B3-948B-1728B52AA6E4}">
                <adec:decorative xmlns:adec="http://schemas.microsoft.com/office/drawing/2017/decorative" val="1"/>
              </a:ext>
            </a:extLst>
          </p:cNvPr>
          <p:cNvGrpSpPr/>
          <p:nvPr/>
        </p:nvGrpSpPr>
        <p:grpSpPr>
          <a:xfrm>
            <a:off x="1447800" y="2781300"/>
            <a:ext cx="6111701" cy="2414132"/>
            <a:chOff x="0" y="0"/>
            <a:chExt cx="8148934" cy="3218843"/>
          </a:xfrm>
        </p:grpSpPr>
        <p:sp>
          <p:nvSpPr>
            <p:cNvPr id="5" name="TextBox 16">
              <a:extLst>
                <a:ext uri="{FF2B5EF4-FFF2-40B4-BE49-F238E27FC236}">
                  <a16:creationId xmlns:a16="http://schemas.microsoft.com/office/drawing/2014/main" id="{3538F8EE-926F-0B71-AE2D-857B37A9604A}"/>
                </a:ext>
              </a:extLst>
            </p:cNvPr>
            <p:cNvSpPr txBox="1"/>
            <p:nvPr/>
          </p:nvSpPr>
          <p:spPr>
            <a:xfrm>
              <a:off x="0" y="0"/>
              <a:ext cx="8148934" cy="3218843"/>
            </a:xfrm>
            <a:prstGeom prst="rect">
              <a:avLst/>
            </a:prstGeom>
          </p:spPr>
          <p:txBody>
            <a:bodyPr lIns="50800" tIns="50800" rIns="50800" bIns="50800" rtlCol="0" anchor="ctr"/>
            <a:lstStyle/>
            <a:p>
              <a:pPr algn="ctr">
                <a:lnSpc>
                  <a:spcPts val="2879"/>
                </a:lnSpc>
              </a:pPr>
              <a:endParaRPr lang="en-CA" noProof="1"/>
            </a:p>
          </p:txBody>
        </p:sp>
        <p:sp>
          <p:nvSpPr>
            <p:cNvPr id="6" name="Freeform 17">
              <a:extLst>
                <a:ext uri="{FF2B5EF4-FFF2-40B4-BE49-F238E27FC236}">
                  <a16:creationId xmlns:a16="http://schemas.microsoft.com/office/drawing/2014/main" id="{B776B7A8-1DCA-4B43-207B-287653723F77}"/>
                </a:ext>
              </a:extLst>
            </p:cNvPr>
            <p:cNvSpPr/>
            <p:nvPr/>
          </p:nvSpPr>
          <p:spPr>
            <a:xfrm>
              <a:off x="6965684" y="2209080"/>
              <a:ext cx="945948" cy="746117"/>
            </a:xfrm>
            <a:custGeom>
              <a:avLst/>
              <a:gdLst/>
              <a:ahLst/>
              <a:cxnLst/>
              <a:rect l="l" t="t" r="r" b="b"/>
              <a:pathLst>
                <a:path w="945948" h="746117">
                  <a:moveTo>
                    <a:pt x="0" y="0"/>
                  </a:moveTo>
                  <a:lnTo>
                    <a:pt x="945948" y="0"/>
                  </a:lnTo>
                  <a:lnTo>
                    <a:pt x="945948" y="746116"/>
                  </a:lnTo>
                  <a:lnTo>
                    <a:pt x="0" y="746116"/>
                  </a:lnTo>
                  <a:lnTo>
                    <a:pt x="0" y="0"/>
                  </a:lnTo>
                  <a:close/>
                </a:path>
              </a:pathLst>
            </a:custGeom>
            <a:blipFill>
              <a:blip>
                <a:alphaModFix amt="18999"/>
                <a:extLst>
                  <a:ext uri="{96DAC541-7B7A-43D3-8B79-37D633B846F1}">
                    <asvg:svgBlip xmlns:asvg="http://schemas.microsoft.com/office/drawing/2016/SVG/main" r:embed="rId4"/>
                  </a:ext>
                </a:extLst>
              </a:blip>
              <a:stretch>
                <a:fillRect/>
              </a:stretch>
            </a:blipFill>
          </p:spPr>
          <p:txBody>
            <a:bodyPr/>
            <a:lstStyle/>
            <a:p>
              <a:endParaRPr lang="en-CA" noProof="1"/>
            </a:p>
          </p:txBody>
        </p:sp>
        <p:sp>
          <p:nvSpPr>
            <p:cNvPr id="10" name="Freeform 18">
              <a:extLst>
                <a:ext uri="{FF2B5EF4-FFF2-40B4-BE49-F238E27FC236}">
                  <a16:creationId xmlns:a16="http://schemas.microsoft.com/office/drawing/2014/main" id="{A3FA6F0D-8FD0-FE4F-3881-E6DFEA416B63}"/>
                </a:ext>
              </a:extLst>
            </p:cNvPr>
            <p:cNvSpPr/>
            <p:nvPr/>
          </p:nvSpPr>
          <p:spPr>
            <a:xfrm flipH="1" flipV="1">
              <a:off x="270627" y="273009"/>
              <a:ext cx="945948" cy="746117"/>
            </a:xfrm>
            <a:custGeom>
              <a:avLst/>
              <a:gdLst/>
              <a:ahLst/>
              <a:cxnLst/>
              <a:rect l="l" t="t" r="r" b="b"/>
              <a:pathLst>
                <a:path w="945948" h="746117">
                  <a:moveTo>
                    <a:pt x="945948" y="746117"/>
                  </a:moveTo>
                  <a:lnTo>
                    <a:pt x="0" y="746117"/>
                  </a:lnTo>
                  <a:lnTo>
                    <a:pt x="0" y="0"/>
                  </a:lnTo>
                  <a:lnTo>
                    <a:pt x="945948" y="0"/>
                  </a:lnTo>
                  <a:lnTo>
                    <a:pt x="945948" y="746117"/>
                  </a:lnTo>
                  <a:close/>
                </a:path>
              </a:pathLst>
            </a:custGeom>
            <a:blipFill>
              <a:blip>
                <a:alphaModFix amt="18999"/>
                <a:extLst>
                  <a:ext uri="{96DAC541-7B7A-43D3-8B79-37D633B846F1}">
                    <asvg:svgBlip xmlns:asvg="http://schemas.microsoft.com/office/drawing/2016/SVG/main" r:embed="rId5"/>
                  </a:ext>
                </a:extLst>
              </a:blip>
              <a:stretch>
                <a:fillRect/>
              </a:stretch>
            </a:blipFill>
          </p:spPr>
          <p:txBody>
            <a:bodyPr/>
            <a:lstStyle/>
            <a:p>
              <a:endParaRPr lang="en-CA" noProof="1"/>
            </a:p>
          </p:txBody>
        </p:sp>
      </p:grpSp>
      <p:pic>
        <p:nvPicPr>
          <p:cNvPr id="7" name="Graphic 1" descr="Centre for Research &amp; Education on Violence Against Women &amp; Children">
            <a:extLst>
              <a:ext uri="{FF2B5EF4-FFF2-40B4-BE49-F238E27FC236}">
                <a16:creationId xmlns:a16="http://schemas.microsoft.com/office/drawing/2014/main" id="{6693D5E7-36D1-BF58-E01F-8950305F9FE4}"/>
              </a:ext>
            </a:extLst>
          </p:cNvPr>
          <p:cNvPicPr/>
          <p:nvPr/>
        </p:nvPicPr>
        <p:blipFill>
          <a:blip r:embed="rId6">
            <a:extLst>
              <a:ext uri="{28A0092B-C50C-407E-A947-70E740481C1C}">
                <a14:useLocalDpi xmlns:a14="http://schemas.microsoft.com/office/drawing/2010/main" val="0"/>
              </a:ext>
            </a:extLst>
          </a:blip>
          <a:srcRect l="-1093" t="-1" r="-7724" b="-17012"/>
          <a:stretch>
            <a:fillRect/>
          </a:stretch>
        </p:blipFill>
        <p:spPr>
          <a:xfrm>
            <a:off x="14099373" y="9469841"/>
            <a:ext cx="2219900" cy="540734"/>
          </a:xfrm>
          <a:prstGeom prst="rect">
            <a:avLst/>
          </a:prstGeom>
        </p:spPr>
      </p:pic>
      <p:pic>
        <p:nvPicPr>
          <p:cNvPr id="9" name="Picture 8" descr="Respect at Work">
            <a:extLst>
              <a:ext uri="{FF2B5EF4-FFF2-40B4-BE49-F238E27FC236}">
                <a16:creationId xmlns:a16="http://schemas.microsoft.com/office/drawing/2014/main" id="{D8A2F41B-7033-7EE8-4510-C20D7132507A}"/>
              </a:ext>
            </a:extLst>
          </p:cNvPr>
          <p:cNvPicPr/>
          <p:nvPr/>
        </p:nvPicPr>
        <p:blipFill>
          <a:blip r:embed="rId7"/>
          <a:stretch/>
        </p:blipFill>
        <p:spPr>
          <a:xfrm>
            <a:off x="16322658" y="9454383"/>
            <a:ext cx="1640981" cy="540734"/>
          </a:xfrm>
          <a:prstGeom prst="rect">
            <a:avLst/>
          </a:prstGeom>
        </p:spPr>
      </p:pic>
    </p:spTree>
    <p:extLst>
      <p:ext uri="{BB962C8B-B14F-4D97-AF65-F5344CB8AC3E}">
        <p14:creationId xmlns:p14="http://schemas.microsoft.com/office/powerpoint/2010/main" val="37822184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776A5A-6DA8-B3D2-8ED3-F99B50079C6D}"/>
            </a:ext>
          </a:extLst>
        </p:cNvPr>
        <p:cNvGrpSpPr/>
        <p:nvPr/>
      </p:nvGrpSpPr>
      <p:grpSpPr>
        <a:xfrm>
          <a:off x="0" y="0"/>
          <a:ext cx="0" cy="0"/>
          <a:chOff x="0" y="0"/>
          <a:chExt cx="0" cy="0"/>
        </a:xfrm>
      </p:grpSpPr>
      <p:sp>
        <p:nvSpPr>
          <p:cNvPr id="53" name="Rectangle 52">
            <a:extLst>
              <a:ext uri="{FF2B5EF4-FFF2-40B4-BE49-F238E27FC236}">
                <a16:creationId xmlns:a16="http://schemas.microsoft.com/office/drawing/2014/main" id="{066DE8A5-464C-0F23-E2F5-0C5C6815DC9C}"/>
              </a:ext>
              <a:ext uri="{C183D7F6-B498-43B3-948B-1728B52AA6E4}">
                <adec:decorative xmlns:adec="http://schemas.microsoft.com/office/drawing/2017/decorative" val="1"/>
              </a:ext>
            </a:extLst>
          </p:cNvPr>
          <p:cNvSpPr>
            <a:spLocks/>
          </p:cNvSpPr>
          <p:nvPr/>
        </p:nvSpPr>
        <p:spPr>
          <a:xfrm>
            <a:off x="9144000" y="45474"/>
            <a:ext cx="9180374" cy="10287000"/>
          </a:xfrm>
          <a:prstGeom prst="rect">
            <a:avLst/>
          </a:prstGeom>
          <a:solidFill>
            <a:srgbClr val="FFFB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noProof="1"/>
          </a:p>
        </p:txBody>
      </p:sp>
      <p:sp>
        <p:nvSpPr>
          <p:cNvPr id="61" name="Rounded Rectangle 60">
            <a:extLst>
              <a:ext uri="{FF2B5EF4-FFF2-40B4-BE49-F238E27FC236}">
                <a16:creationId xmlns:a16="http://schemas.microsoft.com/office/drawing/2014/main" id="{8B696FA4-3700-2959-4373-9D61AB9471E3}"/>
              </a:ext>
              <a:ext uri="{C183D7F6-B498-43B3-948B-1728B52AA6E4}">
                <adec:decorative xmlns:adec="http://schemas.microsoft.com/office/drawing/2017/decorative" val="1"/>
              </a:ext>
            </a:extLst>
          </p:cNvPr>
          <p:cNvSpPr/>
          <p:nvPr/>
        </p:nvSpPr>
        <p:spPr>
          <a:xfrm>
            <a:off x="9650792" y="2622544"/>
            <a:ext cx="8185918" cy="3559757"/>
          </a:xfrm>
          <a:prstGeom prst="roundRect">
            <a:avLst>
              <a:gd name="adj" fmla="val 4711"/>
            </a:avLst>
          </a:prstGeom>
          <a:solidFill>
            <a:srgbClr val="FBF6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en-CA" sz="2600" b="1" noProof="1">
              <a:solidFill>
                <a:srgbClr val="FFFBF3"/>
              </a:solidFill>
              <a:latin typeface="Aptos Bold"/>
              <a:ea typeface="Aptos Bold"/>
              <a:cs typeface="Aptos Bold"/>
              <a:sym typeface="Aptos Bold"/>
            </a:endParaRPr>
          </a:p>
        </p:txBody>
      </p:sp>
      <p:sp>
        <p:nvSpPr>
          <p:cNvPr id="50" name="Rectangle 49">
            <a:extLst>
              <a:ext uri="{FF2B5EF4-FFF2-40B4-BE49-F238E27FC236}">
                <a16:creationId xmlns:a16="http://schemas.microsoft.com/office/drawing/2014/main" id="{E4DE741E-E2F7-25FC-251E-D4AECDBEDA6C}"/>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23630" y="0"/>
            <a:ext cx="9180374" cy="10287000"/>
          </a:xfrm>
          <a:prstGeom prst="rect">
            <a:avLst/>
          </a:prstGeom>
          <a:solidFill>
            <a:srgbClr val="BDCBC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noProof="1"/>
          </a:p>
        </p:txBody>
      </p:sp>
      <p:sp>
        <p:nvSpPr>
          <p:cNvPr id="24" name="TextBox 24">
            <a:extLst>
              <a:ext uri="{FF2B5EF4-FFF2-40B4-BE49-F238E27FC236}">
                <a16:creationId xmlns:a16="http://schemas.microsoft.com/office/drawing/2014/main" id="{7CA08435-BB4B-C243-2D31-51B17AE0EAAA}"/>
              </a:ext>
            </a:extLst>
          </p:cNvPr>
          <p:cNvSpPr txBox="1"/>
          <p:nvPr/>
        </p:nvSpPr>
        <p:spPr>
          <a:xfrm>
            <a:off x="11002183" y="1133113"/>
            <a:ext cx="5473573" cy="760345"/>
          </a:xfrm>
          <a:prstGeom prst="rect">
            <a:avLst/>
          </a:prstGeom>
        </p:spPr>
        <p:txBody>
          <a:bodyPr lIns="50800" tIns="50800" rIns="50800" bIns="50800" rtlCol="0" anchor="ctr"/>
          <a:lstStyle/>
          <a:p>
            <a:pPr algn="ctr">
              <a:lnSpc>
                <a:spcPts val="3359"/>
              </a:lnSpc>
            </a:pPr>
            <a:r>
              <a:rPr lang="en-CA" sz="2799" b="1" noProof="1">
                <a:solidFill>
                  <a:srgbClr val="FFFBF3"/>
                </a:solidFill>
                <a:latin typeface="Aptos Bold"/>
                <a:ea typeface="Aptos Bold"/>
                <a:cs typeface="Aptos Bold"/>
                <a:sym typeface="Aptos Bold"/>
              </a:rPr>
              <a:t>REALIT</a:t>
            </a:r>
          </a:p>
        </p:txBody>
      </p:sp>
      <p:sp>
        <p:nvSpPr>
          <p:cNvPr id="8" name="Rectangle 7">
            <a:extLst>
              <a:ext uri="{FF2B5EF4-FFF2-40B4-BE49-F238E27FC236}">
                <a16:creationId xmlns:a16="http://schemas.microsoft.com/office/drawing/2014/main" id="{B874118F-755F-9474-34D6-9221B999AAC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76200" y="6509271"/>
            <a:ext cx="9229558" cy="3442062"/>
          </a:xfrm>
          <a:prstGeom prst="rect">
            <a:avLst/>
          </a:prstGeom>
          <a:solidFill>
            <a:srgbClr val="E6EBE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noProof="1"/>
          </a:p>
        </p:txBody>
      </p:sp>
      <p:sp>
        <p:nvSpPr>
          <p:cNvPr id="47" name="TextBox 47">
            <a:extLst>
              <a:ext uri="{FF2B5EF4-FFF2-40B4-BE49-F238E27FC236}">
                <a16:creationId xmlns:a16="http://schemas.microsoft.com/office/drawing/2014/main" id="{ACB757A7-DB75-5C74-2F53-05A8BC928C1D}"/>
              </a:ext>
            </a:extLst>
          </p:cNvPr>
          <p:cNvSpPr txBox="1"/>
          <p:nvPr/>
        </p:nvSpPr>
        <p:spPr>
          <a:xfrm>
            <a:off x="668690" y="7497063"/>
            <a:ext cx="7739778" cy="1424621"/>
          </a:xfrm>
          <a:prstGeom prst="rect">
            <a:avLst/>
          </a:prstGeom>
        </p:spPr>
        <p:txBody>
          <a:bodyPr wrap="square" lIns="0" tIns="0" rIns="0" bIns="0" rtlCol="0" anchor="t">
            <a:spAutoFit/>
          </a:bodyPr>
          <a:lstStyle/>
          <a:p>
            <a:pPr marL="380049" lvl="1" indent="-190024">
              <a:lnSpc>
                <a:spcPts val="2835"/>
              </a:lnSpc>
              <a:buFont typeface="Arial"/>
              <a:buChar char="•"/>
            </a:pPr>
            <a:r>
              <a:rPr lang="en-CA" sz="2200" noProof="1">
                <a:solidFill>
                  <a:srgbClr val="394240"/>
                </a:solidFill>
                <a:latin typeface="Aptos Light" panose="020B0004020202020204" pitchFamily="34" charset="0"/>
                <a:ea typeface="Aptos"/>
                <a:cs typeface="Aptos"/>
                <a:sym typeface="Aptos"/>
              </a:rPr>
              <a:t>Organizations without policies send the message that sexual harassment among staff and by third-parties is tolerated</a:t>
            </a:r>
          </a:p>
          <a:p>
            <a:pPr marL="380049" lvl="1" indent="-190024">
              <a:lnSpc>
                <a:spcPts val="2835"/>
              </a:lnSpc>
              <a:buFont typeface="Arial"/>
              <a:buChar char="•"/>
            </a:pPr>
            <a:r>
              <a:rPr lang="en-CA" sz="2200" noProof="1">
                <a:solidFill>
                  <a:srgbClr val="394240"/>
                </a:solidFill>
                <a:latin typeface="Aptos Light" panose="020B0004020202020204" pitchFamily="34" charset="0"/>
                <a:ea typeface="Aptos"/>
                <a:cs typeface="Aptos"/>
                <a:sym typeface="Aptos"/>
              </a:rPr>
              <a:t>Leaves workers without adequate protection when they</a:t>
            </a:r>
            <a:br>
              <a:rPr lang="en-CA" sz="2200" noProof="1">
                <a:solidFill>
                  <a:srgbClr val="394240"/>
                </a:solidFill>
                <a:latin typeface="Aptos Light" panose="020B0004020202020204" pitchFamily="34" charset="0"/>
                <a:ea typeface="Aptos"/>
                <a:cs typeface="Aptos"/>
                <a:sym typeface="Aptos"/>
              </a:rPr>
            </a:br>
            <a:r>
              <a:rPr lang="en-CA" sz="2200" noProof="1">
                <a:solidFill>
                  <a:srgbClr val="394240"/>
                </a:solidFill>
                <a:latin typeface="Aptos Light" panose="020B0004020202020204" pitchFamily="34" charset="0"/>
                <a:ea typeface="Aptos"/>
                <a:cs typeface="Aptos"/>
                <a:sym typeface="Aptos"/>
              </a:rPr>
              <a:t>come forward to report sexual harassment</a:t>
            </a:r>
          </a:p>
        </p:txBody>
      </p:sp>
      <p:sp>
        <p:nvSpPr>
          <p:cNvPr id="55" name="TextBox 54">
            <a:extLst>
              <a:ext uri="{FF2B5EF4-FFF2-40B4-BE49-F238E27FC236}">
                <a16:creationId xmlns:a16="http://schemas.microsoft.com/office/drawing/2014/main" id="{4FF14A0E-E626-F972-E76D-CA1E234F0C54}"/>
              </a:ext>
            </a:extLst>
          </p:cNvPr>
          <p:cNvSpPr txBox="1"/>
          <p:nvPr/>
        </p:nvSpPr>
        <p:spPr>
          <a:xfrm>
            <a:off x="-2286000" y="3971925"/>
            <a:ext cx="184731" cy="369332"/>
          </a:xfrm>
          <a:prstGeom prst="rect">
            <a:avLst/>
          </a:prstGeom>
          <a:noFill/>
        </p:spPr>
        <p:txBody>
          <a:bodyPr wrap="none" rtlCol="0">
            <a:spAutoFit/>
          </a:bodyPr>
          <a:lstStyle/>
          <a:p>
            <a:endParaRPr lang="en-CA" noProof="1"/>
          </a:p>
        </p:txBody>
      </p:sp>
      <p:sp>
        <p:nvSpPr>
          <p:cNvPr id="56" name="Rounded Rectangle 55">
            <a:extLst>
              <a:ext uri="{FF2B5EF4-FFF2-40B4-BE49-F238E27FC236}">
                <a16:creationId xmlns:a16="http://schemas.microsoft.com/office/drawing/2014/main" id="{D5BAE911-ADAD-086E-00A3-A11D044D19C7}"/>
              </a:ext>
            </a:extLst>
          </p:cNvPr>
          <p:cNvSpPr>
            <a:spLocks noGrp="1" noRot="1" noMove="1" noResize="1" noEditPoints="1" noAdjustHandles="1" noChangeArrowheads="1" noChangeShapeType="1"/>
          </p:cNvSpPr>
          <p:nvPr/>
        </p:nvSpPr>
        <p:spPr>
          <a:xfrm>
            <a:off x="1811216" y="1175998"/>
            <a:ext cx="5510683" cy="717460"/>
          </a:xfrm>
          <a:prstGeom prst="roundRect">
            <a:avLst>
              <a:gd name="adj" fmla="val 10692"/>
            </a:avLst>
          </a:prstGeom>
          <a:solidFill>
            <a:srgbClr val="C8404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en-CA" sz="2800" b="1" noProof="1">
                <a:solidFill>
                  <a:srgbClr val="FFFBF3"/>
                </a:solidFill>
                <a:latin typeface="Aptos Bold"/>
                <a:ea typeface="Aptos Bold"/>
                <a:cs typeface="Aptos Bold"/>
                <a:sym typeface="Aptos Bold"/>
              </a:rPr>
              <a:t>POPULAR MISCONCEPTION</a:t>
            </a:r>
          </a:p>
        </p:txBody>
      </p:sp>
      <p:sp>
        <p:nvSpPr>
          <p:cNvPr id="57" name="Rounded Rectangle 56">
            <a:extLst>
              <a:ext uri="{FF2B5EF4-FFF2-40B4-BE49-F238E27FC236}">
                <a16:creationId xmlns:a16="http://schemas.microsoft.com/office/drawing/2014/main" id="{61FFD454-A037-D586-0225-5974409D9905}"/>
              </a:ext>
            </a:extLst>
          </p:cNvPr>
          <p:cNvSpPr>
            <a:spLocks noGrp="1" noRot="1" noMove="1" noResize="1" noEditPoints="1" noAdjustHandles="1" noChangeArrowheads="1" noChangeShapeType="1"/>
          </p:cNvSpPr>
          <p:nvPr/>
        </p:nvSpPr>
        <p:spPr>
          <a:xfrm>
            <a:off x="2312050" y="6042323"/>
            <a:ext cx="4509014" cy="767031"/>
          </a:xfrm>
          <a:prstGeom prst="roundRect">
            <a:avLst>
              <a:gd name="adj" fmla="val 10692"/>
            </a:avLst>
          </a:prstGeom>
          <a:solidFill>
            <a:srgbClr val="7080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en-CA" sz="2600" b="1" noProof="1">
                <a:solidFill>
                  <a:srgbClr val="FFFBF3"/>
                </a:solidFill>
                <a:latin typeface="Aptos Bold"/>
                <a:ea typeface="Aptos Bold"/>
                <a:cs typeface="Aptos Bold"/>
                <a:sym typeface="Aptos Bold"/>
              </a:rPr>
              <a:t>IMPLICATIONS</a:t>
            </a:r>
          </a:p>
        </p:txBody>
      </p:sp>
      <p:sp>
        <p:nvSpPr>
          <p:cNvPr id="59" name="TextBox 58">
            <a:extLst>
              <a:ext uri="{FF2B5EF4-FFF2-40B4-BE49-F238E27FC236}">
                <a16:creationId xmlns:a16="http://schemas.microsoft.com/office/drawing/2014/main" id="{ADEB2AA3-9E4C-0C4A-9E2D-4BEFD147B8FF}"/>
              </a:ext>
            </a:extLst>
          </p:cNvPr>
          <p:cNvSpPr txBox="1"/>
          <p:nvPr/>
        </p:nvSpPr>
        <p:spPr>
          <a:xfrm>
            <a:off x="7109927" y="-1175657"/>
            <a:ext cx="184731" cy="369332"/>
          </a:xfrm>
          <a:prstGeom prst="rect">
            <a:avLst/>
          </a:prstGeom>
          <a:noFill/>
        </p:spPr>
        <p:txBody>
          <a:bodyPr wrap="none" rtlCol="0">
            <a:spAutoFit/>
          </a:bodyPr>
          <a:lstStyle/>
          <a:p>
            <a:endParaRPr lang="en-CA" noProof="1"/>
          </a:p>
        </p:txBody>
      </p:sp>
      <p:sp>
        <p:nvSpPr>
          <p:cNvPr id="3" name="Rounded Rectangle 2">
            <a:extLst>
              <a:ext uri="{FF2B5EF4-FFF2-40B4-BE49-F238E27FC236}">
                <a16:creationId xmlns:a16="http://schemas.microsoft.com/office/drawing/2014/main" id="{412F5ED4-7C27-CBCA-A143-D72439EA3FFD}"/>
              </a:ext>
              <a:ext uri="{C183D7F6-B498-43B3-948B-1728B52AA6E4}">
                <adec:decorative xmlns:adec="http://schemas.microsoft.com/office/drawing/2017/decorative" val="1"/>
              </a:ext>
            </a:extLst>
          </p:cNvPr>
          <p:cNvSpPr/>
          <p:nvPr/>
        </p:nvSpPr>
        <p:spPr>
          <a:xfrm>
            <a:off x="1482729" y="2788509"/>
            <a:ext cx="6111700" cy="2400465"/>
          </a:xfrm>
          <a:prstGeom prst="roundRect">
            <a:avLst>
              <a:gd name="adj" fmla="val 5401"/>
            </a:avLst>
          </a:prstGeom>
          <a:solidFill>
            <a:srgbClr val="F7F7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en-CA" sz="2600" b="1" noProof="1">
              <a:solidFill>
                <a:srgbClr val="FFFBF3"/>
              </a:solidFill>
              <a:latin typeface="Aptos Bold"/>
              <a:ea typeface="Aptos Bold"/>
              <a:cs typeface="Aptos Bold"/>
              <a:sym typeface="Aptos Bold"/>
            </a:endParaRPr>
          </a:p>
        </p:txBody>
      </p:sp>
      <p:grpSp>
        <p:nvGrpSpPr>
          <p:cNvPr id="13" name="Group 13">
            <a:extLst>
              <a:ext uri="{FF2B5EF4-FFF2-40B4-BE49-F238E27FC236}">
                <a16:creationId xmlns:a16="http://schemas.microsoft.com/office/drawing/2014/main" id="{191C43A3-4398-FABC-44D6-4D0854E2498B}"/>
              </a:ext>
              <a:ext uri="{C183D7F6-B498-43B3-948B-1728B52AA6E4}">
                <adec:decorative xmlns:adec="http://schemas.microsoft.com/office/drawing/2017/decorative" val="1"/>
              </a:ext>
            </a:extLst>
          </p:cNvPr>
          <p:cNvGrpSpPr/>
          <p:nvPr/>
        </p:nvGrpSpPr>
        <p:grpSpPr>
          <a:xfrm>
            <a:off x="1447800" y="2781300"/>
            <a:ext cx="6111701" cy="2414132"/>
            <a:chOff x="0" y="0"/>
            <a:chExt cx="8148934" cy="3218843"/>
          </a:xfrm>
        </p:grpSpPr>
        <p:sp>
          <p:nvSpPr>
            <p:cNvPr id="16" name="TextBox 16">
              <a:extLst>
                <a:ext uri="{FF2B5EF4-FFF2-40B4-BE49-F238E27FC236}">
                  <a16:creationId xmlns:a16="http://schemas.microsoft.com/office/drawing/2014/main" id="{4A93A356-96DB-80FA-9D97-E9FA69CC3B98}"/>
                </a:ext>
              </a:extLst>
            </p:cNvPr>
            <p:cNvSpPr txBox="1"/>
            <p:nvPr/>
          </p:nvSpPr>
          <p:spPr>
            <a:xfrm>
              <a:off x="0" y="0"/>
              <a:ext cx="8148934" cy="3218843"/>
            </a:xfrm>
            <a:prstGeom prst="rect">
              <a:avLst/>
            </a:prstGeom>
          </p:spPr>
          <p:txBody>
            <a:bodyPr lIns="50800" tIns="50800" rIns="50800" bIns="50800" rtlCol="0" anchor="ctr"/>
            <a:lstStyle/>
            <a:p>
              <a:pPr algn="ctr">
                <a:lnSpc>
                  <a:spcPts val="2879"/>
                </a:lnSpc>
              </a:pPr>
              <a:endParaRPr lang="en-CA" noProof="1"/>
            </a:p>
          </p:txBody>
        </p:sp>
        <p:sp>
          <p:nvSpPr>
            <p:cNvPr id="17" name="Freeform 17">
              <a:extLst>
                <a:ext uri="{FF2B5EF4-FFF2-40B4-BE49-F238E27FC236}">
                  <a16:creationId xmlns:a16="http://schemas.microsoft.com/office/drawing/2014/main" id="{0279A697-6E9D-4B4C-7FB1-B52589C49172}"/>
                </a:ext>
              </a:extLst>
            </p:cNvPr>
            <p:cNvSpPr/>
            <p:nvPr/>
          </p:nvSpPr>
          <p:spPr>
            <a:xfrm>
              <a:off x="6965684" y="2209080"/>
              <a:ext cx="945948" cy="746117"/>
            </a:xfrm>
            <a:custGeom>
              <a:avLst/>
              <a:gdLst/>
              <a:ahLst/>
              <a:cxnLst/>
              <a:rect l="l" t="t" r="r" b="b"/>
              <a:pathLst>
                <a:path w="945948" h="746117">
                  <a:moveTo>
                    <a:pt x="0" y="0"/>
                  </a:moveTo>
                  <a:lnTo>
                    <a:pt x="945948" y="0"/>
                  </a:lnTo>
                  <a:lnTo>
                    <a:pt x="945948" y="746116"/>
                  </a:lnTo>
                  <a:lnTo>
                    <a:pt x="0" y="746116"/>
                  </a:lnTo>
                  <a:lnTo>
                    <a:pt x="0" y="0"/>
                  </a:lnTo>
                  <a:close/>
                </a:path>
              </a:pathLst>
            </a:custGeom>
            <a:blipFill>
              <a:blip>
                <a:alphaModFix amt="18999"/>
                <a:extLst>
                  <a:ext uri="{96DAC541-7B7A-43D3-8B79-37D633B846F1}">
                    <asvg:svgBlip xmlns:asvg="http://schemas.microsoft.com/office/drawing/2016/SVG/main" r:embed="rId3"/>
                  </a:ext>
                </a:extLst>
              </a:blip>
              <a:stretch>
                <a:fillRect/>
              </a:stretch>
            </a:blipFill>
          </p:spPr>
          <p:txBody>
            <a:bodyPr/>
            <a:lstStyle/>
            <a:p>
              <a:endParaRPr lang="en-CA" noProof="1"/>
            </a:p>
          </p:txBody>
        </p:sp>
        <p:sp>
          <p:nvSpPr>
            <p:cNvPr id="18" name="Freeform 18">
              <a:extLst>
                <a:ext uri="{FF2B5EF4-FFF2-40B4-BE49-F238E27FC236}">
                  <a16:creationId xmlns:a16="http://schemas.microsoft.com/office/drawing/2014/main" id="{7DE59E09-38EA-3690-5AC2-798687A4CB26}"/>
                </a:ext>
              </a:extLst>
            </p:cNvPr>
            <p:cNvSpPr/>
            <p:nvPr/>
          </p:nvSpPr>
          <p:spPr>
            <a:xfrm flipH="1" flipV="1">
              <a:off x="270627" y="273009"/>
              <a:ext cx="945948" cy="746117"/>
            </a:xfrm>
            <a:custGeom>
              <a:avLst/>
              <a:gdLst/>
              <a:ahLst/>
              <a:cxnLst/>
              <a:rect l="l" t="t" r="r" b="b"/>
              <a:pathLst>
                <a:path w="945948" h="746117">
                  <a:moveTo>
                    <a:pt x="945948" y="746117"/>
                  </a:moveTo>
                  <a:lnTo>
                    <a:pt x="0" y="746117"/>
                  </a:lnTo>
                  <a:lnTo>
                    <a:pt x="0" y="0"/>
                  </a:lnTo>
                  <a:lnTo>
                    <a:pt x="945948" y="0"/>
                  </a:lnTo>
                  <a:lnTo>
                    <a:pt x="945948" y="746117"/>
                  </a:lnTo>
                  <a:close/>
                </a:path>
              </a:pathLst>
            </a:custGeom>
            <a:blipFill>
              <a:blip>
                <a:alphaModFix amt="18999"/>
                <a:extLst>
                  <a:ext uri="{96DAC541-7B7A-43D3-8B79-37D633B846F1}">
                    <asvg:svgBlip xmlns:asvg="http://schemas.microsoft.com/office/drawing/2016/SVG/main" r:embed="rId4"/>
                  </a:ext>
                </a:extLst>
              </a:blip>
              <a:stretch>
                <a:fillRect/>
              </a:stretch>
            </a:blipFill>
          </p:spPr>
          <p:txBody>
            <a:bodyPr/>
            <a:lstStyle/>
            <a:p>
              <a:endParaRPr lang="en-CA" noProof="1"/>
            </a:p>
          </p:txBody>
        </p:sp>
      </p:grpSp>
      <p:sp>
        <p:nvSpPr>
          <p:cNvPr id="49" name="TextBox 49">
            <a:extLst>
              <a:ext uri="{FF2B5EF4-FFF2-40B4-BE49-F238E27FC236}">
                <a16:creationId xmlns:a16="http://schemas.microsoft.com/office/drawing/2014/main" id="{1682528D-EF17-72CC-B029-6E3236B02552}"/>
              </a:ext>
            </a:extLst>
          </p:cNvPr>
          <p:cNvSpPr txBox="1"/>
          <p:nvPr/>
        </p:nvSpPr>
        <p:spPr>
          <a:xfrm>
            <a:off x="2435506" y="3546312"/>
            <a:ext cx="4206147" cy="884858"/>
          </a:xfrm>
          <a:prstGeom prst="rect">
            <a:avLst/>
          </a:prstGeom>
        </p:spPr>
        <p:txBody>
          <a:bodyPr wrap="square" lIns="0" tIns="0" rIns="0" bIns="0" rtlCol="0" anchor="t">
            <a:spAutoFit/>
          </a:bodyPr>
          <a:lstStyle/>
          <a:p>
            <a:pPr algn="ctr">
              <a:lnSpc>
                <a:spcPts val="3480"/>
              </a:lnSpc>
              <a:spcBef>
                <a:spcPct val="0"/>
              </a:spcBef>
            </a:pPr>
            <a:r>
              <a:rPr lang="en-CA" sz="2800" noProof="1">
                <a:solidFill>
                  <a:srgbClr val="394240"/>
                </a:solidFill>
                <a:latin typeface="Aptos Light" panose="020B0004020202020204" pitchFamily="34" charset="0"/>
                <a:ea typeface="Aptos"/>
                <a:cs typeface="Aptos"/>
                <a:sym typeface="Aptos"/>
              </a:rPr>
              <a:t>All organizations have sexual harassment policies</a:t>
            </a:r>
          </a:p>
        </p:txBody>
      </p:sp>
      <p:sp>
        <p:nvSpPr>
          <p:cNvPr id="62" name="Rounded Rectangle 61">
            <a:extLst>
              <a:ext uri="{FF2B5EF4-FFF2-40B4-BE49-F238E27FC236}">
                <a16:creationId xmlns:a16="http://schemas.microsoft.com/office/drawing/2014/main" id="{EA2AEC7E-D802-FCEE-80A2-3C67D74988FC}"/>
              </a:ext>
            </a:extLst>
          </p:cNvPr>
          <p:cNvSpPr>
            <a:spLocks noGrp="1" noRot="1" noMove="1" noResize="1" noEditPoints="1" noAdjustHandles="1" noChangeArrowheads="1" noChangeShapeType="1"/>
          </p:cNvSpPr>
          <p:nvPr/>
        </p:nvSpPr>
        <p:spPr>
          <a:xfrm>
            <a:off x="11006965" y="1129769"/>
            <a:ext cx="5473572" cy="767031"/>
          </a:xfrm>
          <a:prstGeom prst="roundRect">
            <a:avLst>
              <a:gd name="adj" fmla="val 10692"/>
            </a:avLst>
          </a:prstGeom>
          <a:solidFill>
            <a:srgbClr val="91A4A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en-CA" sz="2800" b="1" noProof="1">
                <a:solidFill>
                  <a:srgbClr val="FFFBF3"/>
                </a:solidFill>
                <a:latin typeface="Aptos Bold"/>
                <a:ea typeface="Aptos Bold"/>
                <a:cs typeface="Aptos Bold"/>
                <a:sym typeface="Aptos Bold"/>
              </a:rPr>
              <a:t>REALITY</a:t>
            </a:r>
            <a:endParaRPr lang="en-CA" sz="2600" b="1" noProof="1">
              <a:solidFill>
                <a:srgbClr val="FFFBF3"/>
              </a:solidFill>
              <a:latin typeface="Aptos Bold"/>
              <a:ea typeface="Aptos Bold"/>
              <a:cs typeface="Aptos Bold"/>
              <a:sym typeface="Aptos Bold"/>
            </a:endParaRPr>
          </a:p>
        </p:txBody>
      </p:sp>
      <p:sp>
        <p:nvSpPr>
          <p:cNvPr id="9" name="TextBox 28">
            <a:extLst>
              <a:ext uri="{FF2B5EF4-FFF2-40B4-BE49-F238E27FC236}">
                <a16:creationId xmlns:a16="http://schemas.microsoft.com/office/drawing/2014/main" id="{87D59883-A44C-4647-E51A-CD01B0186362}"/>
              </a:ext>
            </a:extLst>
          </p:cNvPr>
          <p:cNvSpPr txBox="1"/>
          <p:nvPr/>
        </p:nvSpPr>
        <p:spPr>
          <a:xfrm>
            <a:off x="10350152" y="3171316"/>
            <a:ext cx="6787198" cy="2462213"/>
          </a:xfrm>
          <a:prstGeom prst="rect">
            <a:avLst/>
          </a:prstGeom>
        </p:spPr>
        <p:txBody>
          <a:bodyPr wrap="square" lIns="0" tIns="0" rIns="0" bIns="0" rtlCol="0" anchor="t">
            <a:spAutoFit/>
          </a:bodyPr>
          <a:lstStyle/>
          <a:p>
            <a:pPr algn="ctr">
              <a:lnSpc>
                <a:spcPts val="3240"/>
              </a:lnSpc>
            </a:pPr>
            <a:r>
              <a:rPr lang="en-CA" sz="2600" noProof="1">
                <a:solidFill>
                  <a:srgbClr val="394240"/>
                </a:solidFill>
                <a:latin typeface="Aptos Light" panose="020B0004020202020204" pitchFamily="34" charset="0"/>
                <a:ea typeface="Aptos"/>
                <a:cs typeface="Aptos"/>
                <a:sym typeface="Aptos"/>
              </a:rPr>
              <a:t>Many organizations do not have formal policies on sexual harassment or may not have effectively communicated these to employees. This leaves workers unprotected and unsafe and increases the negative impacts and costs of sexual harassment for workplaces. </a:t>
            </a:r>
          </a:p>
        </p:txBody>
      </p:sp>
      <p:sp>
        <p:nvSpPr>
          <p:cNvPr id="2" name="Freeform 28">
            <a:extLst>
              <a:ext uri="{FF2B5EF4-FFF2-40B4-BE49-F238E27FC236}">
                <a16:creationId xmlns:a16="http://schemas.microsoft.com/office/drawing/2014/main" id="{17799821-9B68-BEE1-83A4-74902FA14AE5}"/>
              </a:ext>
              <a:ext uri="{C183D7F6-B498-43B3-948B-1728B52AA6E4}">
                <adec:decorative xmlns:adec="http://schemas.microsoft.com/office/drawing/2017/decorative" val="1"/>
              </a:ext>
            </a:extLst>
          </p:cNvPr>
          <p:cNvSpPr>
            <a:spLocks/>
          </p:cNvSpPr>
          <p:nvPr/>
        </p:nvSpPr>
        <p:spPr>
          <a:xfrm>
            <a:off x="9845678" y="6533200"/>
            <a:ext cx="3524627" cy="4776967"/>
          </a:xfrm>
          <a:custGeom>
            <a:avLst/>
            <a:gdLst/>
            <a:ahLst/>
            <a:cxnLst/>
            <a:rect l="l" t="t" r="r" b="b"/>
            <a:pathLst>
              <a:path w="3524627" h="4776967">
                <a:moveTo>
                  <a:pt x="0" y="0"/>
                </a:moveTo>
                <a:lnTo>
                  <a:pt x="3524626" y="0"/>
                </a:lnTo>
                <a:lnTo>
                  <a:pt x="3524626" y="4776967"/>
                </a:lnTo>
                <a:lnTo>
                  <a:pt x="0" y="4776967"/>
                </a:lnTo>
                <a:lnTo>
                  <a:pt x="0" y="0"/>
                </a:lnTo>
                <a:close/>
              </a:path>
            </a:pathLst>
          </a:custGeom>
          <a:blipFill>
            <a:blip>
              <a:alphaModFix amt="44999"/>
              <a:extLst>
                <a:ext uri="{96DAC541-7B7A-43D3-8B79-37D633B846F1}">
                  <asvg:svgBlip xmlns:asvg="http://schemas.microsoft.com/office/drawing/2016/SVG/main" r:embed="rId5"/>
                </a:ext>
              </a:extLst>
            </a:blip>
            <a:stretch>
              <a:fillRect/>
            </a:stretch>
          </a:blipFill>
        </p:spPr>
        <p:txBody>
          <a:bodyPr/>
          <a:lstStyle/>
          <a:p>
            <a:endParaRPr lang="en-CA" noProof="1"/>
          </a:p>
        </p:txBody>
      </p:sp>
      <p:pic>
        <p:nvPicPr>
          <p:cNvPr id="4" name="Graphic 1" descr="Centre for Research &amp; Education on Violence Against Women &amp; Children">
            <a:extLst>
              <a:ext uri="{FF2B5EF4-FFF2-40B4-BE49-F238E27FC236}">
                <a16:creationId xmlns:a16="http://schemas.microsoft.com/office/drawing/2014/main" id="{245E5F4F-37EB-612A-BB53-0034DAE828F5}"/>
              </a:ext>
            </a:extLst>
          </p:cNvPr>
          <p:cNvPicPr/>
          <p:nvPr/>
        </p:nvPicPr>
        <p:blipFill>
          <a:blip r:embed="rId6">
            <a:extLst>
              <a:ext uri="{28A0092B-C50C-407E-A947-70E740481C1C}">
                <a14:useLocalDpi xmlns:a14="http://schemas.microsoft.com/office/drawing/2010/main" val="0"/>
              </a:ext>
            </a:extLst>
          </a:blip>
          <a:srcRect l="-1093" t="-1" r="-7724" b="-17012"/>
          <a:stretch>
            <a:fillRect/>
          </a:stretch>
        </p:blipFill>
        <p:spPr>
          <a:xfrm>
            <a:off x="14099373" y="9469841"/>
            <a:ext cx="2219900" cy="540734"/>
          </a:xfrm>
          <a:prstGeom prst="rect">
            <a:avLst/>
          </a:prstGeom>
        </p:spPr>
      </p:pic>
      <p:pic>
        <p:nvPicPr>
          <p:cNvPr id="5" name="Picture 4" descr="Respect at Work">
            <a:extLst>
              <a:ext uri="{FF2B5EF4-FFF2-40B4-BE49-F238E27FC236}">
                <a16:creationId xmlns:a16="http://schemas.microsoft.com/office/drawing/2014/main" id="{8243684A-815E-BE8A-C47B-1438986F4402}"/>
              </a:ext>
            </a:extLst>
          </p:cNvPr>
          <p:cNvPicPr/>
          <p:nvPr/>
        </p:nvPicPr>
        <p:blipFill>
          <a:blip r:embed="rId7"/>
          <a:stretch/>
        </p:blipFill>
        <p:spPr>
          <a:xfrm>
            <a:off x="16322658" y="9454383"/>
            <a:ext cx="1640981" cy="540734"/>
          </a:xfrm>
          <a:prstGeom prst="rect">
            <a:avLst/>
          </a:prstGeom>
        </p:spPr>
      </p:pic>
    </p:spTree>
    <p:extLst>
      <p:ext uri="{BB962C8B-B14F-4D97-AF65-F5344CB8AC3E}">
        <p14:creationId xmlns:p14="http://schemas.microsoft.com/office/powerpoint/2010/main" val="20625919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3901C2-3CA6-884C-9440-66729BB3F258}"/>
            </a:ext>
          </a:extLst>
        </p:cNvPr>
        <p:cNvGrpSpPr/>
        <p:nvPr/>
      </p:nvGrpSpPr>
      <p:grpSpPr>
        <a:xfrm>
          <a:off x="0" y="0"/>
          <a:ext cx="0" cy="0"/>
          <a:chOff x="0" y="0"/>
          <a:chExt cx="0" cy="0"/>
        </a:xfrm>
      </p:grpSpPr>
      <p:sp>
        <p:nvSpPr>
          <p:cNvPr id="53" name="Rectangle 52">
            <a:extLst>
              <a:ext uri="{FF2B5EF4-FFF2-40B4-BE49-F238E27FC236}">
                <a16:creationId xmlns:a16="http://schemas.microsoft.com/office/drawing/2014/main" id="{88D29CF2-3063-0C19-B133-782960C76953}"/>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9153564" y="0"/>
            <a:ext cx="9180374" cy="10287000"/>
          </a:xfrm>
          <a:prstGeom prst="rect">
            <a:avLst/>
          </a:prstGeom>
          <a:solidFill>
            <a:srgbClr val="FFFB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noProof="1"/>
          </a:p>
        </p:txBody>
      </p:sp>
      <p:sp>
        <p:nvSpPr>
          <p:cNvPr id="61" name="Rounded Rectangle 60">
            <a:extLst>
              <a:ext uri="{FF2B5EF4-FFF2-40B4-BE49-F238E27FC236}">
                <a16:creationId xmlns:a16="http://schemas.microsoft.com/office/drawing/2014/main" id="{675B361F-D58E-B605-9336-3AF1C3272968}"/>
              </a:ext>
              <a:ext uri="{C183D7F6-B498-43B3-948B-1728B52AA6E4}">
                <adec:decorative xmlns:adec="http://schemas.microsoft.com/office/drawing/2017/decorative" val="1"/>
              </a:ext>
            </a:extLst>
          </p:cNvPr>
          <p:cNvSpPr/>
          <p:nvPr/>
        </p:nvSpPr>
        <p:spPr>
          <a:xfrm>
            <a:off x="9641228" y="2787932"/>
            <a:ext cx="8185918" cy="3254392"/>
          </a:xfrm>
          <a:prstGeom prst="roundRect">
            <a:avLst>
              <a:gd name="adj" fmla="val 4711"/>
            </a:avLst>
          </a:prstGeom>
          <a:solidFill>
            <a:srgbClr val="FBF6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en-CA" sz="2600" b="1" noProof="1">
              <a:solidFill>
                <a:srgbClr val="FFFBF3"/>
              </a:solidFill>
              <a:latin typeface="Aptos Bold"/>
              <a:ea typeface="Aptos Bold"/>
              <a:cs typeface="Aptos Bold"/>
              <a:sym typeface="Aptos Bold"/>
            </a:endParaRPr>
          </a:p>
        </p:txBody>
      </p:sp>
      <p:sp>
        <p:nvSpPr>
          <p:cNvPr id="50" name="Rectangle 49">
            <a:extLst>
              <a:ext uri="{FF2B5EF4-FFF2-40B4-BE49-F238E27FC236}">
                <a16:creationId xmlns:a16="http://schemas.microsoft.com/office/drawing/2014/main" id="{CE4D59A2-78A3-7A7D-8BBC-3F2A1E01CF28}"/>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23630" y="0"/>
            <a:ext cx="9180374" cy="10287000"/>
          </a:xfrm>
          <a:prstGeom prst="rect">
            <a:avLst/>
          </a:prstGeom>
          <a:solidFill>
            <a:srgbClr val="BDCBC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noProof="1"/>
          </a:p>
        </p:txBody>
      </p:sp>
      <p:sp>
        <p:nvSpPr>
          <p:cNvPr id="58" name="Rounded Rectangle 57">
            <a:extLst>
              <a:ext uri="{FF2B5EF4-FFF2-40B4-BE49-F238E27FC236}">
                <a16:creationId xmlns:a16="http://schemas.microsoft.com/office/drawing/2014/main" id="{30F16A13-E8F4-78AF-8CFD-2259E9ED0B35}"/>
              </a:ext>
              <a:ext uri="{C183D7F6-B498-43B3-948B-1728B52AA6E4}">
                <adec:decorative xmlns:adec="http://schemas.microsoft.com/office/drawing/2017/decorative" val="1"/>
              </a:ext>
            </a:extLst>
          </p:cNvPr>
          <p:cNvSpPr/>
          <p:nvPr/>
        </p:nvSpPr>
        <p:spPr>
          <a:xfrm>
            <a:off x="1484422" y="2788509"/>
            <a:ext cx="6111700" cy="2400465"/>
          </a:xfrm>
          <a:prstGeom prst="roundRect">
            <a:avLst>
              <a:gd name="adj" fmla="val 5401"/>
            </a:avLst>
          </a:prstGeom>
          <a:solidFill>
            <a:srgbClr val="F7F7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en-CA" sz="2600" b="1" noProof="1">
              <a:solidFill>
                <a:srgbClr val="FFFBF3"/>
              </a:solidFill>
              <a:latin typeface="Aptos Bold"/>
              <a:ea typeface="Aptos Bold"/>
              <a:cs typeface="Aptos Bold"/>
              <a:sym typeface="Aptos Bold"/>
            </a:endParaRPr>
          </a:p>
        </p:txBody>
      </p:sp>
      <p:sp>
        <p:nvSpPr>
          <p:cNvPr id="24" name="TextBox 24">
            <a:extLst>
              <a:ext uri="{FF2B5EF4-FFF2-40B4-BE49-F238E27FC236}">
                <a16:creationId xmlns:a16="http://schemas.microsoft.com/office/drawing/2014/main" id="{258D1FF6-BC62-1A11-5886-26097FA4E2E4}"/>
              </a:ext>
            </a:extLst>
          </p:cNvPr>
          <p:cNvSpPr txBox="1"/>
          <p:nvPr/>
        </p:nvSpPr>
        <p:spPr>
          <a:xfrm>
            <a:off x="11002183" y="1133113"/>
            <a:ext cx="5473573" cy="760345"/>
          </a:xfrm>
          <a:prstGeom prst="rect">
            <a:avLst/>
          </a:prstGeom>
        </p:spPr>
        <p:txBody>
          <a:bodyPr lIns="50800" tIns="50800" rIns="50800" bIns="50800" rtlCol="0" anchor="ctr"/>
          <a:lstStyle/>
          <a:p>
            <a:pPr algn="ctr">
              <a:lnSpc>
                <a:spcPts val="3359"/>
              </a:lnSpc>
            </a:pPr>
            <a:r>
              <a:rPr lang="en-CA" sz="2799" b="1" noProof="1">
                <a:solidFill>
                  <a:srgbClr val="FFFBF3"/>
                </a:solidFill>
                <a:latin typeface="Aptos Bold"/>
                <a:ea typeface="Aptos Bold"/>
                <a:cs typeface="Aptos Bold"/>
                <a:sym typeface="Aptos Bold"/>
              </a:rPr>
              <a:t>REALIT</a:t>
            </a:r>
          </a:p>
        </p:txBody>
      </p:sp>
      <p:sp>
        <p:nvSpPr>
          <p:cNvPr id="8" name="Rectangle 7">
            <a:extLst>
              <a:ext uri="{FF2B5EF4-FFF2-40B4-BE49-F238E27FC236}">
                <a16:creationId xmlns:a16="http://schemas.microsoft.com/office/drawing/2014/main" id="{B97B2554-6296-7DEA-8952-D3C38BB8CF29}"/>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76200" y="6509271"/>
            <a:ext cx="9229558" cy="3442062"/>
          </a:xfrm>
          <a:prstGeom prst="rect">
            <a:avLst/>
          </a:prstGeom>
          <a:solidFill>
            <a:srgbClr val="E6EBE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noProof="1"/>
          </a:p>
        </p:txBody>
      </p:sp>
      <p:sp>
        <p:nvSpPr>
          <p:cNvPr id="47" name="TextBox 47">
            <a:extLst>
              <a:ext uri="{FF2B5EF4-FFF2-40B4-BE49-F238E27FC236}">
                <a16:creationId xmlns:a16="http://schemas.microsoft.com/office/drawing/2014/main" id="{CC8D0C6F-3B4E-B91E-6C8D-B5D413854FC3}"/>
              </a:ext>
            </a:extLst>
          </p:cNvPr>
          <p:cNvSpPr txBox="1"/>
          <p:nvPr/>
        </p:nvSpPr>
        <p:spPr>
          <a:xfrm>
            <a:off x="436818" y="7735552"/>
            <a:ext cx="8206909" cy="1065548"/>
          </a:xfrm>
          <a:prstGeom prst="rect">
            <a:avLst/>
          </a:prstGeom>
        </p:spPr>
        <p:txBody>
          <a:bodyPr lIns="0" tIns="0" rIns="0" bIns="0" rtlCol="0" anchor="t">
            <a:spAutoFit/>
          </a:bodyPr>
          <a:lstStyle/>
          <a:p>
            <a:pPr marL="380049" lvl="1" indent="-190024">
              <a:lnSpc>
                <a:spcPts val="2835"/>
              </a:lnSpc>
              <a:buFont typeface="Arial"/>
              <a:buChar char="•"/>
            </a:pPr>
            <a:r>
              <a:rPr lang="en-CA" sz="2200" noProof="1">
                <a:solidFill>
                  <a:srgbClr val="394240"/>
                </a:solidFill>
                <a:latin typeface="Aptos Light" panose="020B0004020202020204" pitchFamily="34" charset="0"/>
                <a:ea typeface="Aptos"/>
                <a:cs typeface="Aptos"/>
                <a:sym typeface="Aptos"/>
              </a:rPr>
              <a:t>Minimizes and excuses harmful behaviour</a:t>
            </a:r>
          </a:p>
          <a:p>
            <a:pPr marL="380049" lvl="1" indent="-190024">
              <a:lnSpc>
                <a:spcPts val="2835"/>
              </a:lnSpc>
              <a:buFont typeface="Arial"/>
              <a:buChar char="•"/>
            </a:pPr>
            <a:r>
              <a:rPr lang="en-CA" sz="2200" noProof="1">
                <a:solidFill>
                  <a:srgbClr val="394240"/>
                </a:solidFill>
                <a:latin typeface="Aptos Light" panose="020B0004020202020204" pitchFamily="34" charset="0"/>
                <a:ea typeface="Aptos"/>
                <a:cs typeface="Aptos"/>
                <a:sym typeface="Aptos"/>
              </a:rPr>
              <a:t>Conceals the underlying motives behind sexual harassment</a:t>
            </a:r>
          </a:p>
          <a:p>
            <a:pPr marL="380049" lvl="1" indent="-190024">
              <a:lnSpc>
                <a:spcPts val="2835"/>
              </a:lnSpc>
              <a:buFont typeface="Arial"/>
              <a:buChar char="•"/>
            </a:pPr>
            <a:r>
              <a:rPr lang="en-CA" sz="2200" noProof="1">
                <a:solidFill>
                  <a:srgbClr val="394240"/>
                </a:solidFill>
                <a:latin typeface="Aptos Light" panose="020B0004020202020204" pitchFamily="34" charset="0"/>
                <a:ea typeface="Aptos"/>
                <a:cs typeface="Aptos"/>
                <a:sym typeface="Aptos"/>
              </a:rPr>
              <a:t>Makes the intention behind the harassment seem ”harmless”</a:t>
            </a:r>
          </a:p>
        </p:txBody>
      </p:sp>
      <p:sp>
        <p:nvSpPr>
          <p:cNvPr id="55" name="TextBox 54">
            <a:extLst>
              <a:ext uri="{FF2B5EF4-FFF2-40B4-BE49-F238E27FC236}">
                <a16:creationId xmlns:a16="http://schemas.microsoft.com/office/drawing/2014/main" id="{7CFC796C-E973-6196-5940-AFBC10AC0112}"/>
              </a:ext>
            </a:extLst>
          </p:cNvPr>
          <p:cNvSpPr txBox="1"/>
          <p:nvPr/>
        </p:nvSpPr>
        <p:spPr>
          <a:xfrm>
            <a:off x="-2286000" y="3971925"/>
            <a:ext cx="184731" cy="369332"/>
          </a:xfrm>
          <a:prstGeom prst="rect">
            <a:avLst/>
          </a:prstGeom>
          <a:noFill/>
        </p:spPr>
        <p:txBody>
          <a:bodyPr wrap="none" rtlCol="0">
            <a:spAutoFit/>
          </a:bodyPr>
          <a:lstStyle/>
          <a:p>
            <a:endParaRPr lang="en-CA" noProof="1"/>
          </a:p>
        </p:txBody>
      </p:sp>
      <p:sp>
        <p:nvSpPr>
          <p:cNvPr id="56" name="Rounded Rectangle 55">
            <a:extLst>
              <a:ext uri="{FF2B5EF4-FFF2-40B4-BE49-F238E27FC236}">
                <a16:creationId xmlns:a16="http://schemas.microsoft.com/office/drawing/2014/main" id="{990E11F2-9BFC-CAF5-10FB-CE8D25138110}"/>
              </a:ext>
            </a:extLst>
          </p:cNvPr>
          <p:cNvSpPr>
            <a:spLocks noGrp="1" noRot="1" noMove="1" noResize="1" noEditPoints="1" noAdjustHandles="1" noChangeArrowheads="1" noChangeShapeType="1"/>
          </p:cNvSpPr>
          <p:nvPr/>
        </p:nvSpPr>
        <p:spPr>
          <a:xfrm>
            <a:off x="1811216" y="1175998"/>
            <a:ext cx="5510683" cy="717460"/>
          </a:xfrm>
          <a:prstGeom prst="roundRect">
            <a:avLst>
              <a:gd name="adj" fmla="val 10692"/>
            </a:avLst>
          </a:prstGeom>
          <a:solidFill>
            <a:srgbClr val="C8404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en-CA" sz="2800" b="1" noProof="1">
                <a:solidFill>
                  <a:srgbClr val="FFFBF3"/>
                </a:solidFill>
                <a:latin typeface="Aptos Bold"/>
                <a:ea typeface="Aptos Bold"/>
                <a:cs typeface="Aptos Bold"/>
                <a:sym typeface="Aptos Bold"/>
              </a:rPr>
              <a:t>POPULAR MISCONCEPTION</a:t>
            </a:r>
          </a:p>
        </p:txBody>
      </p:sp>
      <p:sp>
        <p:nvSpPr>
          <p:cNvPr id="57" name="Rounded Rectangle 56">
            <a:extLst>
              <a:ext uri="{FF2B5EF4-FFF2-40B4-BE49-F238E27FC236}">
                <a16:creationId xmlns:a16="http://schemas.microsoft.com/office/drawing/2014/main" id="{B81B9B42-9C75-26D9-5DB1-8F88029891BA}"/>
              </a:ext>
            </a:extLst>
          </p:cNvPr>
          <p:cNvSpPr>
            <a:spLocks noGrp="1" noRot="1" noMove="1" noResize="1" noEditPoints="1" noAdjustHandles="1" noChangeArrowheads="1" noChangeShapeType="1"/>
          </p:cNvSpPr>
          <p:nvPr/>
        </p:nvSpPr>
        <p:spPr>
          <a:xfrm>
            <a:off x="2312050" y="6042323"/>
            <a:ext cx="4509014" cy="767031"/>
          </a:xfrm>
          <a:prstGeom prst="roundRect">
            <a:avLst>
              <a:gd name="adj" fmla="val 10692"/>
            </a:avLst>
          </a:prstGeom>
          <a:solidFill>
            <a:srgbClr val="7080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en-CA" sz="2600" b="1" noProof="1">
                <a:solidFill>
                  <a:srgbClr val="FFFBF3"/>
                </a:solidFill>
                <a:latin typeface="Aptos Bold"/>
                <a:ea typeface="Aptos Bold"/>
                <a:cs typeface="Aptos Bold"/>
                <a:sym typeface="Aptos Bold"/>
              </a:rPr>
              <a:t>IMPLICATIONS</a:t>
            </a:r>
          </a:p>
        </p:txBody>
      </p:sp>
      <p:sp>
        <p:nvSpPr>
          <p:cNvPr id="59" name="TextBox 58">
            <a:extLst>
              <a:ext uri="{FF2B5EF4-FFF2-40B4-BE49-F238E27FC236}">
                <a16:creationId xmlns:a16="http://schemas.microsoft.com/office/drawing/2014/main" id="{1EB8696F-1EA7-9EA2-BF96-887B7FDE2B25}"/>
              </a:ext>
            </a:extLst>
          </p:cNvPr>
          <p:cNvSpPr txBox="1"/>
          <p:nvPr/>
        </p:nvSpPr>
        <p:spPr>
          <a:xfrm>
            <a:off x="7109927" y="-1175657"/>
            <a:ext cx="184731" cy="369332"/>
          </a:xfrm>
          <a:prstGeom prst="rect">
            <a:avLst/>
          </a:prstGeom>
          <a:noFill/>
        </p:spPr>
        <p:txBody>
          <a:bodyPr wrap="none" rtlCol="0">
            <a:spAutoFit/>
          </a:bodyPr>
          <a:lstStyle/>
          <a:p>
            <a:endParaRPr lang="en-CA" noProof="1"/>
          </a:p>
        </p:txBody>
      </p:sp>
      <p:sp>
        <p:nvSpPr>
          <p:cNvPr id="49" name="TextBox 49">
            <a:extLst>
              <a:ext uri="{FF2B5EF4-FFF2-40B4-BE49-F238E27FC236}">
                <a16:creationId xmlns:a16="http://schemas.microsoft.com/office/drawing/2014/main" id="{9329D4CD-C3C8-D631-5AF8-B2B1EF9C538E}"/>
              </a:ext>
            </a:extLst>
          </p:cNvPr>
          <p:cNvSpPr txBox="1"/>
          <p:nvPr/>
        </p:nvSpPr>
        <p:spPr>
          <a:xfrm>
            <a:off x="2564629" y="3069456"/>
            <a:ext cx="3951286" cy="1782539"/>
          </a:xfrm>
          <a:prstGeom prst="rect">
            <a:avLst/>
          </a:prstGeom>
        </p:spPr>
        <p:txBody>
          <a:bodyPr wrap="square" lIns="0" tIns="0" rIns="0" bIns="0" rtlCol="0" anchor="t">
            <a:spAutoFit/>
          </a:bodyPr>
          <a:lstStyle/>
          <a:p>
            <a:pPr algn="ctr">
              <a:lnSpc>
                <a:spcPts val="3480"/>
              </a:lnSpc>
              <a:spcBef>
                <a:spcPct val="0"/>
              </a:spcBef>
            </a:pPr>
            <a:r>
              <a:rPr lang="en-CA" sz="2800" noProof="1">
                <a:solidFill>
                  <a:srgbClr val="394240"/>
                </a:solidFill>
                <a:latin typeface="Aptos Light" panose="020B0004020202020204" pitchFamily="34" charset="0"/>
                <a:ea typeface="Aptos"/>
                <a:cs typeface="Aptos"/>
                <a:sym typeface="Aptos"/>
              </a:rPr>
              <a:t>Sexual harassment is </a:t>
            </a:r>
            <a:br>
              <a:rPr lang="en-CA" sz="2800" noProof="1">
                <a:solidFill>
                  <a:srgbClr val="394240"/>
                </a:solidFill>
                <a:latin typeface="Aptos Light" panose="020B0004020202020204" pitchFamily="34" charset="0"/>
                <a:ea typeface="Aptos"/>
                <a:cs typeface="Aptos"/>
                <a:sym typeface="Aptos"/>
              </a:rPr>
            </a:br>
            <a:r>
              <a:rPr lang="en-CA" sz="2800" noProof="1">
                <a:solidFill>
                  <a:srgbClr val="394240"/>
                </a:solidFill>
                <a:latin typeface="Aptos Light" panose="020B0004020202020204" pitchFamily="34" charset="0"/>
                <a:ea typeface="Aptos"/>
                <a:cs typeface="Aptos"/>
                <a:sym typeface="Aptos"/>
              </a:rPr>
              <a:t>just a misunderstanding related to unwanted romantic interest</a:t>
            </a:r>
          </a:p>
        </p:txBody>
      </p:sp>
      <p:sp>
        <p:nvSpPr>
          <p:cNvPr id="62" name="Rounded Rectangle 61">
            <a:extLst>
              <a:ext uri="{FF2B5EF4-FFF2-40B4-BE49-F238E27FC236}">
                <a16:creationId xmlns:a16="http://schemas.microsoft.com/office/drawing/2014/main" id="{A45DBF30-F976-B756-77BD-33B015378F93}"/>
              </a:ext>
            </a:extLst>
          </p:cNvPr>
          <p:cNvSpPr>
            <a:spLocks noGrp="1" noRot="1" noMove="1" noResize="1" noEditPoints="1" noAdjustHandles="1" noChangeArrowheads="1" noChangeShapeType="1"/>
          </p:cNvSpPr>
          <p:nvPr/>
        </p:nvSpPr>
        <p:spPr>
          <a:xfrm>
            <a:off x="11006965" y="1129769"/>
            <a:ext cx="5473572" cy="767031"/>
          </a:xfrm>
          <a:prstGeom prst="roundRect">
            <a:avLst>
              <a:gd name="adj" fmla="val 10692"/>
            </a:avLst>
          </a:prstGeom>
          <a:solidFill>
            <a:srgbClr val="91A4A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en-CA" sz="2800" b="1" noProof="1">
                <a:solidFill>
                  <a:srgbClr val="FFFBF3"/>
                </a:solidFill>
                <a:latin typeface="Aptos Bold"/>
                <a:ea typeface="Aptos Bold"/>
                <a:cs typeface="Aptos Bold"/>
                <a:sym typeface="Aptos Bold"/>
              </a:rPr>
              <a:t>REALITY</a:t>
            </a:r>
            <a:endParaRPr lang="en-CA" sz="2600" b="1" noProof="1">
              <a:solidFill>
                <a:srgbClr val="FFFBF3"/>
              </a:solidFill>
              <a:latin typeface="Aptos Bold"/>
              <a:ea typeface="Aptos Bold"/>
              <a:cs typeface="Aptos Bold"/>
              <a:sym typeface="Aptos Bold"/>
            </a:endParaRPr>
          </a:p>
        </p:txBody>
      </p:sp>
      <p:sp>
        <p:nvSpPr>
          <p:cNvPr id="9" name="TextBox 28">
            <a:extLst>
              <a:ext uri="{FF2B5EF4-FFF2-40B4-BE49-F238E27FC236}">
                <a16:creationId xmlns:a16="http://schemas.microsoft.com/office/drawing/2014/main" id="{73BA631D-61A8-42D0-8D36-B14A6EDDD24E}"/>
              </a:ext>
            </a:extLst>
          </p:cNvPr>
          <p:cNvSpPr txBox="1"/>
          <p:nvPr/>
        </p:nvSpPr>
        <p:spPr>
          <a:xfrm>
            <a:off x="10720348" y="3594391"/>
            <a:ext cx="6027678" cy="1641475"/>
          </a:xfrm>
          <a:prstGeom prst="rect">
            <a:avLst/>
          </a:prstGeom>
        </p:spPr>
        <p:txBody>
          <a:bodyPr wrap="square" lIns="0" tIns="0" rIns="0" bIns="0" rtlCol="0" anchor="t">
            <a:spAutoFit/>
          </a:bodyPr>
          <a:lstStyle/>
          <a:p>
            <a:pPr algn="ctr">
              <a:lnSpc>
                <a:spcPts val="3240"/>
              </a:lnSpc>
            </a:pPr>
            <a:r>
              <a:rPr lang="en-CA" sz="2600" noProof="1">
                <a:solidFill>
                  <a:srgbClr val="394240"/>
                </a:solidFill>
                <a:latin typeface="Aptos Light" panose="020B0004020202020204" pitchFamily="34" charset="0"/>
                <a:ea typeface="Aptos"/>
                <a:cs typeface="Aptos"/>
                <a:sym typeface="Aptos"/>
              </a:rPr>
              <a:t>Sexual harassment is rarely about romantic interest. It is most often rooted in power and control, not genuine attraction or desire for a relationship.</a:t>
            </a:r>
          </a:p>
        </p:txBody>
      </p:sp>
      <p:sp>
        <p:nvSpPr>
          <p:cNvPr id="2" name="Freeform 31">
            <a:extLst>
              <a:ext uri="{FF2B5EF4-FFF2-40B4-BE49-F238E27FC236}">
                <a16:creationId xmlns:a16="http://schemas.microsoft.com/office/drawing/2014/main" id="{90B85647-CC7F-3684-AEAC-29BDB31B8650}"/>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9144000" y="8801100"/>
            <a:ext cx="9180375" cy="1485900"/>
          </a:xfrm>
          <a:custGeom>
            <a:avLst/>
            <a:gdLst/>
            <a:ahLst/>
            <a:cxnLst/>
            <a:rect l="l" t="t" r="r" b="b"/>
            <a:pathLst>
              <a:path w="9235549" h="1567378">
                <a:moveTo>
                  <a:pt x="0" y="0"/>
                </a:moveTo>
                <a:lnTo>
                  <a:pt x="9235548" y="0"/>
                </a:lnTo>
                <a:lnTo>
                  <a:pt x="9235548" y="1567378"/>
                </a:lnTo>
                <a:lnTo>
                  <a:pt x="0" y="1567378"/>
                </a:lnTo>
                <a:lnTo>
                  <a:pt x="0" y="0"/>
                </a:lnTo>
                <a:close/>
              </a:path>
            </a:pathLst>
          </a:custGeom>
          <a:blipFill>
            <a:blip r:embed="rId3">
              <a:alphaModFix amt="10999"/>
            </a:blip>
            <a:stretch>
              <a:fillRect l="-102815" t="-216842" r="-2607" b="-111502"/>
            </a:stretch>
          </a:blipFill>
        </p:spPr>
        <p:txBody>
          <a:bodyPr/>
          <a:lstStyle/>
          <a:p>
            <a:endParaRPr lang="en-CA" noProof="1"/>
          </a:p>
        </p:txBody>
      </p:sp>
      <p:grpSp>
        <p:nvGrpSpPr>
          <p:cNvPr id="10" name="Group 13">
            <a:extLst>
              <a:ext uri="{FF2B5EF4-FFF2-40B4-BE49-F238E27FC236}">
                <a16:creationId xmlns:a16="http://schemas.microsoft.com/office/drawing/2014/main" id="{4F292F77-3C44-6A6D-D3D7-0A1C329FD5C8}"/>
              </a:ext>
              <a:ext uri="{C183D7F6-B498-43B3-948B-1728B52AA6E4}">
                <adec:decorative xmlns:adec="http://schemas.microsoft.com/office/drawing/2017/decorative" val="1"/>
              </a:ext>
            </a:extLst>
          </p:cNvPr>
          <p:cNvGrpSpPr/>
          <p:nvPr/>
        </p:nvGrpSpPr>
        <p:grpSpPr>
          <a:xfrm>
            <a:off x="1447800" y="2781300"/>
            <a:ext cx="6111701" cy="2414132"/>
            <a:chOff x="0" y="0"/>
            <a:chExt cx="8148934" cy="3218843"/>
          </a:xfrm>
        </p:grpSpPr>
        <p:sp>
          <p:nvSpPr>
            <p:cNvPr id="11" name="TextBox 16">
              <a:extLst>
                <a:ext uri="{FF2B5EF4-FFF2-40B4-BE49-F238E27FC236}">
                  <a16:creationId xmlns:a16="http://schemas.microsoft.com/office/drawing/2014/main" id="{8A55AEB6-2396-7393-6B17-3603DF4BFF3B}"/>
                </a:ext>
              </a:extLst>
            </p:cNvPr>
            <p:cNvSpPr txBox="1"/>
            <p:nvPr/>
          </p:nvSpPr>
          <p:spPr>
            <a:xfrm>
              <a:off x="0" y="0"/>
              <a:ext cx="8148934" cy="3218843"/>
            </a:xfrm>
            <a:prstGeom prst="rect">
              <a:avLst/>
            </a:prstGeom>
          </p:spPr>
          <p:txBody>
            <a:bodyPr lIns="50800" tIns="50800" rIns="50800" bIns="50800" rtlCol="0" anchor="ctr"/>
            <a:lstStyle/>
            <a:p>
              <a:pPr algn="ctr">
                <a:lnSpc>
                  <a:spcPts val="2879"/>
                </a:lnSpc>
              </a:pPr>
              <a:endParaRPr lang="en-CA" noProof="1"/>
            </a:p>
          </p:txBody>
        </p:sp>
        <p:sp>
          <p:nvSpPr>
            <p:cNvPr id="12" name="Freeform 17">
              <a:extLst>
                <a:ext uri="{FF2B5EF4-FFF2-40B4-BE49-F238E27FC236}">
                  <a16:creationId xmlns:a16="http://schemas.microsoft.com/office/drawing/2014/main" id="{C387C20A-C246-C517-CFB4-AE7C0517171D}"/>
                </a:ext>
              </a:extLst>
            </p:cNvPr>
            <p:cNvSpPr/>
            <p:nvPr/>
          </p:nvSpPr>
          <p:spPr>
            <a:xfrm>
              <a:off x="6965684" y="2209080"/>
              <a:ext cx="945948" cy="746117"/>
            </a:xfrm>
            <a:custGeom>
              <a:avLst/>
              <a:gdLst/>
              <a:ahLst/>
              <a:cxnLst/>
              <a:rect l="l" t="t" r="r" b="b"/>
              <a:pathLst>
                <a:path w="945948" h="746117">
                  <a:moveTo>
                    <a:pt x="0" y="0"/>
                  </a:moveTo>
                  <a:lnTo>
                    <a:pt x="945948" y="0"/>
                  </a:lnTo>
                  <a:lnTo>
                    <a:pt x="945948" y="746116"/>
                  </a:lnTo>
                  <a:lnTo>
                    <a:pt x="0" y="746116"/>
                  </a:lnTo>
                  <a:lnTo>
                    <a:pt x="0" y="0"/>
                  </a:lnTo>
                  <a:close/>
                </a:path>
              </a:pathLst>
            </a:custGeom>
            <a:blipFill>
              <a:blip>
                <a:alphaModFix amt="18999"/>
                <a:extLst>
                  <a:ext uri="{96DAC541-7B7A-43D3-8B79-37D633B846F1}">
                    <asvg:svgBlip xmlns:asvg="http://schemas.microsoft.com/office/drawing/2016/SVG/main" r:embed="rId4"/>
                  </a:ext>
                </a:extLst>
              </a:blip>
              <a:stretch>
                <a:fillRect/>
              </a:stretch>
            </a:blipFill>
          </p:spPr>
          <p:txBody>
            <a:bodyPr/>
            <a:lstStyle/>
            <a:p>
              <a:endParaRPr lang="en-CA" noProof="1"/>
            </a:p>
          </p:txBody>
        </p:sp>
        <p:sp>
          <p:nvSpPr>
            <p:cNvPr id="14" name="Freeform 18">
              <a:extLst>
                <a:ext uri="{FF2B5EF4-FFF2-40B4-BE49-F238E27FC236}">
                  <a16:creationId xmlns:a16="http://schemas.microsoft.com/office/drawing/2014/main" id="{0D7BB991-DE24-30B6-4271-BDF8C4455C78}"/>
                </a:ext>
              </a:extLst>
            </p:cNvPr>
            <p:cNvSpPr/>
            <p:nvPr/>
          </p:nvSpPr>
          <p:spPr>
            <a:xfrm flipH="1" flipV="1">
              <a:off x="270627" y="273009"/>
              <a:ext cx="945948" cy="746117"/>
            </a:xfrm>
            <a:custGeom>
              <a:avLst/>
              <a:gdLst/>
              <a:ahLst/>
              <a:cxnLst/>
              <a:rect l="l" t="t" r="r" b="b"/>
              <a:pathLst>
                <a:path w="945948" h="746117">
                  <a:moveTo>
                    <a:pt x="945948" y="746117"/>
                  </a:moveTo>
                  <a:lnTo>
                    <a:pt x="0" y="746117"/>
                  </a:lnTo>
                  <a:lnTo>
                    <a:pt x="0" y="0"/>
                  </a:lnTo>
                  <a:lnTo>
                    <a:pt x="945948" y="0"/>
                  </a:lnTo>
                  <a:lnTo>
                    <a:pt x="945948" y="746117"/>
                  </a:lnTo>
                  <a:close/>
                </a:path>
              </a:pathLst>
            </a:custGeom>
            <a:blipFill>
              <a:blip>
                <a:alphaModFix amt="18999"/>
                <a:extLst>
                  <a:ext uri="{96DAC541-7B7A-43D3-8B79-37D633B846F1}">
                    <asvg:svgBlip xmlns:asvg="http://schemas.microsoft.com/office/drawing/2016/SVG/main" r:embed="rId5"/>
                  </a:ext>
                </a:extLst>
              </a:blip>
              <a:stretch>
                <a:fillRect/>
              </a:stretch>
            </a:blipFill>
          </p:spPr>
          <p:txBody>
            <a:bodyPr/>
            <a:lstStyle/>
            <a:p>
              <a:endParaRPr lang="en-CA" noProof="1"/>
            </a:p>
          </p:txBody>
        </p:sp>
      </p:grpSp>
      <p:pic>
        <p:nvPicPr>
          <p:cNvPr id="3" name="Graphic 1" descr="Centre for Research &amp; Education on Violence Against Women &amp; Children">
            <a:extLst>
              <a:ext uri="{FF2B5EF4-FFF2-40B4-BE49-F238E27FC236}">
                <a16:creationId xmlns:a16="http://schemas.microsoft.com/office/drawing/2014/main" id="{EA002917-9BF4-239A-9549-81E4D1D6776C}"/>
              </a:ext>
            </a:extLst>
          </p:cNvPr>
          <p:cNvPicPr/>
          <p:nvPr/>
        </p:nvPicPr>
        <p:blipFill>
          <a:blip r:embed="rId6">
            <a:extLst>
              <a:ext uri="{28A0092B-C50C-407E-A947-70E740481C1C}">
                <a14:useLocalDpi xmlns:a14="http://schemas.microsoft.com/office/drawing/2010/main" val="0"/>
              </a:ext>
            </a:extLst>
          </a:blip>
          <a:srcRect l="-1093" t="-1" r="-7724" b="-17012"/>
          <a:stretch>
            <a:fillRect/>
          </a:stretch>
        </p:blipFill>
        <p:spPr>
          <a:xfrm>
            <a:off x="14099373" y="9469841"/>
            <a:ext cx="2219900" cy="540734"/>
          </a:xfrm>
          <a:prstGeom prst="rect">
            <a:avLst/>
          </a:prstGeom>
        </p:spPr>
      </p:pic>
      <p:pic>
        <p:nvPicPr>
          <p:cNvPr id="4" name="Picture 3" descr="Respect at Work">
            <a:extLst>
              <a:ext uri="{FF2B5EF4-FFF2-40B4-BE49-F238E27FC236}">
                <a16:creationId xmlns:a16="http://schemas.microsoft.com/office/drawing/2014/main" id="{BB549E99-0A41-9BA8-1101-087243A24F3B}"/>
              </a:ext>
            </a:extLst>
          </p:cNvPr>
          <p:cNvPicPr/>
          <p:nvPr/>
        </p:nvPicPr>
        <p:blipFill>
          <a:blip r:embed="rId7"/>
          <a:stretch/>
        </p:blipFill>
        <p:spPr>
          <a:xfrm>
            <a:off x="16322658" y="9454383"/>
            <a:ext cx="1640981" cy="540734"/>
          </a:xfrm>
          <a:prstGeom prst="rect">
            <a:avLst/>
          </a:prstGeom>
        </p:spPr>
      </p:pic>
    </p:spTree>
    <p:extLst>
      <p:ext uri="{BB962C8B-B14F-4D97-AF65-F5344CB8AC3E}">
        <p14:creationId xmlns:p14="http://schemas.microsoft.com/office/powerpoint/2010/main" val="22038218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366</TotalTime>
  <Words>1466</Words>
  <Application>Microsoft Macintosh PowerPoint</Application>
  <PresentationFormat>Custom</PresentationFormat>
  <Paragraphs>193</Paragraphs>
  <Slides>18</Slides>
  <Notes>17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Aptos</vt:lpstr>
      <vt:lpstr>Calibri</vt:lpstr>
      <vt:lpstr>Aptos Bold</vt:lpstr>
      <vt:lpstr>Aptos Light</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Respect at Work - ESDC Training Materials</dc:title>
  <cp:lastModifiedBy>Emily Kumpf</cp:lastModifiedBy>
  <cp:revision>2</cp:revision>
  <dcterms:created xsi:type="dcterms:W3CDTF">2006-08-16T00:00:00Z</dcterms:created>
  <dcterms:modified xsi:type="dcterms:W3CDTF">2026-04-22T15:46:48Z</dcterms:modified>
  <dc:identifier>DAHFtzTnSA0</dc:identifier>
</cp:coreProperties>
</file>