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sldIdLst>
    <p:sldId id="290" r:id="rId2"/>
    <p:sldId id="256"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8" r:id="rId19"/>
  </p:sldIdLst>
  <p:sldSz cx="18288000" cy="10287000"/>
  <p:notesSz cx="6858000" cy="9144000"/>
  <p:embeddedFontLst>
    <p:embeddedFont>
      <p:font typeface="Aptos Bold" panose="020B0004020202020204" pitchFamily="34" charset="0"/>
      <p:regular r:id="rId21"/>
      <p:bold r:id="rId22"/>
    </p:embeddedFont>
    <p:embeddedFont>
      <p:font typeface="Aptos Light" panose="020B0004020202020204" pitchFamily="34" charset="0"/>
      <p:regular r:id="rId23"/>
      <p: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6ED"/>
    <a:srgbClr val="394240"/>
    <a:srgbClr val="91A4A4"/>
    <a:srgbClr val="BDCBCB"/>
    <a:srgbClr val="E6EBE9"/>
    <a:srgbClr val="F7F7F5"/>
    <a:srgbClr val="70807D"/>
    <a:srgbClr val="C84049"/>
    <a:srgbClr val="FFFB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5B1256-158C-4B4F-A9A7-3A1C4A803497}" v="41" dt="2026-04-22T15:46:31.6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90" autoAdjust="0"/>
    <p:restoredTop sz="96301" autoAdjust="0"/>
  </p:normalViewPr>
  <p:slideViewPr>
    <p:cSldViewPr>
      <p:cViewPr varScale="1">
        <p:scale>
          <a:sx n="71" d="100"/>
          <a:sy n="71" d="100"/>
        </p:scale>
        <p:origin x="200" y="5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Kumpf" userId="336e14f7-8f48-46c2-b2fd-3a518cc963d0" providerId="ADAL" clId="{ABC9BBF6-1D7E-5D87-9A82-E841EAB2982C}"/>
    <pc:docChg chg="undo custSel addSld delSld modSld sldOrd modMainMaster">
      <pc:chgData name="Emily Kumpf" userId="336e14f7-8f48-46c2-b2fd-3a518cc963d0" providerId="ADAL" clId="{ABC9BBF6-1D7E-5D87-9A82-E841EAB2982C}" dt="2026-04-22T15:47:09.632" v="142" actId="1076"/>
      <pc:docMkLst>
        <pc:docMk/>
      </pc:docMkLst>
      <pc:sldChg chg="addSp delSp modSp mod modClrScheme chgLayout">
        <pc:chgData name="Emily Kumpf" userId="336e14f7-8f48-46c2-b2fd-3a518cc963d0" providerId="ADAL" clId="{ABC9BBF6-1D7E-5D87-9A82-E841EAB2982C}" dt="2026-04-22T15:38:41.413" v="83" actId="962"/>
        <pc:sldMkLst>
          <pc:docMk/>
          <pc:sldMk cId="0" sldId="256"/>
        </pc:sldMkLst>
        <pc:grpChg chg="add mod">
          <ac:chgData name="Emily Kumpf" userId="336e14f7-8f48-46c2-b2fd-3a518cc963d0" providerId="ADAL" clId="{ABC9BBF6-1D7E-5D87-9A82-E841EAB2982C}" dt="2026-04-22T15:38:41.413" v="83" actId="962"/>
          <ac:grpSpMkLst>
            <pc:docMk/>
            <pc:sldMk cId="0" sldId="256"/>
            <ac:grpSpMk id="8" creationId="{412C59F7-AFFE-2DA8-CDA4-C944E03C2BB4}"/>
          </ac:grpSpMkLst>
        </pc:grpChg>
        <pc:picChg chg="add del mod">
          <ac:chgData name="Emily Kumpf" userId="336e14f7-8f48-46c2-b2fd-3a518cc963d0" providerId="ADAL" clId="{ABC9BBF6-1D7E-5D87-9A82-E841EAB2982C}" dt="2026-04-22T15:38:29.840" v="80" actId="478"/>
          <ac:picMkLst>
            <pc:docMk/>
            <pc:sldMk cId="0" sldId="256"/>
            <ac:picMk id="6" creationId="{6EAA2D59-332C-6529-7361-4154E299017E}"/>
          </ac:picMkLst>
        </pc:picChg>
        <pc:picChg chg="add del mod">
          <ac:chgData name="Emily Kumpf" userId="336e14f7-8f48-46c2-b2fd-3a518cc963d0" providerId="ADAL" clId="{ABC9BBF6-1D7E-5D87-9A82-E841EAB2982C}" dt="2026-04-22T15:38:30.279" v="81" actId="478"/>
          <ac:picMkLst>
            <pc:docMk/>
            <pc:sldMk cId="0" sldId="256"/>
            <ac:picMk id="7" creationId="{C7073487-3887-06AA-608B-C347D007A441}"/>
          </ac:picMkLst>
        </pc:picChg>
        <pc:picChg chg="mod">
          <ac:chgData name="Emily Kumpf" userId="336e14f7-8f48-46c2-b2fd-3a518cc963d0" providerId="ADAL" clId="{ABC9BBF6-1D7E-5D87-9A82-E841EAB2982C}" dt="2026-04-22T15:38:12.700" v="72"/>
          <ac:picMkLst>
            <pc:docMk/>
            <pc:sldMk cId="0" sldId="256"/>
            <ac:picMk id="9" creationId="{D7F1ED92-7E7E-C2C6-8753-2DEE93B5751A}"/>
          </ac:picMkLst>
        </pc:picChg>
        <pc:picChg chg="mod">
          <ac:chgData name="Emily Kumpf" userId="336e14f7-8f48-46c2-b2fd-3a518cc963d0" providerId="ADAL" clId="{ABC9BBF6-1D7E-5D87-9A82-E841EAB2982C}" dt="2026-04-22T15:38:12.700" v="72"/>
          <ac:picMkLst>
            <pc:docMk/>
            <pc:sldMk cId="0" sldId="256"/>
            <ac:picMk id="10" creationId="{2004CEAF-0060-E5B7-4841-ABD1D877EE44}"/>
          </ac:picMkLst>
        </pc:picChg>
      </pc:sldChg>
      <pc:sldChg chg="addSp modSp mod">
        <pc:chgData name="Emily Kumpf" userId="336e14f7-8f48-46c2-b2fd-3a518cc963d0" providerId="ADAL" clId="{ABC9BBF6-1D7E-5D87-9A82-E841EAB2982C}" dt="2026-04-22T15:39:39.310" v="96" actId="1076"/>
        <pc:sldMkLst>
          <pc:docMk/>
          <pc:sldMk cId="2942838284" sldId="272"/>
        </pc:sldMkLst>
        <pc:spChg chg="mod">
          <ac:chgData name="Emily Kumpf" userId="336e14f7-8f48-46c2-b2fd-3a518cc963d0" providerId="ADAL" clId="{ABC9BBF6-1D7E-5D87-9A82-E841EAB2982C}" dt="2026-04-22T15:39:34.216" v="95" actId="164"/>
          <ac:spMkLst>
            <pc:docMk/>
            <pc:sldMk cId="2942838284" sldId="272"/>
            <ac:spMk id="8" creationId="{4B30E6D5-A8B9-8D74-E980-F86F43E7067C}"/>
          </ac:spMkLst>
        </pc:spChg>
        <pc:spChg chg="mod">
          <ac:chgData name="Emily Kumpf" userId="336e14f7-8f48-46c2-b2fd-3a518cc963d0" providerId="ADAL" clId="{ABC9BBF6-1D7E-5D87-9A82-E841EAB2982C}" dt="2026-04-22T15:39:34.216" v="95" actId="164"/>
          <ac:spMkLst>
            <pc:docMk/>
            <pc:sldMk cId="2942838284" sldId="272"/>
            <ac:spMk id="9" creationId="{9EE7B847-6411-6DFD-2CB6-95FF15274E0B}"/>
          </ac:spMkLst>
        </pc:spChg>
        <pc:grpChg chg="mod">
          <ac:chgData name="Emily Kumpf" userId="336e14f7-8f48-46c2-b2fd-3a518cc963d0" providerId="ADAL" clId="{ABC9BBF6-1D7E-5D87-9A82-E841EAB2982C}" dt="2026-04-22T15:39:34.216" v="95" actId="164"/>
          <ac:grpSpMkLst>
            <pc:docMk/>
            <pc:sldMk cId="2942838284" sldId="272"/>
            <ac:grpSpMk id="2" creationId="{0B1F3AE0-2E20-9D96-C7FF-00071A130629}"/>
          </ac:grpSpMkLst>
        </pc:grpChg>
        <pc:grpChg chg="add mod">
          <ac:chgData name="Emily Kumpf" userId="336e14f7-8f48-46c2-b2fd-3a518cc963d0" providerId="ADAL" clId="{ABC9BBF6-1D7E-5D87-9A82-E841EAB2982C}" dt="2026-04-22T15:38:48.448" v="84"/>
          <ac:grpSpMkLst>
            <pc:docMk/>
            <pc:sldMk cId="2942838284" sldId="272"/>
            <ac:grpSpMk id="10" creationId="{3FC102AF-5573-4684-C12B-B072796A2BDD}"/>
          </ac:grpSpMkLst>
        </pc:grpChg>
        <pc:grpChg chg="add mod">
          <ac:chgData name="Emily Kumpf" userId="336e14f7-8f48-46c2-b2fd-3a518cc963d0" providerId="ADAL" clId="{ABC9BBF6-1D7E-5D87-9A82-E841EAB2982C}" dt="2026-04-22T15:38:53.117" v="85"/>
          <ac:grpSpMkLst>
            <pc:docMk/>
            <pc:sldMk cId="2942838284" sldId="272"/>
            <ac:grpSpMk id="13" creationId="{1F3ABDAA-5AE5-1616-8967-DA4792033D82}"/>
          </ac:grpSpMkLst>
        </pc:grpChg>
        <pc:grpChg chg="add mod">
          <ac:chgData name="Emily Kumpf" userId="336e14f7-8f48-46c2-b2fd-3a518cc963d0" providerId="ADAL" clId="{ABC9BBF6-1D7E-5D87-9A82-E841EAB2982C}" dt="2026-04-22T15:39:39.310" v="96" actId="1076"/>
          <ac:grpSpMkLst>
            <pc:docMk/>
            <pc:sldMk cId="2942838284" sldId="272"/>
            <ac:grpSpMk id="18" creationId="{38B7758E-E87B-3C7E-72B5-82B71B231F4A}"/>
          </ac:grpSpMkLst>
        </pc:grpChg>
        <pc:picChg chg="mod">
          <ac:chgData name="Emily Kumpf" userId="336e14f7-8f48-46c2-b2fd-3a518cc963d0" providerId="ADAL" clId="{ABC9BBF6-1D7E-5D87-9A82-E841EAB2982C}" dt="2026-04-22T15:38:48.448" v="84"/>
          <ac:picMkLst>
            <pc:docMk/>
            <pc:sldMk cId="2942838284" sldId="272"/>
            <ac:picMk id="11" creationId="{1CD60C8F-193C-3CB1-75D4-EE012AF9B2D1}"/>
          </ac:picMkLst>
        </pc:picChg>
        <pc:picChg chg="mod">
          <ac:chgData name="Emily Kumpf" userId="336e14f7-8f48-46c2-b2fd-3a518cc963d0" providerId="ADAL" clId="{ABC9BBF6-1D7E-5D87-9A82-E841EAB2982C}" dt="2026-04-22T15:38:48.448" v="84"/>
          <ac:picMkLst>
            <pc:docMk/>
            <pc:sldMk cId="2942838284" sldId="272"/>
            <ac:picMk id="12" creationId="{2A47432A-33D8-D9A1-90D0-0109C599DE3E}"/>
          </ac:picMkLst>
        </pc:picChg>
        <pc:picChg chg="mod">
          <ac:chgData name="Emily Kumpf" userId="336e14f7-8f48-46c2-b2fd-3a518cc963d0" providerId="ADAL" clId="{ABC9BBF6-1D7E-5D87-9A82-E841EAB2982C}" dt="2026-04-22T15:38:53.117" v="85"/>
          <ac:picMkLst>
            <pc:docMk/>
            <pc:sldMk cId="2942838284" sldId="272"/>
            <ac:picMk id="16" creationId="{84DEBE4E-4221-495F-D460-7B6E4F288A9A}"/>
          </ac:picMkLst>
        </pc:picChg>
        <pc:picChg chg="mod">
          <ac:chgData name="Emily Kumpf" userId="336e14f7-8f48-46c2-b2fd-3a518cc963d0" providerId="ADAL" clId="{ABC9BBF6-1D7E-5D87-9A82-E841EAB2982C}" dt="2026-04-22T15:38:53.117" v="85"/>
          <ac:picMkLst>
            <pc:docMk/>
            <pc:sldMk cId="2942838284" sldId="272"/>
            <ac:picMk id="17" creationId="{898832BF-A666-E8E6-23EE-D2C4B5D8BEA1}"/>
          </ac:picMkLst>
        </pc:picChg>
      </pc:sldChg>
      <pc:sldChg chg="addSp delSp modSp mod">
        <pc:chgData name="Emily Kumpf" userId="336e14f7-8f48-46c2-b2fd-3a518cc963d0" providerId="ADAL" clId="{ABC9BBF6-1D7E-5D87-9A82-E841EAB2982C}" dt="2026-04-22T15:40:33.509" v="104"/>
        <pc:sldMkLst>
          <pc:docMk/>
          <pc:sldMk cId="303830994" sldId="273"/>
        </pc:sldMkLst>
        <pc:spChg chg="mod">
          <ac:chgData name="Emily Kumpf" userId="336e14f7-8f48-46c2-b2fd-3a518cc963d0" providerId="ADAL" clId="{ABC9BBF6-1D7E-5D87-9A82-E841EAB2982C}" dt="2026-04-22T15:40:33.509" v="104"/>
          <ac:spMkLst>
            <pc:docMk/>
            <pc:sldMk cId="303830994" sldId="273"/>
            <ac:spMk id="17" creationId="{0F256ECB-7D37-8696-07A7-872F77014CB6}"/>
          </ac:spMkLst>
        </pc:spChg>
        <pc:spChg chg="mod">
          <ac:chgData name="Emily Kumpf" userId="336e14f7-8f48-46c2-b2fd-3a518cc963d0" providerId="ADAL" clId="{ABC9BBF6-1D7E-5D87-9A82-E841EAB2982C}" dt="2026-04-22T15:40:33.509" v="104"/>
          <ac:spMkLst>
            <pc:docMk/>
            <pc:sldMk cId="303830994" sldId="273"/>
            <ac:spMk id="18" creationId="{DC810CE9-F99E-80A7-C4B4-461122C3FCA6}"/>
          </ac:spMkLst>
        </pc:spChg>
        <pc:spChg chg="mod">
          <ac:chgData name="Emily Kumpf" userId="336e14f7-8f48-46c2-b2fd-3a518cc963d0" providerId="ADAL" clId="{ABC9BBF6-1D7E-5D87-9A82-E841EAB2982C}" dt="2026-04-22T15:40:33.509" v="104"/>
          <ac:spMkLst>
            <pc:docMk/>
            <pc:sldMk cId="303830994" sldId="273"/>
            <ac:spMk id="19" creationId="{F2F0C9DD-0B19-E03A-B669-C01FF65E0FDF}"/>
          </ac:spMkLst>
        </pc:spChg>
        <pc:spChg chg="add del mod">
          <ac:chgData name="Emily Kumpf" userId="336e14f7-8f48-46c2-b2fd-3a518cc963d0" providerId="ADAL" clId="{ABC9BBF6-1D7E-5D87-9A82-E841EAB2982C}" dt="2026-04-22T15:40:30.690" v="102" actId="478"/>
          <ac:spMkLst>
            <pc:docMk/>
            <pc:sldMk cId="303830994" sldId="273"/>
            <ac:spMk id="53" creationId="{69351061-576F-22D7-EBD2-A18D5D4DC767}"/>
          </ac:spMkLst>
        </pc:spChg>
        <pc:grpChg chg="add del">
          <ac:chgData name="Emily Kumpf" userId="336e14f7-8f48-46c2-b2fd-3a518cc963d0" providerId="ADAL" clId="{ABC9BBF6-1D7E-5D87-9A82-E841EAB2982C}" dt="2026-04-22T15:40:32.591" v="103" actId="478"/>
          <ac:grpSpMkLst>
            <pc:docMk/>
            <pc:sldMk cId="303830994" sldId="273"/>
            <ac:grpSpMk id="3" creationId="{95453ADB-97C7-85B2-BB1F-D3B47A2460B4}"/>
          </ac:grpSpMkLst>
        </pc:grpChg>
        <pc:grpChg chg="add mod">
          <ac:chgData name="Emily Kumpf" userId="336e14f7-8f48-46c2-b2fd-3a518cc963d0" providerId="ADAL" clId="{ABC9BBF6-1D7E-5D87-9A82-E841EAB2982C}" dt="2026-04-22T15:39:42.287" v="97"/>
          <ac:grpSpMkLst>
            <pc:docMk/>
            <pc:sldMk cId="303830994" sldId="273"/>
            <ac:grpSpMk id="13" creationId="{49840986-7A1A-955A-C6B4-90BBC608C0D4}"/>
          </ac:grpSpMkLst>
        </pc:grpChg>
        <pc:grpChg chg="add mod">
          <ac:chgData name="Emily Kumpf" userId="336e14f7-8f48-46c2-b2fd-3a518cc963d0" providerId="ADAL" clId="{ABC9BBF6-1D7E-5D87-9A82-E841EAB2982C}" dt="2026-04-22T15:40:33.509" v="104"/>
          <ac:grpSpMkLst>
            <pc:docMk/>
            <pc:sldMk cId="303830994" sldId="273"/>
            <ac:grpSpMk id="16" creationId="{E4B7DFB1-98BE-07C6-9AAB-0B24B681A352}"/>
          </ac:grpSpMkLst>
        </pc:grpChg>
        <pc:picChg chg="mod">
          <ac:chgData name="Emily Kumpf" userId="336e14f7-8f48-46c2-b2fd-3a518cc963d0" providerId="ADAL" clId="{ABC9BBF6-1D7E-5D87-9A82-E841EAB2982C}" dt="2026-04-22T15:39:42.287" v="97"/>
          <ac:picMkLst>
            <pc:docMk/>
            <pc:sldMk cId="303830994" sldId="273"/>
            <ac:picMk id="14" creationId="{4F0E9F3D-5A52-98E9-8649-08A1E4292F0A}"/>
          </ac:picMkLst>
        </pc:picChg>
        <pc:picChg chg="mod">
          <ac:chgData name="Emily Kumpf" userId="336e14f7-8f48-46c2-b2fd-3a518cc963d0" providerId="ADAL" clId="{ABC9BBF6-1D7E-5D87-9A82-E841EAB2982C}" dt="2026-04-22T15:39:42.287" v="97"/>
          <ac:picMkLst>
            <pc:docMk/>
            <pc:sldMk cId="303830994" sldId="273"/>
            <ac:picMk id="15" creationId="{2D62AEB1-E6F3-B15D-305A-142CB5DBEAC2}"/>
          </ac:picMkLst>
        </pc:picChg>
      </pc:sldChg>
      <pc:sldChg chg="addSp modSp">
        <pc:chgData name="Emily Kumpf" userId="336e14f7-8f48-46c2-b2fd-3a518cc963d0" providerId="ADAL" clId="{ABC9BBF6-1D7E-5D87-9A82-E841EAB2982C}" dt="2026-04-22T15:40:41.543" v="105"/>
        <pc:sldMkLst>
          <pc:docMk/>
          <pc:sldMk cId="937697718" sldId="274"/>
        </pc:sldMkLst>
        <pc:grpChg chg="add mod">
          <ac:chgData name="Emily Kumpf" userId="336e14f7-8f48-46c2-b2fd-3a518cc963d0" providerId="ADAL" clId="{ABC9BBF6-1D7E-5D87-9A82-E841EAB2982C}" dt="2026-04-22T15:40:41.543" v="105"/>
          <ac:grpSpMkLst>
            <pc:docMk/>
            <pc:sldMk cId="937697718" sldId="274"/>
            <ac:grpSpMk id="2" creationId="{22213A27-C1F6-57BA-A07C-5505E715E68E}"/>
          </ac:grpSpMkLst>
        </pc:grpChg>
        <pc:picChg chg="mod">
          <ac:chgData name="Emily Kumpf" userId="336e14f7-8f48-46c2-b2fd-3a518cc963d0" providerId="ADAL" clId="{ABC9BBF6-1D7E-5D87-9A82-E841EAB2982C}" dt="2026-04-22T15:40:41.543" v="105"/>
          <ac:picMkLst>
            <pc:docMk/>
            <pc:sldMk cId="937697718" sldId="274"/>
            <ac:picMk id="3" creationId="{25DE0D57-F902-06E1-7F1C-69873C8A143C}"/>
          </ac:picMkLst>
        </pc:picChg>
        <pc:picChg chg="mod">
          <ac:chgData name="Emily Kumpf" userId="336e14f7-8f48-46c2-b2fd-3a518cc963d0" providerId="ADAL" clId="{ABC9BBF6-1D7E-5D87-9A82-E841EAB2982C}" dt="2026-04-22T15:40:41.543" v="105"/>
          <ac:picMkLst>
            <pc:docMk/>
            <pc:sldMk cId="937697718" sldId="274"/>
            <ac:picMk id="4" creationId="{07C9CEEB-B4A9-A18E-2037-824A6AF1A5E9}"/>
          </ac:picMkLst>
        </pc:picChg>
      </pc:sldChg>
      <pc:sldChg chg="addSp modSp">
        <pc:chgData name="Emily Kumpf" userId="336e14f7-8f48-46c2-b2fd-3a518cc963d0" providerId="ADAL" clId="{ABC9BBF6-1D7E-5D87-9A82-E841EAB2982C}" dt="2026-04-22T15:40:42.923" v="106"/>
        <pc:sldMkLst>
          <pc:docMk/>
          <pc:sldMk cId="54854086" sldId="275"/>
        </pc:sldMkLst>
        <pc:grpChg chg="add mod">
          <ac:chgData name="Emily Kumpf" userId="336e14f7-8f48-46c2-b2fd-3a518cc963d0" providerId="ADAL" clId="{ABC9BBF6-1D7E-5D87-9A82-E841EAB2982C}" dt="2026-04-22T15:40:42.923" v="106"/>
          <ac:grpSpMkLst>
            <pc:docMk/>
            <pc:sldMk cId="54854086" sldId="275"/>
            <ac:grpSpMk id="7" creationId="{453CF0D1-DC68-5BC9-8A91-E8784CFA1DC2}"/>
          </ac:grpSpMkLst>
        </pc:grpChg>
        <pc:picChg chg="mod">
          <ac:chgData name="Emily Kumpf" userId="336e14f7-8f48-46c2-b2fd-3a518cc963d0" providerId="ADAL" clId="{ABC9BBF6-1D7E-5D87-9A82-E841EAB2982C}" dt="2026-04-22T15:40:42.923" v="106"/>
          <ac:picMkLst>
            <pc:docMk/>
            <pc:sldMk cId="54854086" sldId="275"/>
            <ac:picMk id="11" creationId="{D424B507-479E-8352-0E32-87925A3F90A5}"/>
          </ac:picMkLst>
        </pc:picChg>
        <pc:picChg chg="mod">
          <ac:chgData name="Emily Kumpf" userId="336e14f7-8f48-46c2-b2fd-3a518cc963d0" providerId="ADAL" clId="{ABC9BBF6-1D7E-5D87-9A82-E841EAB2982C}" dt="2026-04-22T15:40:42.923" v="106"/>
          <ac:picMkLst>
            <pc:docMk/>
            <pc:sldMk cId="54854086" sldId="275"/>
            <ac:picMk id="12" creationId="{B0C25E08-B9F5-80D7-5C5B-CCA1727E59C6}"/>
          </ac:picMkLst>
        </pc:picChg>
      </pc:sldChg>
      <pc:sldChg chg="addSp modSp">
        <pc:chgData name="Emily Kumpf" userId="336e14f7-8f48-46c2-b2fd-3a518cc963d0" providerId="ADAL" clId="{ABC9BBF6-1D7E-5D87-9A82-E841EAB2982C}" dt="2026-04-22T15:40:44.572" v="107"/>
        <pc:sldMkLst>
          <pc:docMk/>
          <pc:sldMk cId="3782218462" sldId="276"/>
        </pc:sldMkLst>
        <pc:grpChg chg="add mod">
          <ac:chgData name="Emily Kumpf" userId="336e14f7-8f48-46c2-b2fd-3a518cc963d0" providerId="ADAL" clId="{ABC9BBF6-1D7E-5D87-9A82-E841EAB2982C}" dt="2026-04-22T15:40:44.572" v="107"/>
          <ac:grpSpMkLst>
            <pc:docMk/>
            <pc:sldMk cId="3782218462" sldId="276"/>
            <ac:grpSpMk id="7" creationId="{C8D3CD6E-A5F6-8EC7-F684-D0F392A2FCA4}"/>
          </ac:grpSpMkLst>
        </pc:grpChg>
        <pc:picChg chg="mod">
          <ac:chgData name="Emily Kumpf" userId="336e14f7-8f48-46c2-b2fd-3a518cc963d0" providerId="ADAL" clId="{ABC9BBF6-1D7E-5D87-9A82-E841EAB2982C}" dt="2026-04-22T15:40:44.572" v="107"/>
          <ac:picMkLst>
            <pc:docMk/>
            <pc:sldMk cId="3782218462" sldId="276"/>
            <ac:picMk id="9" creationId="{9945E897-86AF-C50B-B01D-E8DFBEFB613F}"/>
          </ac:picMkLst>
        </pc:picChg>
        <pc:picChg chg="mod">
          <ac:chgData name="Emily Kumpf" userId="336e14f7-8f48-46c2-b2fd-3a518cc963d0" providerId="ADAL" clId="{ABC9BBF6-1D7E-5D87-9A82-E841EAB2982C}" dt="2026-04-22T15:40:44.572" v="107"/>
          <ac:picMkLst>
            <pc:docMk/>
            <pc:sldMk cId="3782218462" sldId="276"/>
            <ac:picMk id="12" creationId="{EE58E8E5-0DB2-8011-25E4-DB6B82B642C5}"/>
          </ac:picMkLst>
        </pc:picChg>
      </pc:sldChg>
      <pc:sldChg chg="addSp delSp modSp mod">
        <pc:chgData name="Emily Kumpf" userId="336e14f7-8f48-46c2-b2fd-3a518cc963d0" providerId="ADAL" clId="{ABC9BBF6-1D7E-5D87-9A82-E841EAB2982C}" dt="2026-04-22T15:41:00.827" v="110"/>
        <pc:sldMkLst>
          <pc:docMk/>
          <pc:sldMk cId="2062591937" sldId="277"/>
        </pc:sldMkLst>
        <pc:spChg chg="del">
          <ac:chgData name="Emily Kumpf" userId="336e14f7-8f48-46c2-b2fd-3a518cc963d0" providerId="ADAL" clId="{ABC9BBF6-1D7E-5D87-9A82-E841EAB2982C}" dt="2026-04-22T15:40:55.830" v="108" actId="478"/>
          <ac:spMkLst>
            <pc:docMk/>
            <pc:sldMk cId="2062591937" sldId="277"/>
            <ac:spMk id="2" creationId="{17799821-9B68-BEE1-83A4-74902FA14AE5}"/>
          </ac:spMkLst>
        </pc:spChg>
        <pc:spChg chg="add mod">
          <ac:chgData name="Emily Kumpf" userId="336e14f7-8f48-46c2-b2fd-3a518cc963d0" providerId="ADAL" clId="{ABC9BBF6-1D7E-5D87-9A82-E841EAB2982C}" dt="2026-04-22T15:40:56.949" v="109"/>
          <ac:spMkLst>
            <pc:docMk/>
            <pc:sldMk cId="2062591937" sldId="277"/>
            <ac:spMk id="4" creationId="{714DE7F7-1E3F-0CE4-6238-97BC4597869A}"/>
          </ac:spMkLst>
        </pc:spChg>
        <pc:grpChg chg="add mod">
          <ac:chgData name="Emily Kumpf" userId="336e14f7-8f48-46c2-b2fd-3a518cc963d0" providerId="ADAL" clId="{ABC9BBF6-1D7E-5D87-9A82-E841EAB2982C}" dt="2026-04-22T15:41:00.827" v="110"/>
          <ac:grpSpMkLst>
            <pc:docMk/>
            <pc:sldMk cId="2062591937" sldId="277"/>
            <ac:grpSpMk id="5" creationId="{6ED0CC0E-0433-ABEE-CB84-EF4617D9DC73}"/>
          </ac:grpSpMkLst>
        </pc:grpChg>
        <pc:picChg chg="mod">
          <ac:chgData name="Emily Kumpf" userId="336e14f7-8f48-46c2-b2fd-3a518cc963d0" providerId="ADAL" clId="{ABC9BBF6-1D7E-5D87-9A82-E841EAB2982C}" dt="2026-04-22T15:41:00.827" v="110"/>
          <ac:picMkLst>
            <pc:docMk/>
            <pc:sldMk cId="2062591937" sldId="277"/>
            <ac:picMk id="6" creationId="{0E706210-CF42-F85B-1486-3F41D1943146}"/>
          </ac:picMkLst>
        </pc:picChg>
        <pc:picChg chg="mod">
          <ac:chgData name="Emily Kumpf" userId="336e14f7-8f48-46c2-b2fd-3a518cc963d0" providerId="ADAL" clId="{ABC9BBF6-1D7E-5D87-9A82-E841EAB2982C}" dt="2026-04-22T15:41:00.827" v="110"/>
          <ac:picMkLst>
            <pc:docMk/>
            <pc:sldMk cId="2062591937" sldId="277"/>
            <ac:picMk id="7" creationId="{59A9E9E4-38A4-38D1-193F-FB8F35F58C19}"/>
          </ac:picMkLst>
        </pc:picChg>
      </pc:sldChg>
      <pc:sldChg chg="addSp modSp">
        <pc:chgData name="Emily Kumpf" userId="336e14f7-8f48-46c2-b2fd-3a518cc963d0" providerId="ADAL" clId="{ABC9BBF6-1D7E-5D87-9A82-E841EAB2982C}" dt="2026-04-22T15:41:02.969" v="111"/>
        <pc:sldMkLst>
          <pc:docMk/>
          <pc:sldMk cId="2203821856" sldId="278"/>
        </pc:sldMkLst>
        <pc:grpChg chg="add mod">
          <ac:chgData name="Emily Kumpf" userId="336e14f7-8f48-46c2-b2fd-3a518cc963d0" providerId="ADAL" clId="{ABC9BBF6-1D7E-5D87-9A82-E841EAB2982C}" dt="2026-04-22T15:41:02.969" v="111"/>
          <ac:grpSpMkLst>
            <pc:docMk/>
            <pc:sldMk cId="2203821856" sldId="278"/>
            <ac:grpSpMk id="3" creationId="{543E9AC8-E6AC-0185-16C0-9BF652BF3F6B}"/>
          </ac:grpSpMkLst>
        </pc:grpChg>
        <pc:picChg chg="mod">
          <ac:chgData name="Emily Kumpf" userId="336e14f7-8f48-46c2-b2fd-3a518cc963d0" providerId="ADAL" clId="{ABC9BBF6-1D7E-5D87-9A82-E841EAB2982C}" dt="2026-04-22T15:41:02.969" v="111"/>
          <ac:picMkLst>
            <pc:docMk/>
            <pc:sldMk cId="2203821856" sldId="278"/>
            <ac:picMk id="4" creationId="{CED65556-2261-3BF3-EEDF-9A34CD420D76}"/>
          </ac:picMkLst>
        </pc:picChg>
        <pc:picChg chg="mod">
          <ac:chgData name="Emily Kumpf" userId="336e14f7-8f48-46c2-b2fd-3a518cc963d0" providerId="ADAL" clId="{ABC9BBF6-1D7E-5D87-9A82-E841EAB2982C}" dt="2026-04-22T15:41:02.969" v="111"/>
          <ac:picMkLst>
            <pc:docMk/>
            <pc:sldMk cId="2203821856" sldId="278"/>
            <ac:picMk id="5" creationId="{A91A6625-1422-24DF-BBF5-9436CB37BE8D}"/>
          </ac:picMkLst>
        </pc:picChg>
      </pc:sldChg>
      <pc:sldChg chg="addSp modSp">
        <pc:chgData name="Emily Kumpf" userId="336e14f7-8f48-46c2-b2fd-3a518cc963d0" providerId="ADAL" clId="{ABC9BBF6-1D7E-5D87-9A82-E841EAB2982C}" dt="2026-04-22T15:41:05.153" v="112"/>
        <pc:sldMkLst>
          <pc:docMk/>
          <pc:sldMk cId="3925268935" sldId="279"/>
        </pc:sldMkLst>
        <pc:grpChg chg="add mod">
          <ac:chgData name="Emily Kumpf" userId="336e14f7-8f48-46c2-b2fd-3a518cc963d0" providerId="ADAL" clId="{ABC9BBF6-1D7E-5D87-9A82-E841EAB2982C}" dt="2026-04-22T15:41:05.153" v="112"/>
          <ac:grpSpMkLst>
            <pc:docMk/>
            <pc:sldMk cId="3925268935" sldId="279"/>
            <ac:grpSpMk id="10" creationId="{F71BDA50-0647-EE41-70A2-B519BD07BAA6}"/>
          </ac:grpSpMkLst>
        </pc:grpChg>
        <pc:picChg chg="mod">
          <ac:chgData name="Emily Kumpf" userId="336e14f7-8f48-46c2-b2fd-3a518cc963d0" providerId="ADAL" clId="{ABC9BBF6-1D7E-5D87-9A82-E841EAB2982C}" dt="2026-04-22T15:41:05.153" v="112"/>
          <ac:picMkLst>
            <pc:docMk/>
            <pc:sldMk cId="3925268935" sldId="279"/>
            <ac:picMk id="11" creationId="{3CD4BBA2-2F07-53BA-7AAF-B6675B7095E1}"/>
          </ac:picMkLst>
        </pc:picChg>
        <pc:picChg chg="mod">
          <ac:chgData name="Emily Kumpf" userId="336e14f7-8f48-46c2-b2fd-3a518cc963d0" providerId="ADAL" clId="{ABC9BBF6-1D7E-5D87-9A82-E841EAB2982C}" dt="2026-04-22T15:41:05.153" v="112"/>
          <ac:picMkLst>
            <pc:docMk/>
            <pc:sldMk cId="3925268935" sldId="279"/>
            <ac:picMk id="12" creationId="{7A3FFD51-5CE2-5198-0004-1587270C355F}"/>
          </ac:picMkLst>
        </pc:picChg>
      </pc:sldChg>
      <pc:sldChg chg="addSp modSp mod">
        <pc:chgData name="Emily Kumpf" userId="336e14f7-8f48-46c2-b2fd-3a518cc963d0" providerId="ADAL" clId="{ABC9BBF6-1D7E-5D87-9A82-E841EAB2982C}" dt="2026-04-22T15:41:42.533" v="122" actId="1076"/>
        <pc:sldMkLst>
          <pc:docMk/>
          <pc:sldMk cId="351277560" sldId="280"/>
        </pc:sldMkLst>
        <pc:spChg chg="mod">
          <ac:chgData name="Emily Kumpf" userId="336e14f7-8f48-46c2-b2fd-3a518cc963d0" providerId="ADAL" clId="{ABC9BBF6-1D7E-5D87-9A82-E841EAB2982C}" dt="2026-04-22T15:41:38.828" v="120" actId="1076"/>
          <ac:spMkLst>
            <pc:docMk/>
            <pc:sldMk cId="351277560" sldId="280"/>
            <ac:spMk id="6" creationId="{F13DDD03-1A72-281B-69C0-6D3DEDF1B632}"/>
          </ac:spMkLst>
        </pc:spChg>
        <pc:grpChg chg="add mod">
          <ac:chgData name="Emily Kumpf" userId="336e14f7-8f48-46c2-b2fd-3a518cc963d0" providerId="ADAL" clId="{ABC9BBF6-1D7E-5D87-9A82-E841EAB2982C}" dt="2026-04-22T15:41:42.533" v="122" actId="1076"/>
          <ac:grpSpMkLst>
            <pc:docMk/>
            <pc:sldMk cId="351277560" sldId="280"/>
            <ac:grpSpMk id="2" creationId="{B04FFF28-D415-C0F9-C341-4817DE95FC8C}"/>
          </ac:grpSpMkLst>
        </pc:grpChg>
        <pc:picChg chg="mod">
          <ac:chgData name="Emily Kumpf" userId="336e14f7-8f48-46c2-b2fd-3a518cc963d0" providerId="ADAL" clId="{ABC9BBF6-1D7E-5D87-9A82-E841EAB2982C}" dt="2026-04-22T15:41:24.041" v="115"/>
          <ac:picMkLst>
            <pc:docMk/>
            <pc:sldMk cId="351277560" sldId="280"/>
            <ac:picMk id="3" creationId="{68F65D6C-81E6-FD49-1DE0-3F1378F474AF}"/>
          </ac:picMkLst>
        </pc:picChg>
        <pc:picChg chg="mod">
          <ac:chgData name="Emily Kumpf" userId="336e14f7-8f48-46c2-b2fd-3a518cc963d0" providerId="ADAL" clId="{ABC9BBF6-1D7E-5D87-9A82-E841EAB2982C}" dt="2026-04-22T15:41:24.041" v="115"/>
          <ac:picMkLst>
            <pc:docMk/>
            <pc:sldMk cId="351277560" sldId="280"/>
            <ac:picMk id="9" creationId="{0AC11BD1-0399-6A85-A886-68A449227D07}"/>
          </ac:picMkLst>
        </pc:picChg>
      </pc:sldChg>
      <pc:sldChg chg="addSp modSp">
        <pc:chgData name="Emily Kumpf" userId="336e14f7-8f48-46c2-b2fd-3a518cc963d0" providerId="ADAL" clId="{ABC9BBF6-1D7E-5D87-9A82-E841EAB2982C}" dt="2026-04-22T15:41:43.912" v="123"/>
        <pc:sldMkLst>
          <pc:docMk/>
          <pc:sldMk cId="4226087321" sldId="281"/>
        </pc:sldMkLst>
        <pc:grpChg chg="add mod">
          <ac:chgData name="Emily Kumpf" userId="336e14f7-8f48-46c2-b2fd-3a518cc963d0" providerId="ADAL" clId="{ABC9BBF6-1D7E-5D87-9A82-E841EAB2982C}" dt="2026-04-22T15:41:43.912" v="123"/>
          <ac:grpSpMkLst>
            <pc:docMk/>
            <pc:sldMk cId="4226087321" sldId="281"/>
            <ac:grpSpMk id="7" creationId="{680FFD96-DA56-6CDD-E029-CF1EF9165826}"/>
          </ac:grpSpMkLst>
        </pc:grpChg>
        <pc:picChg chg="mod">
          <ac:chgData name="Emily Kumpf" userId="336e14f7-8f48-46c2-b2fd-3a518cc963d0" providerId="ADAL" clId="{ABC9BBF6-1D7E-5D87-9A82-E841EAB2982C}" dt="2026-04-22T15:41:43.912" v="123"/>
          <ac:picMkLst>
            <pc:docMk/>
            <pc:sldMk cId="4226087321" sldId="281"/>
            <ac:picMk id="9" creationId="{C08F84E1-20C9-6EEF-88F5-A35358E003AF}"/>
          </ac:picMkLst>
        </pc:picChg>
        <pc:picChg chg="mod">
          <ac:chgData name="Emily Kumpf" userId="336e14f7-8f48-46c2-b2fd-3a518cc963d0" providerId="ADAL" clId="{ABC9BBF6-1D7E-5D87-9A82-E841EAB2982C}" dt="2026-04-22T15:41:43.912" v="123"/>
          <ac:picMkLst>
            <pc:docMk/>
            <pc:sldMk cId="4226087321" sldId="281"/>
            <ac:picMk id="10" creationId="{69CCC29F-FA09-45E1-5E3B-A6AD5AA7AED1}"/>
          </ac:picMkLst>
        </pc:picChg>
      </pc:sldChg>
      <pc:sldChg chg="addSp delSp modSp mod">
        <pc:chgData name="Emily Kumpf" userId="336e14f7-8f48-46c2-b2fd-3a518cc963d0" providerId="ADAL" clId="{ABC9BBF6-1D7E-5D87-9A82-E841EAB2982C}" dt="2026-04-22T15:43:32.062" v="126"/>
        <pc:sldMkLst>
          <pc:docMk/>
          <pc:sldMk cId="2313592884" sldId="282"/>
        </pc:sldMkLst>
        <pc:spChg chg="del">
          <ac:chgData name="Emily Kumpf" userId="336e14f7-8f48-46c2-b2fd-3a518cc963d0" providerId="ADAL" clId="{ABC9BBF6-1D7E-5D87-9A82-E841EAB2982C}" dt="2026-04-22T15:43:26.865" v="124" actId="478"/>
          <ac:spMkLst>
            <pc:docMk/>
            <pc:sldMk cId="2313592884" sldId="282"/>
            <ac:spMk id="3" creationId="{668E9DC7-7AEF-4831-1A63-64530A6613D4}"/>
          </ac:spMkLst>
        </pc:spChg>
        <pc:spChg chg="add mod">
          <ac:chgData name="Emily Kumpf" userId="336e14f7-8f48-46c2-b2fd-3a518cc963d0" providerId="ADAL" clId="{ABC9BBF6-1D7E-5D87-9A82-E841EAB2982C}" dt="2026-04-22T15:43:27.483" v="125"/>
          <ac:spMkLst>
            <pc:docMk/>
            <pc:sldMk cId="2313592884" sldId="282"/>
            <ac:spMk id="4" creationId="{7EA63D1D-9271-99AD-3805-EAA34317DF4C}"/>
          </ac:spMkLst>
        </pc:spChg>
        <pc:grpChg chg="add mod">
          <ac:chgData name="Emily Kumpf" userId="336e14f7-8f48-46c2-b2fd-3a518cc963d0" providerId="ADAL" clId="{ABC9BBF6-1D7E-5D87-9A82-E841EAB2982C}" dt="2026-04-22T15:43:32.062" v="126"/>
          <ac:grpSpMkLst>
            <pc:docMk/>
            <pc:sldMk cId="2313592884" sldId="282"/>
            <ac:grpSpMk id="5" creationId="{A32F6FB1-3F32-1673-744E-881D61B5BF34}"/>
          </ac:grpSpMkLst>
        </pc:grpChg>
        <pc:picChg chg="mod">
          <ac:chgData name="Emily Kumpf" userId="336e14f7-8f48-46c2-b2fd-3a518cc963d0" providerId="ADAL" clId="{ABC9BBF6-1D7E-5D87-9A82-E841EAB2982C}" dt="2026-04-22T15:43:32.062" v="126"/>
          <ac:picMkLst>
            <pc:docMk/>
            <pc:sldMk cId="2313592884" sldId="282"/>
            <ac:picMk id="6" creationId="{99ED56D9-1078-1D34-58CE-9FCBAC4C9018}"/>
          </ac:picMkLst>
        </pc:picChg>
        <pc:picChg chg="mod">
          <ac:chgData name="Emily Kumpf" userId="336e14f7-8f48-46c2-b2fd-3a518cc963d0" providerId="ADAL" clId="{ABC9BBF6-1D7E-5D87-9A82-E841EAB2982C}" dt="2026-04-22T15:43:32.062" v="126"/>
          <ac:picMkLst>
            <pc:docMk/>
            <pc:sldMk cId="2313592884" sldId="282"/>
            <ac:picMk id="13" creationId="{111A223B-1907-1AA0-65ED-8D567F15A959}"/>
          </ac:picMkLst>
        </pc:picChg>
      </pc:sldChg>
      <pc:sldChg chg="addSp delSp modSp mod">
        <pc:chgData name="Emily Kumpf" userId="336e14f7-8f48-46c2-b2fd-3a518cc963d0" providerId="ADAL" clId="{ABC9BBF6-1D7E-5D87-9A82-E841EAB2982C}" dt="2026-04-22T15:45:47.688" v="130"/>
        <pc:sldMkLst>
          <pc:docMk/>
          <pc:sldMk cId="3031426955" sldId="283"/>
        </pc:sldMkLst>
        <pc:spChg chg="add mod">
          <ac:chgData name="Emily Kumpf" userId="336e14f7-8f48-46c2-b2fd-3a518cc963d0" providerId="ADAL" clId="{ABC9BBF6-1D7E-5D87-9A82-E841EAB2982C}" dt="2026-04-22T15:45:44.285" v="129"/>
          <ac:spMkLst>
            <pc:docMk/>
            <pc:sldMk cId="3031426955" sldId="283"/>
            <ac:spMk id="2" creationId="{2644FB12-D019-923E-43D5-9C4B52733CEE}"/>
          </ac:spMkLst>
        </pc:spChg>
        <pc:spChg chg="del mod">
          <ac:chgData name="Emily Kumpf" userId="336e14f7-8f48-46c2-b2fd-3a518cc963d0" providerId="ADAL" clId="{ABC9BBF6-1D7E-5D87-9A82-E841EAB2982C}" dt="2026-04-22T15:45:37.761" v="128" actId="478"/>
          <ac:spMkLst>
            <pc:docMk/>
            <pc:sldMk cId="3031426955" sldId="283"/>
            <ac:spMk id="6" creationId="{DCDE33D9-FAA2-7D62-0547-7400996C781B}"/>
          </ac:spMkLst>
        </pc:spChg>
        <pc:grpChg chg="add mod">
          <ac:chgData name="Emily Kumpf" userId="336e14f7-8f48-46c2-b2fd-3a518cc963d0" providerId="ADAL" clId="{ABC9BBF6-1D7E-5D87-9A82-E841EAB2982C}" dt="2026-04-22T15:45:47.688" v="130"/>
          <ac:grpSpMkLst>
            <pc:docMk/>
            <pc:sldMk cId="3031426955" sldId="283"/>
            <ac:grpSpMk id="3" creationId="{68891BF8-FF0E-11D5-C7FD-9AE2D83C89B3}"/>
          </ac:grpSpMkLst>
        </pc:grpChg>
        <pc:picChg chg="mod">
          <ac:chgData name="Emily Kumpf" userId="336e14f7-8f48-46c2-b2fd-3a518cc963d0" providerId="ADAL" clId="{ABC9BBF6-1D7E-5D87-9A82-E841EAB2982C}" dt="2026-04-22T15:45:47.688" v="130"/>
          <ac:picMkLst>
            <pc:docMk/>
            <pc:sldMk cId="3031426955" sldId="283"/>
            <ac:picMk id="7" creationId="{B81B959F-DB32-7881-FD03-0B22B3749909}"/>
          </ac:picMkLst>
        </pc:picChg>
        <pc:picChg chg="mod">
          <ac:chgData name="Emily Kumpf" userId="336e14f7-8f48-46c2-b2fd-3a518cc963d0" providerId="ADAL" clId="{ABC9BBF6-1D7E-5D87-9A82-E841EAB2982C}" dt="2026-04-22T15:45:47.688" v="130"/>
          <ac:picMkLst>
            <pc:docMk/>
            <pc:sldMk cId="3031426955" sldId="283"/>
            <ac:picMk id="13" creationId="{4B233736-D80A-6801-DDB8-7FFB1B10262F}"/>
          </ac:picMkLst>
        </pc:picChg>
      </pc:sldChg>
      <pc:sldChg chg="addSp modSp">
        <pc:chgData name="Emily Kumpf" userId="336e14f7-8f48-46c2-b2fd-3a518cc963d0" providerId="ADAL" clId="{ABC9BBF6-1D7E-5D87-9A82-E841EAB2982C}" dt="2026-04-22T15:45:49.438" v="131"/>
        <pc:sldMkLst>
          <pc:docMk/>
          <pc:sldMk cId="4055058725" sldId="284"/>
        </pc:sldMkLst>
        <pc:grpChg chg="add mod">
          <ac:chgData name="Emily Kumpf" userId="336e14f7-8f48-46c2-b2fd-3a518cc963d0" providerId="ADAL" clId="{ABC9BBF6-1D7E-5D87-9A82-E841EAB2982C}" dt="2026-04-22T15:45:49.438" v="131"/>
          <ac:grpSpMkLst>
            <pc:docMk/>
            <pc:sldMk cId="4055058725" sldId="284"/>
            <ac:grpSpMk id="2" creationId="{8470DFB7-BB57-D49C-5A50-5E704DF15E76}"/>
          </ac:grpSpMkLst>
        </pc:grpChg>
        <pc:picChg chg="mod">
          <ac:chgData name="Emily Kumpf" userId="336e14f7-8f48-46c2-b2fd-3a518cc963d0" providerId="ADAL" clId="{ABC9BBF6-1D7E-5D87-9A82-E841EAB2982C}" dt="2026-04-22T15:45:49.438" v="131"/>
          <ac:picMkLst>
            <pc:docMk/>
            <pc:sldMk cId="4055058725" sldId="284"/>
            <ac:picMk id="4" creationId="{F9C8E445-A267-095B-826A-BF8D9A1C3513}"/>
          </ac:picMkLst>
        </pc:picChg>
        <pc:picChg chg="mod">
          <ac:chgData name="Emily Kumpf" userId="336e14f7-8f48-46c2-b2fd-3a518cc963d0" providerId="ADAL" clId="{ABC9BBF6-1D7E-5D87-9A82-E841EAB2982C}" dt="2026-04-22T15:45:49.438" v="131"/>
          <ac:picMkLst>
            <pc:docMk/>
            <pc:sldMk cId="4055058725" sldId="284"/>
            <ac:picMk id="12" creationId="{945E0871-72A5-4DEE-B2F1-3744A6DEAE00}"/>
          </ac:picMkLst>
        </pc:picChg>
      </pc:sldChg>
      <pc:sldChg chg="addSp modSp">
        <pc:chgData name="Emily Kumpf" userId="336e14f7-8f48-46c2-b2fd-3a518cc963d0" providerId="ADAL" clId="{ABC9BBF6-1D7E-5D87-9A82-E841EAB2982C}" dt="2026-04-22T15:45:51.508" v="132"/>
        <pc:sldMkLst>
          <pc:docMk/>
          <pc:sldMk cId="3788938231" sldId="285"/>
        </pc:sldMkLst>
        <pc:grpChg chg="add mod">
          <ac:chgData name="Emily Kumpf" userId="336e14f7-8f48-46c2-b2fd-3a518cc963d0" providerId="ADAL" clId="{ABC9BBF6-1D7E-5D87-9A82-E841EAB2982C}" dt="2026-04-22T15:45:51.508" v="132"/>
          <ac:grpSpMkLst>
            <pc:docMk/>
            <pc:sldMk cId="3788938231" sldId="285"/>
            <ac:grpSpMk id="5" creationId="{B73FBDF7-4331-3E14-E34C-22F905C49F3C}"/>
          </ac:grpSpMkLst>
        </pc:grpChg>
        <pc:picChg chg="mod">
          <ac:chgData name="Emily Kumpf" userId="336e14f7-8f48-46c2-b2fd-3a518cc963d0" providerId="ADAL" clId="{ABC9BBF6-1D7E-5D87-9A82-E841EAB2982C}" dt="2026-04-22T15:45:51.508" v="132"/>
          <ac:picMkLst>
            <pc:docMk/>
            <pc:sldMk cId="3788938231" sldId="285"/>
            <ac:picMk id="12" creationId="{288D2EF5-A154-E815-4919-CD8A56237CA4}"/>
          </ac:picMkLst>
        </pc:picChg>
        <pc:picChg chg="mod">
          <ac:chgData name="Emily Kumpf" userId="336e14f7-8f48-46c2-b2fd-3a518cc963d0" providerId="ADAL" clId="{ABC9BBF6-1D7E-5D87-9A82-E841EAB2982C}" dt="2026-04-22T15:45:51.508" v="132"/>
          <ac:picMkLst>
            <pc:docMk/>
            <pc:sldMk cId="3788938231" sldId="285"/>
            <ac:picMk id="13" creationId="{F57A1616-63BF-E947-ED94-508323CB0A82}"/>
          </ac:picMkLst>
        </pc:picChg>
      </pc:sldChg>
      <pc:sldChg chg="addSp modSp">
        <pc:chgData name="Emily Kumpf" userId="336e14f7-8f48-46c2-b2fd-3a518cc963d0" providerId="ADAL" clId="{ABC9BBF6-1D7E-5D87-9A82-E841EAB2982C}" dt="2026-04-22T15:45:52.760" v="133"/>
        <pc:sldMkLst>
          <pc:docMk/>
          <pc:sldMk cId="716963216" sldId="286"/>
        </pc:sldMkLst>
        <pc:grpChg chg="add mod">
          <ac:chgData name="Emily Kumpf" userId="336e14f7-8f48-46c2-b2fd-3a518cc963d0" providerId="ADAL" clId="{ABC9BBF6-1D7E-5D87-9A82-E841EAB2982C}" dt="2026-04-22T15:45:52.760" v="133"/>
          <ac:grpSpMkLst>
            <pc:docMk/>
            <pc:sldMk cId="716963216" sldId="286"/>
            <ac:grpSpMk id="11" creationId="{E3154920-ADB9-73DB-C29C-6DA560531A12}"/>
          </ac:grpSpMkLst>
        </pc:grpChg>
        <pc:picChg chg="mod">
          <ac:chgData name="Emily Kumpf" userId="336e14f7-8f48-46c2-b2fd-3a518cc963d0" providerId="ADAL" clId="{ABC9BBF6-1D7E-5D87-9A82-E841EAB2982C}" dt="2026-04-22T15:45:52.760" v="133"/>
          <ac:picMkLst>
            <pc:docMk/>
            <pc:sldMk cId="716963216" sldId="286"/>
            <ac:picMk id="12" creationId="{4573EB0E-2D2F-5588-0648-771E00D87769}"/>
          </ac:picMkLst>
        </pc:picChg>
        <pc:picChg chg="mod">
          <ac:chgData name="Emily Kumpf" userId="336e14f7-8f48-46c2-b2fd-3a518cc963d0" providerId="ADAL" clId="{ABC9BBF6-1D7E-5D87-9A82-E841EAB2982C}" dt="2026-04-22T15:45:52.760" v="133"/>
          <ac:picMkLst>
            <pc:docMk/>
            <pc:sldMk cId="716963216" sldId="286"/>
            <ac:picMk id="13" creationId="{51E1AE47-C0D0-90C1-A358-5B09838D3C79}"/>
          </ac:picMkLst>
        </pc:picChg>
      </pc:sldChg>
      <pc:sldChg chg="addSp modSp">
        <pc:chgData name="Emily Kumpf" userId="336e14f7-8f48-46c2-b2fd-3a518cc963d0" providerId="ADAL" clId="{ABC9BBF6-1D7E-5D87-9A82-E841EAB2982C}" dt="2026-04-22T15:45:53.959" v="134"/>
        <pc:sldMkLst>
          <pc:docMk/>
          <pc:sldMk cId="1633224028" sldId="288"/>
        </pc:sldMkLst>
        <pc:grpChg chg="add mod">
          <ac:chgData name="Emily Kumpf" userId="336e14f7-8f48-46c2-b2fd-3a518cc963d0" providerId="ADAL" clId="{ABC9BBF6-1D7E-5D87-9A82-E841EAB2982C}" dt="2026-04-22T15:45:53.959" v="134"/>
          <ac:grpSpMkLst>
            <pc:docMk/>
            <pc:sldMk cId="1633224028" sldId="288"/>
            <ac:grpSpMk id="2" creationId="{ABBBFCC2-022B-F4D7-1CCD-1DDF53110DFE}"/>
          </ac:grpSpMkLst>
        </pc:grpChg>
        <pc:picChg chg="mod">
          <ac:chgData name="Emily Kumpf" userId="336e14f7-8f48-46c2-b2fd-3a518cc963d0" providerId="ADAL" clId="{ABC9BBF6-1D7E-5D87-9A82-E841EAB2982C}" dt="2026-04-22T15:45:53.959" v="134"/>
          <ac:picMkLst>
            <pc:docMk/>
            <pc:sldMk cId="1633224028" sldId="288"/>
            <ac:picMk id="4" creationId="{49B0702B-E71A-BE1D-8DE4-030A337FFAC5}"/>
          </ac:picMkLst>
        </pc:picChg>
        <pc:picChg chg="mod">
          <ac:chgData name="Emily Kumpf" userId="336e14f7-8f48-46c2-b2fd-3a518cc963d0" providerId="ADAL" clId="{ABC9BBF6-1D7E-5D87-9A82-E841EAB2982C}" dt="2026-04-22T15:45:53.959" v="134"/>
          <ac:picMkLst>
            <pc:docMk/>
            <pc:sldMk cId="1633224028" sldId="288"/>
            <ac:picMk id="6" creationId="{A9F400A6-2F50-72B2-7771-D0460CA5D5E2}"/>
          </ac:picMkLst>
        </pc:picChg>
      </pc:sldChg>
      <pc:sldChg chg="new del ord">
        <pc:chgData name="Emily Kumpf" userId="336e14f7-8f48-46c2-b2fd-3a518cc963d0" providerId="ADAL" clId="{ABC9BBF6-1D7E-5D87-9A82-E841EAB2982C}" dt="2026-04-22T13:34:36.754" v="2" actId="2696"/>
        <pc:sldMkLst>
          <pc:docMk/>
          <pc:sldMk cId="1561160779" sldId="289"/>
        </pc:sldMkLst>
      </pc:sldChg>
      <pc:sldChg chg="new del">
        <pc:chgData name="Emily Kumpf" userId="336e14f7-8f48-46c2-b2fd-3a518cc963d0" providerId="ADAL" clId="{ABC9BBF6-1D7E-5D87-9A82-E841EAB2982C}" dt="2026-04-22T15:28:37.613" v="12" actId="680"/>
        <pc:sldMkLst>
          <pc:docMk/>
          <pc:sldMk cId="2409505392" sldId="289"/>
        </pc:sldMkLst>
      </pc:sldChg>
      <pc:sldChg chg="addSp delSp modSp new del mod ord">
        <pc:chgData name="Emily Kumpf" userId="336e14f7-8f48-46c2-b2fd-3a518cc963d0" providerId="ADAL" clId="{ABC9BBF6-1D7E-5D87-9A82-E841EAB2982C}" dt="2026-04-22T15:28:52.861" v="17" actId="2696"/>
        <pc:sldMkLst>
          <pc:docMk/>
          <pc:sldMk cId="3349862334" sldId="289"/>
        </pc:sldMkLst>
        <pc:spChg chg="add del mod">
          <ac:chgData name="Emily Kumpf" userId="336e14f7-8f48-46c2-b2fd-3a518cc963d0" providerId="ADAL" clId="{ABC9BBF6-1D7E-5D87-9A82-E841EAB2982C}" dt="2026-04-22T15:28:43.959" v="16" actId="478"/>
          <ac:spMkLst>
            <pc:docMk/>
            <pc:sldMk cId="3349862334" sldId="289"/>
            <ac:spMk id="2" creationId="{3D3327D1-DBB1-A983-2171-30DCAFACE9CB}"/>
          </ac:spMkLst>
        </pc:spChg>
      </pc:sldChg>
      <pc:sldChg chg="new del">
        <pc:chgData name="Emily Kumpf" userId="336e14f7-8f48-46c2-b2fd-3a518cc963d0" providerId="ADAL" clId="{ABC9BBF6-1D7E-5D87-9A82-E841EAB2982C}" dt="2026-04-22T15:28:16.693" v="4" actId="680"/>
        <pc:sldMkLst>
          <pc:docMk/>
          <pc:sldMk cId="4267799731" sldId="289"/>
        </pc:sldMkLst>
      </pc:sldChg>
      <pc:sldChg chg="addSp delSp modSp add mod ord">
        <pc:chgData name="Emily Kumpf" userId="336e14f7-8f48-46c2-b2fd-3a518cc963d0" providerId="ADAL" clId="{ABC9BBF6-1D7E-5D87-9A82-E841EAB2982C}" dt="2026-04-22T15:47:09.632" v="142" actId="1076"/>
        <pc:sldMkLst>
          <pc:docMk/>
          <pc:sldMk cId="852702200" sldId="290"/>
        </pc:sldMkLst>
        <pc:spChg chg="mod">
          <ac:chgData name="Emily Kumpf" userId="336e14f7-8f48-46c2-b2fd-3a518cc963d0" providerId="ADAL" clId="{ABC9BBF6-1D7E-5D87-9A82-E841EAB2982C}" dt="2026-04-22T15:32:44.826" v="70" actId="12788"/>
          <ac:spMkLst>
            <pc:docMk/>
            <pc:sldMk cId="852702200" sldId="290"/>
            <ac:spMk id="4" creationId="{3C0E9963-76DE-C4DA-0580-2335D32BA401}"/>
          </ac:spMkLst>
        </pc:spChg>
        <pc:spChg chg="mod">
          <ac:chgData name="Emily Kumpf" userId="336e14f7-8f48-46c2-b2fd-3a518cc963d0" providerId="ADAL" clId="{ABC9BBF6-1D7E-5D87-9A82-E841EAB2982C}" dt="2026-04-22T15:47:09.632" v="142" actId="1076"/>
          <ac:spMkLst>
            <pc:docMk/>
            <pc:sldMk cId="852702200" sldId="290"/>
            <ac:spMk id="15" creationId="{EB911C56-85CE-1567-DBD3-B55CFEB57C44}"/>
          </ac:spMkLst>
        </pc:spChg>
        <pc:grpChg chg="add mod">
          <ac:chgData name="Emily Kumpf" userId="336e14f7-8f48-46c2-b2fd-3a518cc963d0" providerId="ADAL" clId="{ABC9BBF6-1D7E-5D87-9A82-E841EAB2982C}" dt="2026-04-22T15:32:44.826" v="70" actId="12788"/>
          <ac:grpSpMkLst>
            <pc:docMk/>
            <pc:sldMk cId="852702200" sldId="290"/>
            <ac:grpSpMk id="12" creationId="{18FB3E41-6D26-5F22-DDAA-220F1AE78B8E}"/>
          </ac:grpSpMkLst>
        </pc:grpChg>
        <pc:grpChg chg="del">
          <ac:chgData name="Emily Kumpf" userId="336e14f7-8f48-46c2-b2fd-3a518cc963d0" providerId="ADAL" clId="{ABC9BBF6-1D7E-5D87-9A82-E841EAB2982C}" dt="2026-04-22T15:30:00.797" v="40" actId="165"/>
          <ac:grpSpMkLst>
            <pc:docMk/>
            <pc:sldMk cId="852702200" sldId="290"/>
            <ac:grpSpMk id="18" creationId="{5E60EBE3-5449-CECF-1142-D940B125B1D7}"/>
          </ac:grpSpMkLst>
        </pc:grpChg>
        <pc:picChg chg="mod topLvl modCrop">
          <ac:chgData name="Emily Kumpf" userId="336e14f7-8f48-46c2-b2fd-3a518cc963d0" providerId="ADAL" clId="{ABC9BBF6-1D7E-5D87-9A82-E841EAB2982C}" dt="2026-04-22T15:32:34.509" v="69" actId="164"/>
          <ac:picMkLst>
            <pc:docMk/>
            <pc:sldMk cId="852702200" sldId="290"/>
            <ac:picMk id="5" creationId="{61C59E77-316E-B1F3-220A-6209E942BE9D}"/>
          </ac:picMkLst>
        </pc:picChg>
        <pc:picChg chg="del mod topLvl">
          <ac:chgData name="Emily Kumpf" userId="336e14f7-8f48-46c2-b2fd-3a518cc963d0" providerId="ADAL" clId="{ABC9BBF6-1D7E-5D87-9A82-E841EAB2982C}" dt="2026-04-22T15:30:38.648" v="47" actId="478"/>
          <ac:picMkLst>
            <pc:docMk/>
            <pc:sldMk cId="852702200" sldId="290"/>
            <ac:picMk id="6" creationId="{31C99BC7-8BE9-2BD4-44CD-8612FE2F32AC}"/>
          </ac:picMkLst>
        </pc:picChg>
        <pc:picChg chg="add mod modCrop">
          <ac:chgData name="Emily Kumpf" userId="336e14f7-8f48-46c2-b2fd-3a518cc963d0" providerId="ADAL" clId="{ABC9BBF6-1D7E-5D87-9A82-E841EAB2982C}" dt="2026-04-22T15:32:34.509" v="69" actId="164"/>
          <ac:picMkLst>
            <pc:docMk/>
            <pc:sldMk cId="852702200" sldId="290"/>
            <ac:picMk id="9" creationId="{1671A8C1-D1E6-23F9-AACC-BAA2D3E117C7}"/>
          </ac:picMkLst>
        </pc:picChg>
        <pc:picChg chg="add mod">
          <ac:chgData name="Emily Kumpf" userId="336e14f7-8f48-46c2-b2fd-3a518cc963d0" providerId="ADAL" clId="{ABC9BBF6-1D7E-5D87-9A82-E841EAB2982C}" dt="2026-04-22T15:30:55.181" v="50"/>
          <ac:picMkLst>
            <pc:docMk/>
            <pc:sldMk cId="852702200" sldId="290"/>
            <ac:picMk id="10" creationId="{10E03BD4-76C0-83AF-ECD7-7AFCD993F9F1}"/>
          </ac:picMkLst>
        </pc:picChg>
        <pc:picChg chg="add del">
          <ac:chgData name="Emily Kumpf" userId="336e14f7-8f48-46c2-b2fd-3a518cc963d0" providerId="ADAL" clId="{ABC9BBF6-1D7E-5D87-9A82-E841EAB2982C}" dt="2026-04-22T15:30:59.760" v="52" actId="478"/>
          <ac:picMkLst>
            <pc:docMk/>
            <pc:sldMk cId="852702200" sldId="290"/>
            <ac:picMk id="11" creationId="{573427D2-AA8D-B730-F957-F41FCAAC0A08}"/>
          </ac:picMkLst>
        </pc:picChg>
        <pc:cxnChg chg="mod">
          <ac:chgData name="Emily Kumpf" userId="336e14f7-8f48-46c2-b2fd-3a518cc963d0" providerId="ADAL" clId="{ABC9BBF6-1D7E-5D87-9A82-E841EAB2982C}" dt="2026-04-22T15:32:44.826" v="70" actId="12788"/>
          <ac:cxnSpMkLst>
            <pc:docMk/>
            <pc:sldMk cId="852702200" sldId="290"/>
            <ac:cxnSpMk id="20" creationId="{4FB8ED1C-F0B8-F593-FF0F-6FFC27FFE60E}"/>
          </ac:cxnSpMkLst>
        </pc:cxnChg>
      </pc:sldChg>
      <pc:sldMasterChg chg="modSldLayout sldLayoutOrd">
        <pc:chgData name="Emily Kumpf" userId="336e14f7-8f48-46c2-b2fd-3a518cc963d0" providerId="ADAL" clId="{ABC9BBF6-1D7E-5D87-9A82-E841EAB2982C}" dt="2026-04-22T15:28:28.422" v="9" actId="478"/>
        <pc:sldMasterMkLst>
          <pc:docMk/>
          <pc:sldMasterMk cId="0" sldId="2147483648"/>
        </pc:sldMasterMkLst>
        <pc:sldLayoutChg chg="delSp mod ord">
          <pc:chgData name="Emily Kumpf" userId="336e14f7-8f48-46c2-b2fd-3a518cc963d0" providerId="ADAL" clId="{ABC9BBF6-1D7E-5D87-9A82-E841EAB2982C}" dt="2026-04-22T15:28:28.422" v="9" actId="478"/>
          <pc:sldLayoutMkLst>
            <pc:docMk/>
            <pc:sldMasterMk cId="0" sldId="2147483648"/>
            <pc:sldLayoutMk cId="2218395981" sldId="2147483656"/>
          </pc:sldLayoutMkLst>
          <pc:spChg chg="del">
            <ac:chgData name="Emily Kumpf" userId="336e14f7-8f48-46c2-b2fd-3a518cc963d0" providerId="ADAL" clId="{ABC9BBF6-1D7E-5D87-9A82-E841EAB2982C}" dt="2026-04-22T15:28:25.723" v="6" actId="478"/>
            <ac:spMkLst>
              <pc:docMk/>
              <pc:sldMasterMk cId="0" sldId="2147483648"/>
              <pc:sldLayoutMk cId="2218395981" sldId="2147483656"/>
              <ac:spMk id="2" creationId="{05228595-C19F-64A8-04F9-9355ADF368F3}"/>
            </ac:spMkLst>
          </pc:spChg>
          <pc:spChg chg="del">
            <ac:chgData name="Emily Kumpf" userId="336e14f7-8f48-46c2-b2fd-3a518cc963d0" providerId="ADAL" clId="{ABC9BBF6-1D7E-5D87-9A82-E841EAB2982C}" dt="2026-04-22T15:28:26.493" v="7" actId="478"/>
            <ac:spMkLst>
              <pc:docMk/>
              <pc:sldMasterMk cId="0" sldId="2147483648"/>
              <pc:sldLayoutMk cId="2218395981" sldId="2147483656"/>
              <ac:spMk id="3" creationId="{770283CE-B98A-27E0-5CD7-372188BE5CB2}"/>
            </ac:spMkLst>
          </pc:spChg>
          <pc:spChg chg="del">
            <ac:chgData name="Emily Kumpf" userId="336e14f7-8f48-46c2-b2fd-3a518cc963d0" providerId="ADAL" clId="{ABC9BBF6-1D7E-5D87-9A82-E841EAB2982C}" dt="2026-04-22T15:28:27.607" v="8" actId="478"/>
            <ac:spMkLst>
              <pc:docMk/>
              <pc:sldMasterMk cId="0" sldId="2147483648"/>
              <pc:sldLayoutMk cId="2218395981" sldId="2147483656"/>
              <ac:spMk id="4" creationId="{D317A2B9-71E8-359D-0252-3BFC87E66F1A}"/>
            </ac:spMkLst>
          </pc:spChg>
          <pc:spChg chg="del">
            <ac:chgData name="Emily Kumpf" userId="336e14f7-8f48-46c2-b2fd-3a518cc963d0" providerId="ADAL" clId="{ABC9BBF6-1D7E-5D87-9A82-E841EAB2982C}" dt="2026-04-22T15:28:28.422" v="9" actId="478"/>
            <ac:spMkLst>
              <pc:docMk/>
              <pc:sldMasterMk cId="0" sldId="2147483648"/>
              <pc:sldLayoutMk cId="2218395981" sldId="2147483656"/>
              <ac:spMk id="5" creationId="{92C64D1D-D50D-CF46-8082-3BFA93085217}"/>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F68922-8BDC-994B-97C3-8B18C2EA7609}" type="datetimeFigureOut">
              <a:rPr lang="en-US" smtClean="0"/>
              <a:t>4/22/26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158EA-93DF-3144-A21A-61C8B9EB184C}" type="slidenum">
              <a:rPr lang="en-US" smtClean="0"/>
              <a:t>‹#›</a:t>
            </a:fld>
            <a:endParaRPr lang="en-US" dirty="0"/>
          </a:p>
        </p:txBody>
      </p:sp>
    </p:spTree>
    <p:extLst>
      <p:ext uri="{BB962C8B-B14F-4D97-AF65-F5344CB8AC3E}">
        <p14:creationId xmlns:p14="http://schemas.microsoft.com/office/powerpoint/2010/main" val="1165868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BE158EA-93DF-3144-A21A-61C8B9EB184C}" type="slidenum">
              <a:rPr lang="en-US" smtClean="0"/>
              <a:t>2</a:t>
            </a:fld>
            <a:endParaRPr lang="en-US" dirty="0"/>
          </a:p>
        </p:txBody>
      </p:sp>
    </p:spTree>
    <p:extLst>
      <p:ext uri="{BB962C8B-B14F-4D97-AF65-F5344CB8AC3E}">
        <p14:creationId xmlns:p14="http://schemas.microsoft.com/office/powerpoint/2010/main" val="29394989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C9BFD-61A9-0592-8A14-6418D7B21C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A14C65-82A8-BD74-6265-6B896A425C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9F2B4F-D248-3782-E847-33CEC36739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77F4DA-5B31-1AA9-E69B-409C97B071F2}"/>
              </a:ext>
            </a:extLst>
          </p:cNvPr>
          <p:cNvSpPr>
            <a:spLocks noGrp="1"/>
          </p:cNvSpPr>
          <p:nvPr>
            <p:ph type="sldNum" sz="quarter" idx="5"/>
          </p:nvPr>
        </p:nvSpPr>
        <p:spPr/>
        <p:txBody>
          <a:bodyPr/>
          <a:lstStyle/>
          <a:p>
            <a:fld id="{2BE158EA-93DF-3144-A21A-61C8B9EB184C}" type="slidenum">
              <a:rPr lang="en-US" smtClean="0"/>
              <a:t>11</a:t>
            </a:fld>
            <a:endParaRPr lang="en-US" dirty="0"/>
          </a:p>
        </p:txBody>
      </p:sp>
    </p:spTree>
    <p:extLst>
      <p:ext uri="{BB962C8B-B14F-4D97-AF65-F5344CB8AC3E}">
        <p14:creationId xmlns:p14="http://schemas.microsoft.com/office/powerpoint/2010/main" val="2210112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A2DCD-3E85-2450-6D38-DAF1372F0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F37628-178E-AC2E-6598-BC429AAA47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D33027-E7F1-BBE5-8957-AF929DFA9E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A33C49-6042-807F-8DB7-094EB06E01E0}"/>
              </a:ext>
            </a:extLst>
          </p:cNvPr>
          <p:cNvSpPr>
            <a:spLocks noGrp="1"/>
          </p:cNvSpPr>
          <p:nvPr>
            <p:ph type="sldNum" sz="quarter" idx="5"/>
          </p:nvPr>
        </p:nvSpPr>
        <p:spPr/>
        <p:txBody>
          <a:bodyPr/>
          <a:lstStyle/>
          <a:p>
            <a:fld id="{2BE158EA-93DF-3144-A21A-61C8B9EB184C}" type="slidenum">
              <a:rPr lang="en-US" smtClean="0"/>
              <a:t>12</a:t>
            </a:fld>
            <a:endParaRPr lang="en-US" dirty="0"/>
          </a:p>
        </p:txBody>
      </p:sp>
    </p:spTree>
    <p:extLst>
      <p:ext uri="{BB962C8B-B14F-4D97-AF65-F5344CB8AC3E}">
        <p14:creationId xmlns:p14="http://schemas.microsoft.com/office/powerpoint/2010/main" val="1627270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C24F8-6E4C-82F9-9111-B128F17F90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D0EC7E-94EE-D9B1-1E0C-480F618A619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A92554-20F5-17B6-6296-7C5A780D51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47A6AF-384A-1638-A511-CFF3CE7F6192}"/>
              </a:ext>
            </a:extLst>
          </p:cNvPr>
          <p:cNvSpPr>
            <a:spLocks noGrp="1"/>
          </p:cNvSpPr>
          <p:nvPr>
            <p:ph type="sldNum" sz="quarter" idx="5"/>
          </p:nvPr>
        </p:nvSpPr>
        <p:spPr/>
        <p:txBody>
          <a:bodyPr/>
          <a:lstStyle/>
          <a:p>
            <a:fld id="{2BE158EA-93DF-3144-A21A-61C8B9EB184C}" type="slidenum">
              <a:rPr lang="en-US" smtClean="0"/>
              <a:t>13</a:t>
            </a:fld>
            <a:endParaRPr lang="en-US" dirty="0"/>
          </a:p>
        </p:txBody>
      </p:sp>
    </p:spTree>
    <p:extLst>
      <p:ext uri="{BB962C8B-B14F-4D97-AF65-F5344CB8AC3E}">
        <p14:creationId xmlns:p14="http://schemas.microsoft.com/office/powerpoint/2010/main" val="2688676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565FD-08FD-077D-F317-6B522203D1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FA5001-9821-2CE4-F0BA-B0C5AF1842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6E7099-BD8D-8ABF-64D4-DFC5C30628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139A6A-20D4-C445-7054-040FA901E512}"/>
              </a:ext>
            </a:extLst>
          </p:cNvPr>
          <p:cNvSpPr>
            <a:spLocks noGrp="1"/>
          </p:cNvSpPr>
          <p:nvPr>
            <p:ph type="sldNum" sz="quarter" idx="5"/>
          </p:nvPr>
        </p:nvSpPr>
        <p:spPr/>
        <p:txBody>
          <a:bodyPr/>
          <a:lstStyle/>
          <a:p>
            <a:fld id="{2BE158EA-93DF-3144-A21A-61C8B9EB184C}" type="slidenum">
              <a:rPr lang="en-US" smtClean="0"/>
              <a:t>14</a:t>
            </a:fld>
            <a:endParaRPr lang="en-US" dirty="0"/>
          </a:p>
        </p:txBody>
      </p:sp>
    </p:spTree>
    <p:extLst>
      <p:ext uri="{BB962C8B-B14F-4D97-AF65-F5344CB8AC3E}">
        <p14:creationId xmlns:p14="http://schemas.microsoft.com/office/powerpoint/2010/main" val="32785862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46E2B-48CD-6CCF-EA92-2403D17FD6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E25675-4FAE-955B-2C06-162AE16817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E0D063-5193-6BB8-DBE5-EDD7379B79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8F1CB1-728E-563E-BBDC-3601C91D2EEA}"/>
              </a:ext>
            </a:extLst>
          </p:cNvPr>
          <p:cNvSpPr>
            <a:spLocks noGrp="1"/>
          </p:cNvSpPr>
          <p:nvPr>
            <p:ph type="sldNum" sz="quarter" idx="5"/>
          </p:nvPr>
        </p:nvSpPr>
        <p:spPr/>
        <p:txBody>
          <a:bodyPr/>
          <a:lstStyle/>
          <a:p>
            <a:fld id="{2BE158EA-93DF-3144-A21A-61C8B9EB184C}" type="slidenum">
              <a:rPr lang="en-US" smtClean="0"/>
              <a:t>15</a:t>
            </a:fld>
            <a:endParaRPr lang="en-US" dirty="0"/>
          </a:p>
        </p:txBody>
      </p:sp>
    </p:spTree>
    <p:extLst>
      <p:ext uri="{BB962C8B-B14F-4D97-AF65-F5344CB8AC3E}">
        <p14:creationId xmlns:p14="http://schemas.microsoft.com/office/powerpoint/2010/main" val="31396123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0A6FC-E187-3B1F-4CFC-2717ABE7CD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33BD7A-CD12-248C-8CFC-C83F1FB059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8D4F7F-EEBD-53F0-FC16-774BDED872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02A89C-FA8C-1DC4-B7E3-D2B23EF811D6}"/>
              </a:ext>
            </a:extLst>
          </p:cNvPr>
          <p:cNvSpPr>
            <a:spLocks noGrp="1"/>
          </p:cNvSpPr>
          <p:nvPr>
            <p:ph type="sldNum" sz="quarter" idx="5"/>
          </p:nvPr>
        </p:nvSpPr>
        <p:spPr/>
        <p:txBody>
          <a:bodyPr/>
          <a:lstStyle/>
          <a:p>
            <a:fld id="{2BE158EA-93DF-3144-A21A-61C8B9EB184C}" type="slidenum">
              <a:rPr lang="en-US" smtClean="0"/>
              <a:t>16</a:t>
            </a:fld>
            <a:endParaRPr lang="en-US" dirty="0"/>
          </a:p>
        </p:txBody>
      </p:sp>
    </p:spTree>
    <p:extLst>
      <p:ext uri="{BB962C8B-B14F-4D97-AF65-F5344CB8AC3E}">
        <p14:creationId xmlns:p14="http://schemas.microsoft.com/office/powerpoint/2010/main" val="1004798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55F9D-D316-C5E0-F767-35D45CBE7F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0CAAF9-A1D2-74D2-627B-94B4376AEC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AC30A9-05EA-3D49-5879-EFF3FF9DEC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22A0D0-33C7-0D38-3E0A-402650DCA99F}"/>
              </a:ext>
            </a:extLst>
          </p:cNvPr>
          <p:cNvSpPr>
            <a:spLocks noGrp="1"/>
          </p:cNvSpPr>
          <p:nvPr>
            <p:ph type="sldNum" sz="quarter" idx="5"/>
          </p:nvPr>
        </p:nvSpPr>
        <p:spPr/>
        <p:txBody>
          <a:bodyPr/>
          <a:lstStyle/>
          <a:p>
            <a:fld id="{2BE158EA-93DF-3144-A21A-61C8B9EB184C}" type="slidenum">
              <a:rPr lang="en-US" smtClean="0"/>
              <a:t>17</a:t>
            </a:fld>
            <a:endParaRPr lang="en-US" dirty="0"/>
          </a:p>
        </p:txBody>
      </p:sp>
    </p:spTree>
    <p:extLst>
      <p:ext uri="{BB962C8B-B14F-4D97-AF65-F5344CB8AC3E}">
        <p14:creationId xmlns:p14="http://schemas.microsoft.com/office/powerpoint/2010/main" val="31445200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BC8C8-7011-0707-154B-EAA3E88E7D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DF8E79-33B1-BA7E-EF64-E4F01F8BC7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5D778E-0AFF-D91F-203F-24251C8A38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70F01F-353D-54EE-C09F-5CBDACF5BDCB}"/>
              </a:ext>
            </a:extLst>
          </p:cNvPr>
          <p:cNvSpPr>
            <a:spLocks noGrp="1"/>
          </p:cNvSpPr>
          <p:nvPr>
            <p:ph type="sldNum" sz="quarter" idx="5"/>
          </p:nvPr>
        </p:nvSpPr>
        <p:spPr/>
        <p:txBody>
          <a:bodyPr/>
          <a:lstStyle/>
          <a:p>
            <a:fld id="{2BE158EA-93DF-3144-A21A-61C8B9EB184C}" type="slidenum">
              <a:rPr lang="en-US" smtClean="0"/>
              <a:t>18</a:t>
            </a:fld>
            <a:endParaRPr lang="en-US" dirty="0"/>
          </a:p>
        </p:txBody>
      </p:sp>
    </p:spTree>
    <p:extLst>
      <p:ext uri="{BB962C8B-B14F-4D97-AF65-F5344CB8AC3E}">
        <p14:creationId xmlns:p14="http://schemas.microsoft.com/office/powerpoint/2010/main" val="950986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8FC19-7CAD-A794-149A-7E64C76234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CF2F7A-E524-07CE-48BC-BA6135CEDD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8690C9-B5FC-FAC2-9B76-ADCFCEED1F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BC7612-1B0C-9EF0-159C-174EE3F99545}"/>
              </a:ext>
            </a:extLst>
          </p:cNvPr>
          <p:cNvSpPr>
            <a:spLocks noGrp="1"/>
          </p:cNvSpPr>
          <p:nvPr>
            <p:ph type="sldNum" sz="quarter" idx="5"/>
          </p:nvPr>
        </p:nvSpPr>
        <p:spPr/>
        <p:txBody>
          <a:bodyPr/>
          <a:lstStyle/>
          <a:p>
            <a:fld id="{2BE158EA-93DF-3144-A21A-61C8B9EB184C}" type="slidenum">
              <a:rPr lang="en-US" smtClean="0"/>
              <a:t>3</a:t>
            </a:fld>
            <a:endParaRPr lang="en-US" dirty="0"/>
          </a:p>
        </p:txBody>
      </p:sp>
    </p:spTree>
    <p:extLst>
      <p:ext uri="{BB962C8B-B14F-4D97-AF65-F5344CB8AC3E}">
        <p14:creationId xmlns:p14="http://schemas.microsoft.com/office/powerpoint/2010/main" val="2335214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31BF4-70BA-D9DA-C50C-D0A92DB052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F8747C-8C21-32EC-22A2-A3C9350F0C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3A7B0B-8921-3B3E-317D-553842D190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210952-6963-0EB4-CB81-B576F77F9CF4}"/>
              </a:ext>
            </a:extLst>
          </p:cNvPr>
          <p:cNvSpPr>
            <a:spLocks noGrp="1"/>
          </p:cNvSpPr>
          <p:nvPr>
            <p:ph type="sldNum" sz="quarter" idx="5"/>
          </p:nvPr>
        </p:nvSpPr>
        <p:spPr/>
        <p:txBody>
          <a:bodyPr/>
          <a:lstStyle/>
          <a:p>
            <a:fld id="{2BE158EA-93DF-3144-A21A-61C8B9EB184C}" type="slidenum">
              <a:rPr lang="en-US" smtClean="0"/>
              <a:t>4</a:t>
            </a:fld>
            <a:endParaRPr lang="en-US" dirty="0"/>
          </a:p>
        </p:txBody>
      </p:sp>
    </p:spTree>
    <p:extLst>
      <p:ext uri="{BB962C8B-B14F-4D97-AF65-F5344CB8AC3E}">
        <p14:creationId xmlns:p14="http://schemas.microsoft.com/office/powerpoint/2010/main" val="2398943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14184-63CB-0E1B-6801-2425776A39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76EB8-0028-A883-2E55-166CA7AA83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1344F8-B375-D2B3-83F8-0CCF9D4FDF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CB8D31-0B3E-68EE-5B0D-6B277780F0D8}"/>
              </a:ext>
            </a:extLst>
          </p:cNvPr>
          <p:cNvSpPr>
            <a:spLocks noGrp="1"/>
          </p:cNvSpPr>
          <p:nvPr>
            <p:ph type="sldNum" sz="quarter" idx="5"/>
          </p:nvPr>
        </p:nvSpPr>
        <p:spPr/>
        <p:txBody>
          <a:bodyPr/>
          <a:lstStyle/>
          <a:p>
            <a:fld id="{2BE158EA-93DF-3144-A21A-61C8B9EB184C}" type="slidenum">
              <a:rPr lang="en-US" smtClean="0"/>
              <a:t>5</a:t>
            </a:fld>
            <a:endParaRPr lang="en-US" dirty="0"/>
          </a:p>
        </p:txBody>
      </p:sp>
    </p:spTree>
    <p:extLst>
      <p:ext uri="{BB962C8B-B14F-4D97-AF65-F5344CB8AC3E}">
        <p14:creationId xmlns:p14="http://schemas.microsoft.com/office/powerpoint/2010/main" val="4198851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3B516-F6DC-1BF7-E3B9-5A3A969CAA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24985C-9654-E2D0-DBDB-B824C85EC1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D2D96B-3B40-9604-7EFB-0355198BB3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EEB5D9-C86C-06E7-D7A1-79094EB00AE5}"/>
              </a:ext>
            </a:extLst>
          </p:cNvPr>
          <p:cNvSpPr>
            <a:spLocks noGrp="1"/>
          </p:cNvSpPr>
          <p:nvPr>
            <p:ph type="sldNum" sz="quarter" idx="5"/>
          </p:nvPr>
        </p:nvSpPr>
        <p:spPr/>
        <p:txBody>
          <a:bodyPr/>
          <a:lstStyle/>
          <a:p>
            <a:fld id="{2BE158EA-93DF-3144-A21A-61C8B9EB184C}" type="slidenum">
              <a:rPr lang="en-US" smtClean="0"/>
              <a:t>6</a:t>
            </a:fld>
            <a:endParaRPr lang="en-US" dirty="0"/>
          </a:p>
        </p:txBody>
      </p:sp>
    </p:spTree>
    <p:extLst>
      <p:ext uri="{BB962C8B-B14F-4D97-AF65-F5344CB8AC3E}">
        <p14:creationId xmlns:p14="http://schemas.microsoft.com/office/powerpoint/2010/main" val="3863209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0D885-5F68-96A3-B109-59BFFDC5D0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4D647E-ECAC-9196-E372-1CDBB6DB25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FD68E8-812E-CC37-517D-D34E75E10B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F0847D-102C-EB73-C7CB-76257F974FCB}"/>
              </a:ext>
            </a:extLst>
          </p:cNvPr>
          <p:cNvSpPr>
            <a:spLocks noGrp="1"/>
          </p:cNvSpPr>
          <p:nvPr>
            <p:ph type="sldNum" sz="quarter" idx="5"/>
          </p:nvPr>
        </p:nvSpPr>
        <p:spPr/>
        <p:txBody>
          <a:bodyPr/>
          <a:lstStyle/>
          <a:p>
            <a:fld id="{2BE158EA-93DF-3144-A21A-61C8B9EB184C}" type="slidenum">
              <a:rPr lang="en-US" smtClean="0"/>
              <a:t>7</a:t>
            </a:fld>
            <a:endParaRPr lang="en-US" dirty="0"/>
          </a:p>
        </p:txBody>
      </p:sp>
    </p:spTree>
    <p:extLst>
      <p:ext uri="{BB962C8B-B14F-4D97-AF65-F5344CB8AC3E}">
        <p14:creationId xmlns:p14="http://schemas.microsoft.com/office/powerpoint/2010/main" val="1714676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D1EF2-8AE4-A254-1D9E-1C74C119F6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17EED3-9E78-BE8A-D403-39AF0F9C73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F3E020-4E7A-E08D-B95A-1D617CF932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0D2905-F854-0711-0F5E-ACC153A5E0C2}"/>
              </a:ext>
            </a:extLst>
          </p:cNvPr>
          <p:cNvSpPr>
            <a:spLocks noGrp="1"/>
          </p:cNvSpPr>
          <p:nvPr>
            <p:ph type="sldNum" sz="quarter" idx="5"/>
          </p:nvPr>
        </p:nvSpPr>
        <p:spPr/>
        <p:txBody>
          <a:bodyPr/>
          <a:lstStyle/>
          <a:p>
            <a:fld id="{2BE158EA-93DF-3144-A21A-61C8B9EB184C}" type="slidenum">
              <a:rPr lang="en-US" smtClean="0"/>
              <a:t>8</a:t>
            </a:fld>
            <a:endParaRPr lang="en-US" dirty="0"/>
          </a:p>
        </p:txBody>
      </p:sp>
    </p:spTree>
    <p:extLst>
      <p:ext uri="{BB962C8B-B14F-4D97-AF65-F5344CB8AC3E}">
        <p14:creationId xmlns:p14="http://schemas.microsoft.com/office/powerpoint/2010/main" val="29273301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35F51-BDFD-5501-1DF2-5DB7386083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7190E-3E39-4BF6-0A0F-EE07B3C305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4F5572-53BD-3059-A033-930B2FF470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B8A981-B8D5-7927-81B6-FBB12A8E490F}"/>
              </a:ext>
            </a:extLst>
          </p:cNvPr>
          <p:cNvSpPr>
            <a:spLocks noGrp="1"/>
          </p:cNvSpPr>
          <p:nvPr>
            <p:ph type="sldNum" sz="quarter" idx="5"/>
          </p:nvPr>
        </p:nvSpPr>
        <p:spPr/>
        <p:txBody>
          <a:bodyPr/>
          <a:lstStyle/>
          <a:p>
            <a:fld id="{2BE158EA-93DF-3144-A21A-61C8B9EB184C}" type="slidenum">
              <a:rPr lang="en-US" smtClean="0"/>
              <a:t>9</a:t>
            </a:fld>
            <a:endParaRPr lang="en-US" dirty="0"/>
          </a:p>
        </p:txBody>
      </p:sp>
    </p:spTree>
    <p:extLst>
      <p:ext uri="{BB962C8B-B14F-4D97-AF65-F5344CB8AC3E}">
        <p14:creationId xmlns:p14="http://schemas.microsoft.com/office/powerpoint/2010/main" val="2243313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4BBE4-AC3A-7EBA-5302-623D1AF654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921B46-C908-68E6-7B2D-4296B8B10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AEEED4-9347-7B60-C0C5-A2FDE92E0A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D38AED-BDA1-68CE-9848-AE1F3F32C3F6}"/>
              </a:ext>
            </a:extLst>
          </p:cNvPr>
          <p:cNvSpPr>
            <a:spLocks noGrp="1"/>
          </p:cNvSpPr>
          <p:nvPr>
            <p:ph type="sldNum" sz="quarter" idx="5"/>
          </p:nvPr>
        </p:nvSpPr>
        <p:spPr/>
        <p:txBody>
          <a:bodyPr/>
          <a:lstStyle/>
          <a:p>
            <a:fld id="{2BE158EA-93DF-3144-A21A-61C8B9EB184C}" type="slidenum">
              <a:rPr lang="en-US" smtClean="0"/>
              <a:t>10</a:t>
            </a:fld>
            <a:endParaRPr lang="en-US" dirty="0"/>
          </a:p>
        </p:txBody>
      </p:sp>
    </p:spTree>
    <p:extLst>
      <p:ext uri="{BB962C8B-B14F-4D97-AF65-F5344CB8AC3E}">
        <p14:creationId xmlns:p14="http://schemas.microsoft.com/office/powerpoint/2010/main" val="2741197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8395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1FFED0C-02A2-E38C-13E0-AC8121F2619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8" name="Rounded Rectangle 7">
            <a:extLst>
              <a:ext uri="{FF2B5EF4-FFF2-40B4-BE49-F238E27FC236}">
                <a16:creationId xmlns:a16="http://schemas.microsoft.com/office/drawing/2014/main" id="{FD025DE0-F20C-2321-5C8C-F0140C68E733}"/>
              </a:ext>
              <a:ext uri="{C183D7F6-B498-43B3-948B-1728B52AA6E4}">
                <adec:decorative xmlns:adec="http://schemas.microsoft.com/office/drawing/2017/decorative" val="1"/>
              </a:ext>
            </a:extLst>
          </p:cNvPr>
          <p:cNvSpPr/>
          <p:nvPr userDrawn="1"/>
        </p:nvSpPr>
        <p:spPr>
          <a:xfrm>
            <a:off x="9650792" y="2482567"/>
            <a:ext cx="8185918" cy="3559756"/>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9" name="Rectangle 8">
            <a:extLst>
              <a:ext uri="{FF2B5EF4-FFF2-40B4-BE49-F238E27FC236}">
                <a16:creationId xmlns:a16="http://schemas.microsoft.com/office/drawing/2014/main" id="{DCF79E38-7513-3F0D-5C58-C6C1B9BF638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10" name="TextBox 24">
            <a:extLst>
              <a:ext uri="{FF2B5EF4-FFF2-40B4-BE49-F238E27FC236}">
                <a16:creationId xmlns:a16="http://schemas.microsoft.com/office/drawing/2014/main" id="{D9BBA53F-7745-D152-0001-CE273A0A1C9E}"/>
              </a:ext>
            </a:extLst>
          </p:cNvPr>
          <p:cNvSpPr txBox="1"/>
          <p:nvPr userDrawn="1"/>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31" name="Rectangle 30">
            <a:extLst>
              <a:ext uri="{FF2B5EF4-FFF2-40B4-BE49-F238E27FC236}">
                <a16:creationId xmlns:a16="http://schemas.microsoft.com/office/drawing/2014/main" id="{79EA18C5-2674-B6E6-3552-015C698EDAA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34" name="TextBox 33">
            <a:extLst>
              <a:ext uri="{FF2B5EF4-FFF2-40B4-BE49-F238E27FC236}">
                <a16:creationId xmlns:a16="http://schemas.microsoft.com/office/drawing/2014/main" id="{08449FF4-42AE-003F-B799-E4F1CA9EBD4A}"/>
              </a:ext>
            </a:extLst>
          </p:cNvPr>
          <p:cNvSpPr txBox="1"/>
          <p:nvPr userDrawn="1"/>
        </p:nvSpPr>
        <p:spPr>
          <a:xfrm>
            <a:off x="-2286000" y="3971925"/>
            <a:ext cx="184731" cy="369332"/>
          </a:xfrm>
          <a:prstGeom prst="rect">
            <a:avLst/>
          </a:prstGeom>
          <a:noFill/>
        </p:spPr>
        <p:txBody>
          <a:bodyPr wrap="none" rtlCol="0">
            <a:spAutoFit/>
          </a:bodyPr>
          <a:lstStyle/>
          <a:p>
            <a:endParaRPr lang="en-CA" noProof="1"/>
          </a:p>
        </p:txBody>
      </p:sp>
      <p:sp>
        <p:nvSpPr>
          <p:cNvPr id="35" name="Rounded Rectangle 34">
            <a:extLst>
              <a:ext uri="{FF2B5EF4-FFF2-40B4-BE49-F238E27FC236}">
                <a16:creationId xmlns:a16="http://schemas.microsoft.com/office/drawing/2014/main" id="{09247BDA-F98C-F37B-383D-3369CB5819CD}"/>
              </a:ext>
            </a:extLst>
          </p:cNvPr>
          <p:cNvSpPr>
            <a:spLocks noGrp="1" noRot="1" noMove="1" noResize="1" noEditPoints="1" noAdjustHandles="1" noChangeArrowheads="1" noChangeShapeType="1"/>
          </p:cNvSpPr>
          <p:nvPr userDrawn="1"/>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36" name="Rounded Rectangle 35">
            <a:extLst>
              <a:ext uri="{FF2B5EF4-FFF2-40B4-BE49-F238E27FC236}">
                <a16:creationId xmlns:a16="http://schemas.microsoft.com/office/drawing/2014/main" id="{A59AB3CE-D40A-F6C9-4A4A-EF3FDA23C7C5}"/>
              </a:ext>
            </a:extLst>
          </p:cNvPr>
          <p:cNvSpPr>
            <a:spLocks noGrp="1" noRot="1" noMove="1" noResize="1" noEditPoints="1" noAdjustHandles="1" noChangeArrowheads="1" noChangeShapeType="1"/>
          </p:cNvSpPr>
          <p:nvPr userDrawn="1"/>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37" name="TextBox 36">
            <a:extLst>
              <a:ext uri="{FF2B5EF4-FFF2-40B4-BE49-F238E27FC236}">
                <a16:creationId xmlns:a16="http://schemas.microsoft.com/office/drawing/2014/main" id="{CCCDC924-E7F7-A152-39D7-A37B3242136E}"/>
              </a:ext>
            </a:extLst>
          </p:cNvPr>
          <p:cNvSpPr txBox="1"/>
          <p:nvPr userDrawn="1"/>
        </p:nvSpPr>
        <p:spPr>
          <a:xfrm>
            <a:off x="7109927" y="-1175657"/>
            <a:ext cx="184731" cy="369332"/>
          </a:xfrm>
          <a:prstGeom prst="rect">
            <a:avLst/>
          </a:prstGeom>
          <a:noFill/>
        </p:spPr>
        <p:txBody>
          <a:bodyPr wrap="none" rtlCol="0">
            <a:spAutoFit/>
          </a:bodyPr>
          <a:lstStyle/>
          <a:p>
            <a:endParaRPr lang="en-CA" noProof="1"/>
          </a:p>
        </p:txBody>
      </p:sp>
      <p:sp>
        <p:nvSpPr>
          <p:cNvPr id="38" name="Rounded Rectangle 37">
            <a:extLst>
              <a:ext uri="{FF2B5EF4-FFF2-40B4-BE49-F238E27FC236}">
                <a16:creationId xmlns:a16="http://schemas.microsoft.com/office/drawing/2014/main" id="{59A6C0BB-1D57-0B0F-6616-33E5A7B7663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39" name="Group 13">
            <a:extLst>
              <a:ext uri="{FF2B5EF4-FFF2-40B4-BE49-F238E27FC236}">
                <a16:creationId xmlns:a16="http://schemas.microsoft.com/office/drawing/2014/main" id="{15C0AD98-A536-5B4E-A85B-A2E9E2C17840}"/>
              </a:ext>
              <a:ext uri="{C183D7F6-B498-43B3-948B-1728B52AA6E4}">
                <adec:decorative xmlns:adec="http://schemas.microsoft.com/office/drawing/2017/decorative" val="1"/>
              </a:ext>
            </a:extLst>
          </p:cNvPr>
          <p:cNvGrpSpPr/>
          <p:nvPr userDrawn="1"/>
        </p:nvGrpSpPr>
        <p:grpSpPr>
          <a:xfrm>
            <a:off x="1447800" y="2781300"/>
            <a:ext cx="6111701" cy="2414132"/>
            <a:chOff x="0" y="0"/>
            <a:chExt cx="8148934" cy="3218843"/>
          </a:xfrm>
        </p:grpSpPr>
        <p:sp>
          <p:nvSpPr>
            <p:cNvPr id="40" name="TextBox 16">
              <a:extLst>
                <a:ext uri="{FF2B5EF4-FFF2-40B4-BE49-F238E27FC236}">
                  <a16:creationId xmlns:a16="http://schemas.microsoft.com/office/drawing/2014/main" id="{F6F69CCE-A25B-5BFF-9140-A1E711B1092B}"/>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41" name="Freeform 17">
              <a:extLst>
                <a:ext uri="{FF2B5EF4-FFF2-40B4-BE49-F238E27FC236}">
                  <a16:creationId xmlns:a16="http://schemas.microsoft.com/office/drawing/2014/main" id="{767EB426-5E58-4572-4A1E-C8DB5FA68D95}"/>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2"/>
                  </a:ext>
                </a:extLst>
              </a:blip>
              <a:stretch>
                <a:fillRect/>
              </a:stretch>
            </a:blipFill>
          </p:spPr>
          <p:txBody>
            <a:bodyPr/>
            <a:lstStyle/>
            <a:p>
              <a:endParaRPr lang="en-CA" noProof="1"/>
            </a:p>
          </p:txBody>
        </p:sp>
        <p:sp>
          <p:nvSpPr>
            <p:cNvPr id="42" name="Freeform 18">
              <a:extLst>
                <a:ext uri="{FF2B5EF4-FFF2-40B4-BE49-F238E27FC236}">
                  <a16:creationId xmlns:a16="http://schemas.microsoft.com/office/drawing/2014/main" id="{5D95DEBB-F90E-96B9-3A78-30BDDF9E5EE1}"/>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grpSp>
      <p:sp>
        <p:nvSpPr>
          <p:cNvPr id="44" name="Rounded Rectangle 43">
            <a:extLst>
              <a:ext uri="{FF2B5EF4-FFF2-40B4-BE49-F238E27FC236}">
                <a16:creationId xmlns:a16="http://schemas.microsoft.com/office/drawing/2014/main" id="{4EA028DF-5AF9-31CB-C894-FD06D90773ED}"/>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userDrawn="1"/>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7B545A7-1527-1860-B08C-8BA13C606CB6}"/>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6" name="Rounded Rectangle 5">
            <a:extLst>
              <a:ext uri="{FF2B5EF4-FFF2-40B4-BE49-F238E27FC236}">
                <a16:creationId xmlns:a16="http://schemas.microsoft.com/office/drawing/2014/main" id="{5792EDDD-1951-7371-2CDF-CA328F07639B}"/>
              </a:ext>
              <a:ext uri="{C183D7F6-B498-43B3-948B-1728B52AA6E4}">
                <adec:decorative xmlns:adec="http://schemas.microsoft.com/office/drawing/2017/decorative" val="1"/>
              </a:ext>
            </a:extLst>
          </p:cNvPr>
          <p:cNvSpPr/>
          <p:nvPr userDrawn="1"/>
        </p:nvSpPr>
        <p:spPr>
          <a:xfrm>
            <a:off x="9650792" y="2788510"/>
            <a:ext cx="8185918" cy="3253814"/>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7" name="Rectangle 6">
            <a:extLst>
              <a:ext uri="{FF2B5EF4-FFF2-40B4-BE49-F238E27FC236}">
                <a16:creationId xmlns:a16="http://schemas.microsoft.com/office/drawing/2014/main" id="{1E8770A4-0290-1E59-6773-39B81557949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8" name="TextBox 24">
            <a:extLst>
              <a:ext uri="{FF2B5EF4-FFF2-40B4-BE49-F238E27FC236}">
                <a16:creationId xmlns:a16="http://schemas.microsoft.com/office/drawing/2014/main" id="{B58FBFA0-18B3-D12B-D99F-284C046F2288}"/>
              </a:ext>
            </a:extLst>
          </p:cNvPr>
          <p:cNvSpPr txBox="1"/>
          <p:nvPr userDrawn="1"/>
        </p:nvSpPr>
        <p:spPr>
          <a:xfrm>
            <a:off x="11002183" y="1133113"/>
            <a:ext cx="5473573" cy="760345"/>
          </a:xfrm>
          <a:prstGeom prst="rect">
            <a:avLst/>
          </a:prstGeom>
        </p:spPr>
        <p:txBody>
          <a:bodyPr lIns="50800" tIns="50800" rIns="50800" bIns="50800" rtlCol="0" anchor="ctr"/>
          <a:lstStyle/>
          <a:p>
            <a:pPr algn="ctr">
              <a:lnSpc>
                <a:spcPts val="3359"/>
              </a:lnSpc>
            </a:pPr>
            <a:r>
              <a:rPr lang="en-CA" sz="2799" b="1" noProof="1">
                <a:solidFill>
                  <a:srgbClr val="FFFBF3"/>
                </a:solidFill>
                <a:latin typeface="Aptos Bold"/>
                <a:ea typeface="Aptos Bold"/>
                <a:cs typeface="Aptos Bold"/>
                <a:sym typeface="Aptos Bold"/>
              </a:rPr>
              <a:t>REALIT</a:t>
            </a:r>
          </a:p>
        </p:txBody>
      </p:sp>
      <p:sp>
        <p:nvSpPr>
          <p:cNvPr id="9" name="Rectangle 8">
            <a:extLst>
              <a:ext uri="{FF2B5EF4-FFF2-40B4-BE49-F238E27FC236}">
                <a16:creationId xmlns:a16="http://schemas.microsoft.com/office/drawing/2014/main" id="{AFEC7253-6499-2AAD-8750-DFBD471B6C0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11" name="TextBox 10">
            <a:extLst>
              <a:ext uri="{FF2B5EF4-FFF2-40B4-BE49-F238E27FC236}">
                <a16:creationId xmlns:a16="http://schemas.microsoft.com/office/drawing/2014/main" id="{9DDDAB63-9AF5-3BE1-1D60-B622E7E44129}"/>
              </a:ext>
            </a:extLst>
          </p:cNvPr>
          <p:cNvSpPr txBox="1"/>
          <p:nvPr userDrawn="1"/>
        </p:nvSpPr>
        <p:spPr>
          <a:xfrm>
            <a:off x="-2286000" y="3971925"/>
            <a:ext cx="184731" cy="369332"/>
          </a:xfrm>
          <a:prstGeom prst="rect">
            <a:avLst/>
          </a:prstGeom>
          <a:noFill/>
        </p:spPr>
        <p:txBody>
          <a:bodyPr wrap="none" rtlCol="0">
            <a:spAutoFit/>
          </a:bodyPr>
          <a:lstStyle/>
          <a:p>
            <a:endParaRPr lang="en-CA" noProof="1"/>
          </a:p>
        </p:txBody>
      </p:sp>
      <p:sp>
        <p:nvSpPr>
          <p:cNvPr id="12" name="Rounded Rectangle 11">
            <a:extLst>
              <a:ext uri="{FF2B5EF4-FFF2-40B4-BE49-F238E27FC236}">
                <a16:creationId xmlns:a16="http://schemas.microsoft.com/office/drawing/2014/main" id="{99D5C20C-4EA7-F04E-7DFE-75B31B3D66AE}"/>
              </a:ext>
            </a:extLst>
          </p:cNvPr>
          <p:cNvSpPr>
            <a:spLocks noGrp="1" noRot="1" noMove="1" noResize="1" noEditPoints="1" noAdjustHandles="1" noChangeArrowheads="1" noChangeShapeType="1"/>
          </p:cNvSpPr>
          <p:nvPr userDrawn="1"/>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POPULAR MISCONCEPTION</a:t>
            </a:r>
          </a:p>
        </p:txBody>
      </p:sp>
      <p:sp>
        <p:nvSpPr>
          <p:cNvPr id="13" name="Rounded Rectangle 12">
            <a:extLst>
              <a:ext uri="{FF2B5EF4-FFF2-40B4-BE49-F238E27FC236}">
                <a16:creationId xmlns:a16="http://schemas.microsoft.com/office/drawing/2014/main" id="{219F8C0C-55B5-86B1-00B9-6FFD772D1F69}"/>
              </a:ext>
            </a:extLst>
          </p:cNvPr>
          <p:cNvSpPr>
            <a:spLocks noGrp="1" noRot="1" noMove="1" noResize="1" noEditPoints="1" noAdjustHandles="1" noChangeArrowheads="1" noChangeShapeType="1"/>
          </p:cNvSpPr>
          <p:nvPr userDrawn="1"/>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600" b="1" noProof="1">
                <a:solidFill>
                  <a:srgbClr val="FFFBF3"/>
                </a:solidFill>
                <a:latin typeface="Aptos Bold"/>
                <a:ea typeface="Aptos Bold"/>
                <a:cs typeface="Aptos Bold"/>
                <a:sym typeface="Aptos Bold"/>
              </a:rPr>
              <a:t>IMPLICATIONS</a:t>
            </a:r>
          </a:p>
        </p:txBody>
      </p:sp>
      <p:sp>
        <p:nvSpPr>
          <p:cNvPr id="14" name="TextBox 13">
            <a:extLst>
              <a:ext uri="{FF2B5EF4-FFF2-40B4-BE49-F238E27FC236}">
                <a16:creationId xmlns:a16="http://schemas.microsoft.com/office/drawing/2014/main" id="{C878735B-9ADB-6EAC-EAB9-A228C9EFFB73}"/>
              </a:ext>
            </a:extLst>
          </p:cNvPr>
          <p:cNvSpPr txBox="1"/>
          <p:nvPr userDrawn="1"/>
        </p:nvSpPr>
        <p:spPr>
          <a:xfrm>
            <a:off x="7109927" y="-1175657"/>
            <a:ext cx="184731" cy="369332"/>
          </a:xfrm>
          <a:prstGeom prst="rect">
            <a:avLst/>
          </a:prstGeom>
          <a:noFill/>
        </p:spPr>
        <p:txBody>
          <a:bodyPr wrap="none" rtlCol="0">
            <a:spAutoFit/>
          </a:bodyPr>
          <a:lstStyle/>
          <a:p>
            <a:endParaRPr lang="en-CA" noProof="1"/>
          </a:p>
        </p:txBody>
      </p:sp>
      <p:sp>
        <p:nvSpPr>
          <p:cNvPr id="15" name="Rounded Rectangle 14">
            <a:extLst>
              <a:ext uri="{FF2B5EF4-FFF2-40B4-BE49-F238E27FC236}">
                <a16:creationId xmlns:a16="http://schemas.microsoft.com/office/drawing/2014/main" id="{0E5FB5B8-5DDE-0BED-ABE8-69700D3B2C07}"/>
              </a:ext>
              <a:ext uri="{C183D7F6-B498-43B3-948B-1728B52AA6E4}">
                <adec:decorative xmlns:adec="http://schemas.microsoft.com/office/drawing/2017/decorative" val="1"/>
              </a:ext>
            </a:extLst>
          </p:cNvPr>
          <p:cNvSpPr/>
          <p:nvPr userDrawn="1"/>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grpSp>
        <p:nvGrpSpPr>
          <p:cNvPr id="16" name="Group 13">
            <a:extLst>
              <a:ext uri="{FF2B5EF4-FFF2-40B4-BE49-F238E27FC236}">
                <a16:creationId xmlns:a16="http://schemas.microsoft.com/office/drawing/2014/main" id="{964938C8-6C0B-D8A7-9732-0288C742C6FD}"/>
              </a:ext>
              <a:ext uri="{C183D7F6-B498-43B3-948B-1728B52AA6E4}">
                <adec:decorative xmlns:adec="http://schemas.microsoft.com/office/drawing/2017/decorative" val="1"/>
              </a:ext>
            </a:extLst>
          </p:cNvPr>
          <p:cNvGrpSpPr/>
          <p:nvPr userDrawn="1"/>
        </p:nvGrpSpPr>
        <p:grpSpPr>
          <a:xfrm>
            <a:off x="1447800" y="2781300"/>
            <a:ext cx="6111701" cy="2414132"/>
            <a:chOff x="0" y="0"/>
            <a:chExt cx="8148934" cy="3218843"/>
          </a:xfrm>
        </p:grpSpPr>
        <p:sp>
          <p:nvSpPr>
            <p:cNvPr id="17" name="TextBox 16">
              <a:extLst>
                <a:ext uri="{FF2B5EF4-FFF2-40B4-BE49-F238E27FC236}">
                  <a16:creationId xmlns:a16="http://schemas.microsoft.com/office/drawing/2014/main" id="{264FD5A4-F681-C88E-88A5-93DD9ED74442}"/>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en-CA" noProof="1"/>
            </a:p>
          </p:txBody>
        </p:sp>
        <p:sp>
          <p:nvSpPr>
            <p:cNvPr id="18" name="Freeform 17">
              <a:extLst>
                <a:ext uri="{FF2B5EF4-FFF2-40B4-BE49-F238E27FC236}">
                  <a16:creationId xmlns:a16="http://schemas.microsoft.com/office/drawing/2014/main" id="{154FBB13-77FA-D3CB-C527-34BE581AC533}"/>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2"/>
                  </a:ext>
                </a:extLst>
              </a:blip>
              <a:stretch>
                <a:fillRect/>
              </a:stretch>
            </a:blipFill>
          </p:spPr>
          <p:txBody>
            <a:bodyPr/>
            <a:lstStyle/>
            <a:p>
              <a:endParaRPr lang="en-CA" noProof="1"/>
            </a:p>
          </p:txBody>
        </p:sp>
        <p:sp>
          <p:nvSpPr>
            <p:cNvPr id="19" name="Freeform 18">
              <a:extLst>
                <a:ext uri="{FF2B5EF4-FFF2-40B4-BE49-F238E27FC236}">
                  <a16:creationId xmlns:a16="http://schemas.microsoft.com/office/drawing/2014/main" id="{D83600C9-5921-3AC6-388B-65277DBAD055}"/>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en-CA" noProof="1"/>
            </a:p>
          </p:txBody>
        </p:sp>
      </p:grpSp>
      <p:sp>
        <p:nvSpPr>
          <p:cNvPr id="21" name="Rounded Rectangle 20">
            <a:extLst>
              <a:ext uri="{FF2B5EF4-FFF2-40B4-BE49-F238E27FC236}">
                <a16:creationId xmlns:a16="http://schemas.microsoft.com/office/drawing/2014/main" id="{9D87A305-FDC6-702B-74C7-44F71411E0A6}"/>
              </a:ext>
            </a:extLst>
          </p:cNvPr>
          <p:cNvSpPr>
            <a:spLocks noGrp="1" noRot="1" noMove="1" noResize="1" noEditPoints="1" noAdjustHandles="1" noChangeArrowheads="1" noChangeShapeType="1"/>
          </p:cNvSpPr>
          <p:nvPr userDrawn="1"/>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en-CA" sz="2800" b="1" noProof="1">
                <a:solidFill>
                  <a:srgbClr val="FFFBF3"/>
                </a:solidFill>
                <a:latin typeface="Aptos Bold"/>
                <a:ea typeface="Aptos Bold"/>
                <a:cs typeface="Aptos Bold"/>
                <a:sym typeface="Aptos Bold"/>
              </a:rPr>
              <a:t>REALITY</a:t>
            </a:r>
            <a:endParaRPr lang="en-CA" sz="2600" b="1" noProof="1">
              <a:solidFill>
                <a:srgbClr val="FFFBF3"/>
              </a:solidFill>
              <a:latin typeface="Aptos Bold"/>
              <a:ea typeface="Aptos Bold"/>
              <a:cs typeface="Aptos Bold"/>
              <a:sym typeface="Aptos Bold"/>
            </a:endParaRPr>
          </a:p>
        </p:txBody>
      </p:sp>
      <p:sp>
        <p:nvSpPr>
          <p:cNvPr id="22" name="Freeform 31">
            <a:extLst>
              <a:ext uri="{FF2B5EF4-FFF2-40B4-BE49-F238E27FC236}">
                <a16:creationId xmlns:a16="http://schemas.microsoft.com/office/drawing/2014/main" id="{D5D7D3A1-9802-9FC5-113C-FA6B403ED09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4">
              <a:alphaModFix amt="10999"/>
            </a:blip>
            <a:stretch>
              <a:fillRect l="-102815" t="-216842" r="-2607" b="-111502"/>
            </a:stretch>
          </a:blipFill>
        </p:spPr>
        <p:txBody>
          <a:bodyPr/>
          <a:lstStyle/>
          <a:p>
            <a:endParaRPr lang="en-CA" noProof="1"/>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56" r:id="rId1"/>
    <p:sldLayoutId id="2147483649" r:id="rId2"/>
    <p:sldLayoutId id="2147483655"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svg"/></Relationships>
</file>

<file path=ppt/slides/_rels/slide11.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svg"/></Relationships>
</file>

<file path=ppt/slides/_rels/slide12.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12.svg"/><Relationship Id="rId4" Type="http://schemas.openxmlformats.org/officeDocument/2006/relationships/image" Target="../media/image2.svg"/></Relationships>
</file>

<file path=ppt/slides/_rels/slide14.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13.svg"/><Relationship Id="rId4" Type="http://schemas.openxmlformats.org/officeDocument/2006/relationships/image" Target="../media/image2.sv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sv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sv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sv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svg"/></Relationships>
</file>

<file path=ppt/slides/_rels/slide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1.svg"/><Relationship Id="rId7" Type="http://schemas.openxmlformats.org/officeDocument/2006/relationships/image" Target="../media/image7.sv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svg"/><Relationship Id="rId9" Type="http://schemas.openxmlformats.org/officeDocument/2006/relationships/image" Target="../media/image9.svg"/></Relationships>
</file>

<file path=ppt/slides/_rels/slide5.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svg"/></Relationships>
</file>

<file path=ppt/slides/_rels/slide8.xml.rels><?xml version="1.0" encoding="UTF-8" standalone="yes"?>
<Relationships xmlns="http://schemas.openxmlformats.org/package/2006/relationships"><Relationship Id="rId3" Type="http://schemas.openxmlformats.org/officeDocument/2006/relationships/image" Target="../media/image1.sv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10.svg"/><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2.svg"/><Relationship Id="rId4" Type="http://schemas.openxmlformats.org/officeDocument/2006/relationships/image" Target="../media/image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245B36-9B81-1B55-2EA5-C5BF50BE87CF}"/>
              </a:ext>
              <a:ext uri="{C183D7F6-B498-43B3-948B-1728B52AA6E4}">
                <adec:decorative xmlns:adec="http://schemas.microsoft.com/office/drawing/2017/decorative" val="1"/>
              </a:ext>
            </a:extLst>
          </p:cNvPr>
          <p:cNvSpPr/>
          <p:nvPr/>
        </p:nvSpPr>
        <p:spPr>
          <a:xfrm>
            <a:off x="0" y="0"/>
            <a:ext cx="18333938"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noProof="1"/>
          </a:p>
        </p:txBody>
      </p:sp>
      <p:sp>
        <p:nvSpPr>
          <p:cNvPr id="3" name="Rounded Rectangle 2">
            <a:extLst>
              <a:ext uri="{FF2B5EF4-FFF2-40B4-BE49-F238E27FC236}">
                <a16:creationId xmlns:a16="http://schemas.microsoft.com/office/drawing/2014/main" id="{8150D3DA-E05F-B8CC-C953-B26AF96D60D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3916735" y="1333500"/>
            <a:ext cx="10500469" cy="6312642"/>
          </a:xfrm>
          <a:prstGeom prst="roundRect">
            <a:avLst>
              <a:gd name="adj" fmla="val 4711"/>
            </a:avLst>
          </a:prstGeom>
          <a:solidFill>
            <a:srgbClr val="FBF6ED">
              <a:alpha val="76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en-CA" sz="2600" b="1" noProof="1">
              <a:solidFill>
                <a:srgbClr val="FFFBF3"/>
              </a:solidFill>
              <a:latin typeface="Aptos Bold"/>
              <a:ea typeface="Aptos Bold"/>
              <a:cs typeface="Aptos Bold"/>
              <a:sym typeface="Aptos Bold"/>
            </a:endParaRPr>
          </a:p>
        </p:txBody>
      </p:sp>
      <p:sp>
        <p:nvSpPr>
          <p:cNvPr id="4" name="Rounded Rectangle 3">
            <a:extLst>
              <a:ext uri="{FF2B5EF4-FFF2-40B4-BE49-F238E27FC236}">
                <a16:creationId xmlns:a16="http://schemas.microsoft.com/office/drawing/2014/main" id="{3C0E9963-76DE-C4DA-0580-2335D32BA401}"/>
              </a:ext>
            </a:extLst>
          </p:cNvPr>
          <p:cNvSpPr/>
          <p:nvPr/>
        </p:nvSpPr>
        <p:spPr>
          <a:xfrm>
            <a:off x="4937869" y="1943100"/>
            <a:ext cx="8458200" cy="2659964"/>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4800" b="1" kern="0" dirty="0">
                <a:solidFill>
                  <a:srgbClr val="FBF6ED"/>
                </a:solidFill>
                <a:latin typeface="Aptos" panose="020B0004020202020204" pitchFamily="34" charset="0"/>
                <a:ea typeface="Montserrat Black"/>
                <a:cs typeface="Calibri Light" panose="020F0302020204030204" pitchFamily="34" charset="0"/>
                <a:sym typeface="Montserrat Black"/>
              </a:rPr>
              <a:t>Idées reçues sur le harcèlement sexuel</a:t>
            </a:r>
            <a:endParaRPr lang="en-US" sz="4800" b="1" kern="0" dirty="0">
              <a:solidFill>
                <a:srgbClr val="FBF6ED"/>
              </a:solidFill>
              <a:latin typeface="Aptos" panose="020B0004020202020204" pitchFamily="34" charset="0"/>
              <a:ea typeface="Montserrat Black"/>
              <a:cs typeface="Calibri Light" panose="020F0302020204030204" pitchFamily="34" charset="0"/>
              <a:sym typeface="Montserrat Black"/>
            </a:endParaRPr>
          </a:p>
        </p:txBody>
      </p:sp>
      <p:sp>
        <p:nvSpPr>
          <p:cNvPr id="7" name="Freeform 31">
            <a:extLst>
              <a:ext uri="{FF2B5EF4-FFF2-40B4-BE49-F238E27FC236}">
                <a16:creationId xmlns:a16="http://schemas.microsoft.com/office/drawing/2014/main" id="{C2F3A9B2-D9E7-84BD-6533-2BDEFC282A9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292611" y="8648700"/>
            <a:ext cx="9071589" cy="1627557"/>
          </a:xfrm>
          <a:custGeom>
            <a:avLst/>
            <a:gdLst/>
            <a:ahLst/>
            <a:cxnLst/>
            <a:rect l="l" t="t" r="r" b="b"/>
            <a:pathLst>
              <a:path w="9235549" h="1567378">
                <a:moveTo>
                  <a:pt x="0" y="0"/>
                </a:moveTo>
                <a:lnTo>
                  <a:pt x="9235548" y="0"/>
                </a:lnTo>
                <a:lnTo>
                  <a:pt x="9235548" y="1567378"/>
                </a:lnTo>
                <a:lnTo>
                  <a:pt x="0" y="1567378"/>
                </a:lnTo>
                <a:lnTo>
                  <a:pt x="0" y="0"/>
                </a:lnTo>
                <a:close/>
              </a:path>
            </a:pathLst>
          </a:custGeom>
          <a:blipFill dpi="0" rotWithShape="1">
            <a:blip r:embed="rId2">
              <a:alphaModFix amt="16000"/>
            </a:blip>
            <a:srcRect/>
            <a:stretch>
              <a:fillRect l="-113967" t="-216842" r="-13737" b="-111502"/>
            </a:stretch>
          </a:blipFill>
        </p:spPr>
        <p:txBody>
          <a:bodyPr/>
          <a:lstStyle/>
          <a:p>
            <a:endParaRPr lang="en-CA" noProof="1"/>
          </a:p>
        </p:txBody>
      </p:sp>
      <p:sp>
        <p:nvSpPr>
          <p:cNvPr id="8" name="Freeform 31">
            <a:extLst>
              <a:ext uri="{FF2B5EF4-FFF2-40B4-BE49-F238E27FC236}">
                <a16:creationId xmlns:a16="http://schemas.microsoft.com/office/drawing/2014/main" id="{75A6ECDC-4E3D-F572-E841-47959C4CFFF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0" y="8659443"/>
            <a:ext cx="9293580" cy="1627557"/>
          </a:xfrm>
          <a:custGeom>
            <a:avLst/>
            <a:gdLst/>
            <a:ahLst/>
            <a:cxnLst/>
            <a:rect l="l" t="t" r="r" b="b"/>
            <a:pathLst>
              <a:path w="9235549" h="1567378">
                <a:moveTo>
                  <a:pt x="0" y="0"/>
                </a:moveTo>
                <a:lnTo>
                  <a:pt x="9235548" y="0"/>
                </a:lnTo>
                <a:lnTo>
                  <a:pt x="9235548" y="1567378"/>
                </a:lnTo>
                <a:lnTo>
                  <a:pt x="0" y="1567378"/>
                </a:lnTo>
                <a:lnTo>
                  <a:pt x="0" y="0"/>
                </a:lnTo>
                <a:close/>
              </a:path>
            </a:pathLst>
          </a:custGeom>
          <a:blipFill dpi="0" rotWithShape="1">
            <a:blip r:embed="rId2">
              <a:alphaModFix amt="16000"/>
            </a:blip>
            <a:srcRect/>
            <a:stretch>
              <a:fillRect l="-119445" t="-216842" r="-2820" b="-111502"/>
            </a:stretch>
          </a:blipFill>
        </p:spPr>
        <p:txBody>
          <a:bodyPr/>
          <a:lstStyle/>
          <a:p>
            <a:endParaRPr lang="en-CA" noProof="1"/>
          </a:p>
        </p:txBody>
      </p:sp>
      <p:sp>
        <p:nvSpPr>
          <p:cNvPr id="15" name="TextBox 14">
            <a:extLst>
              <a:ext uri="{FF2B5EF4-FFF2-40B4-BE49-F238E27FC236}">
                <a16:creationId xmlns:a16="http://schemas.microsoft.com/office/drawing/2014/main" id="{EB911C56-85CE-1567-DBD3-B55CFEB57C44}"/>
              </a:ext>
            </a:extLst>
          </p:cNvPr>
          <p:cNvSpPr txBox="1"/>
          <p:nvPr/>
        </p:nvSpPr>
        <p:spPr>
          <a:xfrm>
            <a:off x="6778017" y="6673980"/>
            <a:ext cx="4731966" cy="504000"/>
          </a:xfrm>
          <a:prstGeom prst="roundRect">
            <a:avLst/>
          </a:prstGeom>
          <a:solidFill>
            <a:srgbClr val="FFFBF3"/>
          </a:solid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r>
              <a:rPr lang="en-US" spc="150" dirty="0">
                <a:solidFill>
                  <a:srgbClr val="C00000"/>
                </a:solidFill>
                <a:latin typeface="Aptos" panose="020B0004020202020204" pitchFamily="34" charset="0"/>
              </a:rPr>
              <a:t>ITSNOTPARTOFTHEJOB.CA/FR</a:t>
            </a:r>
          </a:p>
        </p:txBody>
      </p:sp>
      <p:cxnSp>
        <p:nvCxnSpPr>
          <p:cNvPr id="20" name="Straight Connector 19">
            <a:extLst>
              <a:ext uri="{FF2B5EF4-FFF2-40B4-BE49-F238E27FC236}">
                <a16:creationId xmlns:a16="http://schemas.microsoft.com/office/drawing/2014/main" id="{4FB8ED1C-F0B8-F593-FF0F-6FFC27FFE60E}"/>
              </a:ext>
            </a:extLst>
          </p:cNvPr>
          <p:cNvCxnSpPr>
            <a:cxnSpLocks/>
          </p:cNvCxnSpPr>
          <p:nvPr/>
        </p:nvCxnSpPr>
        <p:spPr>
          <a:xfrm>
            <a:off x="5791336" y="6210300"/>
            <a:ext cx="6751267" cy="0"/>
          </a:xfrm>
          <a:prstGeom prst="line">
            <a:avLst/>
          </a:prstGeom>
          <a:ln w="19050">
            <a:solidFill>
              <a:schemeClr val="bg1">
                <a:lumMod val="75000"/>
                <a:alpha val="25116"/>
              </a:schemeClr>
            </a:solidFill>
          </a:ln>
        </p:spPr>
        <p:style>
          <a:lnRef idx="1">
            <a:schemeClr val="dk1"/>
          </a:lnRef>
          <a:fillRef idx="0">
            <a:schemeClr val="dk1"/>
          </a:fillRef>
          <a:effectRef idx="0">
            <a:schemeClr val="dk1"/>
          </a:effectRef>
          <a:fontRef idx="minor">
            <a:schemeClr val="tx1"/>
          </a:fontRef>
        </p:style>
      </p:cxnSp>
      <p:grpSp>
        <p:nvGrpSpPr>
          <p:cNvPr id="12" name="Group 11">
            <a:extLst>
              <a:ext uri="{FF2B5EF4-FFF2-40B4-BE49-F238E27FC236}">
                <a16:creationId xmlns:a16="http://schemas.microsoft.com/office/drawing/2014/main" id="{18FB3E41-6D26-5F22-DDAA-220F1AE78B8E}"/>
              </a:ext>
            </a:extLst>
          </p:cNvPr>
          <p:cNvGrpSpPr/>
          <p:nvPr/>
        </p:nvGrpSpPr>
        <p:grpSpPr>
          <a:xfrm>
            <a:off x="6162857" y="4998796"/>
            <a:ext cx="6008224" cy="937763"/>
            <a:chOff x="5955176" y="4998796"/>
            <a:chExt cx="6008224" cy="937763"/>
          </a:xfrm>
        </p:grpSpPr>
        <p:pic>
          <p:nvPicPr>
            <p:cNvPr id="5" name="Graphic 4">
              <a:extLst>
                <a:ext uri="{FF2B5EF4-FFF2-40B4-BE49-F238E27FC236}">
                  <a16:creationId xmlns:a16="http://schemas.microsoft.com/office/drawing/2014/main" id="{61C59E77-316E-B1F3-220A-6209E942BE9D}"/>
                </a:ext>
              </a:extLst>
            </p:cNvPr>
            <p:cNvPicPr>
              <a:picLocks noChangeAspect="1"/>
            </p:cNvPicPr>
            <p:nvPr/>
          </p:nvPicPr>
          <p:blipFill>
            <a:blip r:embed="rId3">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9" name="Picture 8">
              <a:extLst>
                <a:ext uri="{FF2B5EF4-FFF2-40B4-BE49-F238E27FC236}">
                  <a16:creationId xmlns:a16="http://schemas.microsoft.com/office/drawing/2014/main" id="{1671A8C1-D1E6-23F9-AACC-BAA2D3E117C7}"/>
                </a:ext>
              </a:extLst>
            </p:cNvPr>
            <p:cNvPicPr>
              <a:picLocks noChangeAspect="1"/>
            </p:cNvPicPr>
            <p:nvPr/>
          </p:nvPicPr>
          <p:blipFill>
            <a:blip r:embed="rId4">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852702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23D14-7575-AFD5-28BA-C0B9B73CADC1}"/>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389B6892-3B82-7DC7-501C-6BF85BCE166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7F969C7C-BCEB-C866-168B-363C3F6C11BF}"/>
              </a:ext>
              <a:ext uri="{C183D7F6-B498-43B3-948B-1728B52AA6E4}">
                <adec:decorative xmlns:adec="http://schemas.microsoft.com/office/drawing/2017/decorative" val="1"/>
              </a:ext>
            </a:extLst>
          </p:cNvPr>
          <p:cNvSpPr/>
          <p:nvPr/>
        </p:nvSpPr>
        <p:spPr>
          <a:xfrm>
            <a:off x="9650792" y="2745727"/>
            <a:ext cx="8185918" cy="2626373"/>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44A8BF4B-3073-3B4A-6058-968C10085D5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8" name="Rounded Rectangle 57">
            <a:extLst>
              <a:ext uri="{FF2B5EF4-FFF2-40B4-BE49-F238E27FC236}">
                <a16:creationId xmlns:a16="http://schemas.microsoft.com/office/drawing/2014/main" id="{E4310941-442E-472E-7AC5-90184C678BDD}"/>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B344985E-488D-4A3F-927B-327EE5598278}"/>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96884645-925C-2ACA-233B-27A93F74E66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4E34F494-1355-898A-B21E-8BD1A41BCC11}"/>
              </a:ext>
            </a:extLst>
          </p:cNvPr>
          <p:cNvSpPr txBox="1"/>
          <p:nvPr/>
        </p:nvSpPr>
        <p:spPr>
          <a:xfrm>
            <a:off x="451167" y="7308960"/>
            <a:ext cx="7663577" cy="2142766"/>
          </a:xfrm>
          <a:prstGeom prst="rect">
            <a:avLst/>
          </a:prstGeom>
        </p:spPr>
        <p:txBody>
          <a:bodyPr wrap="square" lIns="0" tIns="0" rIns="0" bIns="0" rtlCol="0" anchor="t">
            <a:spAutoFit/>
          </a:bodyPr>
          <a:lstStyle/>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Sape la crédibilité des victimes</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Renforce la tendance à rejeter la faute sur les victimes</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Décourage les signalements, car les victimes de harcèlement sexuel craignent de ne pas être crues</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Favorise un milieu de travail hostile où les inquiétudes sont minimisées ou ignorées</a:t>
            </a:r>
          </a:p>
        </p:txBody>
      </p:sp>
      <p:sp>
        <p:nvSpPr>
          <p:cNvPr id="55" name="TextBox 54">
            <a:extLst>
              <a:ext uri="{FF2B5EF4-FFF2-40B4-BE49-F238E27FC236}">
                <a16:creationId xmlns:a16="http://schemas.microsoft.com/office/drawing/2014/main" id="{261C4114-D8FB-B9F4-FBE2-DFCE41E9DAAE}"/>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8DADFC3D-F8FA-55D3-BB0A-C32740D7FAE7}"/>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22BE019B-A62E-5ECC-9F7C-5FFE1711A2E1}"/>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56355C1F-B425-8D85-78D3-06707A669203}"/>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2" name="Rounded Rectangle 61">
            <a:extLst>
              <a:ext uri="{FF2B5EF4-FFF2-40B4-BE49-F238E27FC236}">
                <a16:creationId xmlns:a16="http://schemas.microsoft.com/office/drawing/2014/main" id="{4C64F9AA-630A-4998-B7E4-3F6F33A1026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9" name="TextBox 28">
            <a:extLst>
              <a:ext uri="{FF2B5EF4-FFF2-40B4-BE49-F238E27FC236}">
                <a16:creationId xmlns:a16="http://schemas.microsoft.com/office/drawing/2014/main" id="{21F70AF3-69CC-B178-1EBB-A48D0851CAE8}"/>
              </a:ext>
            </a:extLst>
          </p:cNvPr>
          <p:cNvSpPr txBox="1"/>
          <p:nvPr/>
        </p:nvSpPr>
        <p:spPr>
          <a:xfrm>
            <a:off x="10499994" y="3238500"/>
            <a:ext cx="6487513" cy="1641475"/>
          </a:xfrm>
          <a:prstGeom prst="rect">
            <a:avLst/>
          </a:prstGeom>
        </p:spPr>
        <p:txBody>
          <a:bodyPr wrap="square" lIns="0" tIns="0" rIns="0" bIns="0" rtlCol="0" anchor="t">
            <a:spAutoFit/>
          </a:bodyPr>
          <a:lstStyle/>
          <a:p>
            <a:pPr algn="ctr">
              <a:lnSpc>
                <a:spcPts val="3240"/>
              </a:lnSpc>
            </a:pPr>
            <a:r>
              <a:rPr lang="fr-CA" sz="2700" noProof="0" dirty="0">
                <a:solidFill>
                  <a:srgbClr val="394240"/>
                </a:solidFill>
                <a:latin typeface="Aptos Light" panose="020B0004020202020204" pitchFamily="34" charset="0"/>
                <a:ea typeface="Aptos"/>
                <a:cs typeface="Aptos"/>
                <a:sym typeface="Aptos"/>
              </a:rPr>
              <a:t>Les études démontrent que les accusations non fondées sont rares. La majorité des personnes victimes de harcèlement sexuel ne portent pas plainte.</a:t>
            </a:r>
          </a:p>
        </p:txBody>
      </p:sp>
      <p:sp>
        <p:nvSpPr>
          <p:cNvPr id="2" name="Freeform 31">
            <a:extLst>
              <a:ext uri="{FF2B5EF4-FFF2-40B4-BE49-F238E27FC236}">
                <a16:creationId xmlns:a16="http://schemas.microsoft.com/office/drawing/2014/main" id="{07F6A399-37A7-5502-110B-106BE1D2853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fr-CA" noProof="0" dirty="0"/>
          </a:p>
        </p:txBody>
      </p:sp>
      <p:sp>
        <p:nvSpPr>
          <p:cNvPr id="3" name="TextBox 30">
            <a:extLst>
              <a:ext uri="{FF2B5EF4-FFF2-40B4-BE49-F238E27FC236}">
                <a16:creationId xmlns:a16="http://schemas.microsoft.com/office/drawing/2014/main" id="{142BAACB-14C6-DDB0-DF4F-4BA02A829EBE}"/>
              </a:ext>
            </a:extLst>
          </p:cNvPr>
          <p:cNvSpPr txBox="1"/>
          <p:nvPr/>
        </p:nvSpPr>
        <p:spPr>
          <a:xfrm>
            <a:off x="2598942" y="2932163"/>
            <a:ext cx="4224334" cy="2115964"/>
          </a:xfrm>
          <a:prstGeom prst="rect">
            <a:avLst/>
          </a:prstGeom>
        </p:spPr>
        <p:txBody>
          <a:bodyPr wrap="square" lIns="0" tIns="0" rIns="0" bIns="0" rtlCol="0" anchor="t">
            <a:spAutoFit/>
          </a:bodyPr>
          <a:lstStyle/>
          <a:p>
            <a:pPr algn="ctr">
              <a:spcBef>
                <a:spcPct val="0"/>
              </a:spcBef>
            </a:pPr>
            <a:r>
              <a:rPr lang="fr-CA" sz="2750" noProof="0" dirty="0">
                <a:solidFill>
                  <a:srgbClr val="394240"/>
                </a:solidFill>
                <a:latin typeface="Aptos Light" panose="020B0004020202020204" pitchFamily="34" charset="0"/>
                <a:ea typeface="Aptos"/>
                <a:cs typeface="Aptos"/>
                <a:sym typeface="Aptos"/>
              </a:rPr>
              <a:t>La plupart des signalements de harcèlement sexuel </a:t>
            </a:r>
            <a:br>
              <a:rPr lang="fr-CA" sz="2750" noProof="0" dirty="0">
                <a:solidFill>
                  <a:srgbClr val="394240"/>
                </a:solidFill>
                <a:latin typeface="Aptos Light" panose="020B0004020202020204" pitchFamily="34" charset="0"/>
                <a:ea typeface="Aptos"/>
                <a:cs typeface="Aptos"/>
                <a:sym typeface="Aptos"/>
              </a:rPr>
            </a:br>
            <a:r>
              <a:rPr lang="fr-CA" sz="2750" noProof="0" dirty="0">
                <a:solidFill>
                  <a:srgbClr val="394240"/>
                </a:solidFill>
                <a:latin typeface="Aptos Light" panose="020B0004020202020204" pitchFamily="34" charset="0"/>
                <a:ea typeface="Aptos"/>
                <a:cs typeface="Aptos"/>
                <a:sym typeface="Aptos"/>
              </a:rPr>
              <a:t>au travail sont non fondés</a:t>
            </a:r>
            <a:br>
              <a:rPr lang="fr-CA" sz="2750" noProof="0" dirty="0">
                <a:solidFill>
                  <a:srgbClr val="394240"/>
                </a:solidFill>
                <a:latin typeface="Aptos Light" panose="020B0004020202020204" pitchFamily="34" charset="0"/>
                <a:ea typeface="Aptos"/>
                <a:cs typeface="Aptos"/>
                <a:sym typeface="Aptos"/>
              </a:rPr>
            </a:br>
            <a:r>
              <a:rPr lang="fr-CA" sz="2750" noProof="0" dirty="0">
                <a:solidFill>
                  <a:srgbClr val="394240"/>
                </a:solidFill>
                <a:latin typeface="Aptos Light" panose="020B0004020202020204" pitchFamily="34" charset="0"/>
                <a:ea typeface="Aptos"/>
                <a:cs typeface="Aptos"/>
                <a:sym typeface="Aptos"/>
              </a:rPr>
              <a:t> et motivés par un </a:t>
            </a:r>
            <a:br>
              <a:rPr lang="fr-CA" sz="2750" noProof="0" dirty="0">
                <a:solidFill>
                  <a:srgbClr val="394240"/>
                </a:solidFill>
                <a:latin typeface="Aptos Light" panose="020B0004020202020204" pitchFamily="34" charset="0"/>
                <a:ea typeface="Aptos"/>
                <a:cs typeface="Aptos"/>
                <a:sym typeface="Aptos"/>
              </a:rPr>
            </a:br>
            <a:r>
              <a:rPr lang="fr-CA" sz="2750" noProof="0" dirty="0">
                <a:solidFill>
                  <a:srgbClr val="394240"/>
                </a:solidFill>
                <a:latin typeface="Aptos Light" panose="020B0004020202020204" pitchFamily="34" charset="0"/>
                <a:ea typeface="Aptos"/>
                <a:cs typeface="Aptos"/>
                <a:sym typeface="Aptos"/>
              </a:rPr>
              <a:t>intérêt personnel.</a:t>
            </a:r>
          </a:p>
        </p:txBody>
      </p:sp>
      <p:grpSp>
        <p:nvGrpSpPr>
          <p:cNvPr id="4" name="Group 13">
            <a:extLst>
              <a:ext uri="{FF2B5EF4-FFF2-40B4-BE49-F238E27FC236}">
                <a16:creationId xmlns:a16="http://schemas.microsoft.com/office/drawing/2014/main" id="{7FAC8BD5-A5B8-C961-C230-94E52BDBBBF0}"/>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5" name="TextBox 16">
              <a:extLst>
                <a:ext uri="{FF2B5EF4-FFF2-40B4-BE49-F238E27FC236}">
                  <a16:creationId xmlns:a16="http://schemas.microsoft.com/office/drawing/2014/main" id="{69A8A7ED-6754-B1AB-83A1-645B2BD02241}"/>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6" name="Freeform 17">
              <a:extLst>
                <a:ext uri="{FF2B5EF4-FFF2-40B4-BE49-F238E27FC236}">
                  <a16:creationId xmlns:a16="http://schemas.microsoft.com/office/drawing/2014/main" id="{6485B647-2F5A-E8B0-3AA2-4A1F7E226D40}"/>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sp>
          <p:nvSpPr>
            <p:cNvPr id="7" name="Freeform 18">
              <a:extLst>
                <a:ext uri="{FF2B5EF4-FFF2-40B4-BE49-F238E27FC236}">
                  <a16:creationId xmlns:a16="http://schemas.microsoft.com/office/drawing/2014/main" id="{86BB855E-1B9D-61DD-34B3-37E9823EB1BC}"/>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fr-CA" noProof="0" dirty="0"/>
            </a:p>
          </p:txBody>
        </p:sp>
      </p:grpSp>
      <p:grpSp>
        <p:nvGrpSpPr>
          <p:cNvPr id="10" name="Group 9">
            <a:extLst>
              <a:ext uri="{FF2B5EF4-FFF2-40B4-BE49-F238E27FC236}">
                <a16:creationId xmlns:a16="http://schemas.microsoft.com/office/drawing/2014/main" id="{F71BDA50-0647-EE41-70A2-B519BD07BAA6}"/>
              </a:ext>
              <a:ext uri="{C183D7F6-B498-43B3-948B-1728B52AA6E4}">
                <adec:decorative xmlns:adec="http://schemas.microsoft.com/office/drawing/2017/decorative" val="1"/>
              </a:ext>
            </a:extLst>
          </p:cNvPr>
          <p:cNvGrpSpPr/>
          <p:nvPr/>
        </p:nvGrpSpPr>
        <p:grpSpPr>
          <a:xfrm>
            <a:off x="14003555" y="9408420"/>
            <a:ext cx="3873779" cy="604619"/>
            <a:chOff x="5955176" y="4998796"/>
            <a:chExt cx="6008224" cy="937763"/>
          </a:xfrm>
        </p:grpSpPr>
        <p:pic>
          <p:nvPicPr>
            <p:cNvPr id="11" name="Graphic 4">
              <a:extLst>
                <a:ext uri="{FF2B5EF4-FFF2-40B4-BE49-F238E27FC236}">
                  <a16:creationId xmlns:a16="http://schemas.microsoft.com/office/drawing/2014/main" id="{3CD4BBA2-2F07-53BA-7AAF-B6675B7095E1}"/>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2" name="Picture 11">
              <a:extLst>
                <a:ext uri="{FF2B5EF4-FFF2-40B4-BE49-F238E27FC236}">
                  <a16:creationId xmlns:a16="http://schemas.microsoft.com/office/drawing/2014/main" id="{7A3FFD51-5CE2-5198-0004-1587270C355F}"/>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3925268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42CC1-16AE-93B6-E81C-C9D1F5EDA660}"/>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5D2A542E-78D4-F6E5-01CD-A9191CAACF1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6C9D3C84-9FE5-BAAD-351D-7183248AC170}"/>
              </a:ext>
              <a:ext uri="{C183D7F6-B498-43B3-948B-1728B52AA6E4}">
                <adec:decorative xmlns:adec="http://schemas.microsoft.com/office/drawing/2017/decorative" val="1"/>
              </a:ext>
            </a:extLst>
          </p:cNvPr>
          <p:cNvSpPr/>
          <p:nvPr/>
        </p:nvSpPr>
        <p:spPr>
          <a:xfrm>
            <a:off x="9650792" y="2745727"/>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02272849-E393-8A88-EE38-1F84102F02D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8" name="Rounded Rectangle 57">
            <a:extLst>
              <a:ext uri="{FF2B5EF4-FFF2-40B4-BE49-F238E27FC236}">
                <a16:creationId xmlns:a16="http://schemas.microsoft.com/office/drawing/2014/main" id="{1B981DD2-B812-666C-0957-EA901895C6EB}"/>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31160A06-AA39-1E6C-32A4-AF3A204D57D1}"/>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B7D7742B-6EA8-58E9-10E1-B3B94CE34FB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06B23E36-B962-57C4-C0E4-1B921D805EE5}"/>
              </a:ext>
            </a:extLst>
          </p:cNvPr>
          <p:cNvSpPr txBox="1"/>
          <p:nvPr/>
        </p:nvSpPr>
        <p:spPr>
          <a:xfrm>
            <a:off x="159009" y="7308960"/>
            <a:ext cx="8659516" cy="2142766"/>
          </a:xfrm>
          <a:prstGeom prst="rect">
            <a:avLst/>
          </a:prstGeom>
        </p:spPr>
        <p:txBody>
          <a:bodyPr wrap="square" lIns="0" tIns="0" rIns="0" bIns="0" rtlCol="0" anchor="t">
            <a:spAutoFit/>
          </a:bodyPr>
          <a:lstStyle/>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Crée un faux sentiment de sécurité dans des cadres de travail en ligne</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Permet au harcèlement sexuel en ligne de rester sans suite</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Ignore et minimise les expériences des personnes victimes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de harcèlement sexuel en ligne</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Réduit les capacités des organisations pour prévenir et traiter efficacement le harcèlement sexuel en ligne</a:t>
            </a:r>
          </a:p>
        </p:txBody>
      </p:sp>
      <p:sp>
        <p:nvSpPr>
          <p:cNvPr id="55" name="TextBox 54">
            <a:extLst>
              <a:ext uri="{FF2B5EF4-FFF2-40B4-BE49-F238E27FC236}">
                <a16:creationId xmlns:a16="http://schemas.microsoft.com/office/drawing/2014/main" id="{1B283ECE-1D1B-4899-02A0-71357CBE08B9}"/>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81843B8F-E22D-0179-2B56-73536D766778}"/>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80AC7D27-046B-E45D-4059-E078B7E3AB11}"/>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32E7BA68-CE38-E3BF-CDEB-638836F24255}"/>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2" name="Rounded Rectangle 61">
            <a:extLst>
              <a:ext uri="{FF2B5EF4-FFF2-40B4-BE49-F238E27FC236}">
                <a16:creationId xmlns:a16="http://schemas.microsoft.com/office/drawing/2014/main" id="{B65A6F8F-DE3D-0FBA-7EFF-CFE9E4ADE7B0}"/>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4" name="TextBox 31">
            <a:extLst>
              <a:ext uri="{FF2B5EF4-FFF2-40B4-BE49-F238E27FC236}">
                <a16:creationId xmlns:a16="http://schemas.microsoft.com/office/drawing/2014/main" id="{387E77B4-9DC1-4270-ECF5-CB30F810451F}"/>
              </a:ext>
            </a:extLst>
          </p:cNvPr>
          <p:cNvSpPr txBox="1"/>
          <p:nvPr/>
        </p:nvSpPr>
        <p:spPr>
          <a:xfrm>
            <a:off x="2098212" y="2962819"/>
            <a:ext cx="4880735" cy="2115964"/>
          </a:xfrm>
          <a:prstGeom prst="rect">
            <a:avLst/>
          </a:prstGeom>
        </p:spPr>
        <p:txBody>
          <a:bodyPr wrap="square" lIns="0" tIns="0" rIns="0" bIns="0" rtlCol="0" anchor="t">
            <a:spAutoFit/>
          </a:bodyPr>
          <a:lstStyle/>
          <a:p>
            <a:pPr algn="ctr">
              <a:spcBef>
                <a:spcPct val="0"/>
              </a:spcBef>
            </a:pPr>
            <a:r>
              <a:rPr lang="fr-CA" sz="2700" noProof="0" dirty="0">
                <a:solidFill>
                  <a:srgbClr val="394240"/>
                </a:solidFill>
                <a:latin typeface="Aptos Light" panose="020B0004020202020204" pitchFamily="34" charset="0"/>
                <a:ea typeface="Aptos"/>
                <a:cs typeface="Aptos"/>
                <a:sym typeface="Aptos"/>
              </a:rPr>
              <a:t>Le harcèlement sexuel ne se produit que lorsque le travail s’effectue en personne. </a:t>
            </a:r>
            <a:br>
              <a:rPr lang="fr-CA" sz="2700" noProof="0" dirty="0">
                <a:solidFill>
                  <a:srgbClr val="394240"/>
                </a:solidFill>
                <a:latin typeface="Aptos Light" panose="020B0004020202020204" pitchFamily="34" charset="0"/>
                <a:ea typeface="Aptos"/>
                <a:cs typeface="Aptos"/>
                <a:sym typeface="Aptos"/>
              </a:rPr>
            </a:br>
            <a:r>
              <a:rPr lang="fr-CA" sz="2700" noProof="0" dirty="0">
                <a:solidFill>
                  <a:srgbClr val="394240"/>
                </a:solidFill>
                <a:latin typeface="Aptos Light" panose="020B0004020202020204" pitchFamily="34" charset="0"/>
                <a:ea typeface="Aptos"/>
                <a:cs typeface="Aptos"/>
                <a:sym typeface="Aptos"/>
              </a:rPr>
              <a:t>Il n’existe pas dans les milieux</a:t>
            </a:r>
            <a:br>
              <a:rPr lang="fr-CA" sz="2700" noProof="0" dirty="0">
                <a:solidFill>
                  <a:srgbClr val="394240"/>
                </a:solidFill>
                <a:latin typeface="Aptos Light" panose="020B0004020202020204" pitchFamily="34" charset="0"/>
                <a:ea typeface="Aptos"/>
                <a:cs typeface="Aptos"/>
                <a:sym typeface="Aptos"/>
              </a:rPr>
            </a:br>
            <a:r>
              <a:rPr lang="fr-CA" sz="2700" noProof="0" dirty="0">
                <a:solidFill>
                  <a:srgbClr val="394240"/>
                </a:solidFill>
                <a:latin typeface="Aptos Light" panose="020B0004020202020204" pitchFamily="34" charset="0"/>
                <a:ea typeface="Aptos"/>
                <a:cs typeface="Aptos"/>
                <a:sym typeface="Aptos"/>
              </a:rPr>
              <a:t> de travail virtuels.</a:t>
            </a:r>
          </a:p>
        </p:txBody>
      </p:sp>
      <p:sp>
        <p:nvSpPr>
          <p:cNvPr id="5" name="TextBox 29">
            <a:extLst>
              <a:ext uri="{FF2B5EF4-FFF2-40B4-BE49-F238E27FC236}">
                <a16:creationId xmlns:a16="http://schemas.microsoft.com/office/drawing/2014/main" id="{F779378A-6CDD-23B1-DD5F-2A4B76D21E29}"/>
              </a:ext>
            </a:extLst>
          </p:cNvPr>
          <p:cNvSpPr txBox="1"/>
          <p:nvPr/>
        </p:nvSpPr>
        <p:spPr>
          <a:xfrm>
            <a:off x="10675788" y="3504812"/>
            <a:ext cx="6139105" cy="2041585"/>
          </a:xfrm>
          <a:prstGeom prst="rect">
            <a:avLst/>
          </a:prstGeom>
        </p:spPr>
        <p:txBody>
          <a:bodyPr wrap="square" lIns="0" tIns="0" rIns="0" bIns="0" rtlCol="0" anchor="t">
            <a:spAutoFit/>
          </a:bodyPr>
          <a:lstStyle/>
          <a:p>
            <a:pPr algn="ctr">
              <a:lnSpc>
                <a:spcPts val="3240"/>
              </a:lnSpc>
            </a:pPr>
            <a:r>
              <a:rPr lang="fr-CA" sz="2600" noProof="0" dirty="0">
                <a:solidFill>
                  <a:srgbClr val="394240"/>
                </a:solidFill>
                <a:latin typeface="Aptos Light" panose="020B0004020202020204" pitchFamily="34" charset="0"/>
                <a:ea typeface="Aptos"/>
                <a:cs typeface="Aptos"/>
                <a:sym typeface="Aptos"/>
              </a:rPr>
              <a:t>Le harcèlement sexuel peut se produire dans n’importe quel milieu de travail. </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Tous les incidents doivent être pris au sérieux, qu’ils se produisent en personne</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ou en ligne.</a:t>
            </a:r>
          </a:p>
        </p:txBody>
      </p:sp>
      <p:sp>
        <p:nvSpPr>
          <p:cNvPr id="6" name="Freeform 28">
            <a:extLst>
              <a:ext uri="{FF2B5EF4-FFF2-40B4-BE49-F238E27FC236}">
                <a16:creationId xmlns:a16="http://schemas.microsoft.com/office/drawing/2014/main" id="{F13DDD03-1A72-281B-69C0-6D3DEDF1B632}"/>
              </a:ext>
              <a:ext uri="{C183D7F6-B498-43B3-948B-1728B52AA6E4}">
                <adec:decorative xmlns:adec="http://schemas.microsoft.com/office/drawing/2017/decorative" val="1"/>
              </a:ext>
            </a:extLst>
          </p:cNvPr>
          <p:cNvSpPr>
            <a:spLocks/>
          </p:cNvSpPr>
          <p:nvPr/>
        </p:nvSpPr>
        <p:spPr>
          <a:xfrm>
            <a:off x="9367373" y="7183755"/>
            <a:ext cx="4538567" cy="3103245"/>
          </a:xfrm>
          <a:custGeom>
            <a:avLst/>
            <a:gdLst/>
            <a:ahLst/>
            <a:cxnLst/>
            <a:rect l="l" t="t" r="r" b="b"/>
            <a:pathLst>
              <a:path w="4538567" h="3103245">
                <a:moveTo>
                  <a:pt x="0" y="0"/>
                </a:moveTo>
                <a:lnTo>
                  <a:pt x="4538566" y="0"/>
                </a:lnTo>
                <a:lnTo>
                  <a:pt x="4538566" y="3103245"/>
                </a:lnTo>
                <a:lnTo>
                  <a:pt x="0" y="3103245"/>
                </a:lnTo>
                <a:lnTo>
                  <a:pt x="0" y="0"/>
                </a:lnTo>
                <a:close/>
              </a:path>
            </a:pathLst>
          </a:custGeom>
          <a:blipFill>
            <a:blip>
              <a:alphaModFix amt="44999"/>
              <a:extLst>
                <a:ext uri="{96DAC541-7B7A-43D3-8B79-37D633B846F1}">
                  <asvg:svgBlip xmlns:asvg="http://schemas.microsoft.com/office/drawing/2016/SVG/main" r:embed="rId3"/>
                </a:ext>
              </a:extLst>
            </a:blip>
            <a:stretch>
              <a:fillRect/>
            </a:stretch>
          </a:blipFill>
        </p:spPr>
        <p:txBody>
          <a:bodyPr/>
          <a:lstStyle/>
          <a:p>
            <a:endParaRPr lang="fr-CA" noProof="0" dirty="0"/>
          </a:p>
        </p:txBody>
      </p:sp>
      <p:grpSp>
        <p:nvGrpSpPr>
          <p:cNvPr id="7" name="Group 13">
            <a:extLst>
              <a:ext uri="{FF2B5EF4-FFF2-40B4-BE49-F238E27FC236}">
                <a16:creationId xmlns:a16="http://schemas.microsoft.com/office/drawing/2014/main" id="{3D88521A-52B2-C700-092E-54BB04716F4D}"/>
              </a:ext>
              <a:ext uri="{C183D7F6-B498-43B3-948B-1728B52AA6E4}">
                <adec:decorative xmlns:adec="http://schemas.microsoft.com/office/drawing/2017/decorative" val="1"/>
              </a:ext>
            </a:extLst>
          </p:cNvPr>
          <p:cNvGrpSpPr/>
          <p:nvPr/>
        </p:nvGrpSpPr>
        <p:grpSpPr>
          <a:xfrm>
            <a:off x="1371600" y="2699783"/>
            <a:ext cx="6324600" cy="2489191"/>
            <a:chOff x="0" y="0"/>
            <a:chExt cx="8148934" cy="3218843"/>
          </a:xfrm>
        </p:grpSpPr>
        <p:sp>
          <p:nvSpPr>
            <p:cNvPr id="10" name="TextBox 16">
              <a:extLst>
                <a:ext uri="{FF2B5EF4-FFF2-40B4-BE49-F238E27FC236}">
                  <a16:creationId xmlns:a16="http://schemas.microsoft.com/office/drawing/2014/main" id="{C694D1F5-4185-17E8-85FD-CAB49A7405EF}"/>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1" name="Freeform 17">
              <a:extLst>
                <a:ext uri="{FF2B5EF4-FFF2-40B4-BE49-F238E27FC236}">
                  <a16:creationId xmlns:a16="http://schemas.microsoft.com/office/drawing/2014/main" id="{34354B3E-2C88-1357-59FE-727289D47825}"/>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sp>
          <p:nvSpPr>
            <p:cNvPr id="12" name="Freeform 18">
              <a:extLst>
                <a:ext uri="{FF2B5EF4-FFF2-40B4-BE49-F238E27FC236}">
                  <a16:creationId xmlns:a16="http://schemas.microsoft.com/office/drawing/2014/main" id="{EF290F19-70FD-3236-8AF7-804B7E132EF9}"/>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fr-CA" noProof="0" dirty="0"/>
            </a:p>
          </p:txBody>
        </p:sp>
      </p:grpSp>
      <p:grpSp>
        <p:nvGrpSpPr>
          <p:cNvPr id="2" name="Group 1">
            <a:extLst>
              <a:ext uri="{FF2B5EF4-FFF2-40B4-BE49-F238E27FC236}">
                <a16:creationId xmlns:a16="http://schemas.microsoft.com/office/drawing/2014/main" id="{B04FFF28-D415-C0F9-C341-4817DE95FC8C}"/>
              </a:ext>
              <a:ext uri="{C183D7F6-B498-43B3-948B-1728B52AA6E4}">
                <adec:decorative xmlns:adec="http://schemas.microsoft.com/office/drawing/2017/decorative" val="1"/>
              </a:ext>
            </a:extLst>
          </p:cNvPr>
          <p:cNvGrpSpPr/>
          <p:nvPr/>
        </p:nvGrpSpPr>
        <p:grpSpPr>
          <a:xfrm>
            <a:off x="14167908" y="9408420"/>
            <a:ext cx="3873779" cy="604619"/>
            <a:chOff x="5955176" y="4998796"/>
            <a:chExt cx="6008224" cy="937763"/>
          </a:xfrm>
        </p:grpSpPr>
        <p:pic>
          <p:nvPicPr>
            <p:cNvPr id="3" name="Graphic 4">
              <a:extLst>
                <a:ext uri="{FF2B5EF4-FFF2-40B4-BE49-F238E27FC236}">
                  <a16:creationId xmlns:a16="http://schemas.microsoft.com/office/drawing/2014/main" id="{68F65D6C-81E6-FD49-1DE0-3F1378F474AF}"/>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9" name="Picture 8">
              <a:extLst>
                <a:ext uri="{FF2B5EF4-FFF2-40B4-BE49-F238E27FC236}">
                  <a16:creationId xmlns:a16="http://schemas.microsoft.com/office/drawing/2014/main" id="{0AC11BD1-0399-6A85-A886-68A449227D07}"/>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351277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DB57B-777A-5FDE-FFDD-EFB2E6B0B1B0}"/>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467A98AC-355C-70F6-F685-3B52CC5BF12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EA0B0A1C-4AA8-9182-63D7-4A5559A56FF6}"/>
              </a:ext>
              <a:ext uri="{C183D7F6-B498-43B3-948B-1728B52AA6E4}">
                <adec:decorative xmlns:adec="http://schemas.microsoft.com/office/drawing/2017/decorative" val="1"/>
              </a:ext>
            </a:extLst>
          </p:cNvPr>
          <p:cNvSpPr/>
          <p:nvPr/>
        </p:nvSpPr>
        <p:spPr>
          <a:xfrm>
            <a:off x="9646010" y="2745727"/>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1EFBF422-2FBA-0EC9-3864-E7E5B5665C7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4" name="TextBox 24">
            <a:extLst>
              <a:ext uri="{FF2B5EF4-FFF2-40B4-BE49-F238E27FC236}">
                <a16:creationId xmlns:a16="http://schemas.microsoft.com/office/drawing/2014/main" id="{FA0821CD-641B-5AF0-3479-FF30648BD1B4}"/>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E1658B1C-24EE-0BED-6D10-7F0D5F98978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0C17C2B7-5CF3-D138-C2CC-94AEE315F0E7}"/>
              </a:ext>
            </a:extLst>
          </p:cNvPr>
          <p:cNvSpPr txBox="1"/>
          <p:nvPr/>
        </p:nvSpPr>
        <p:spPr>
          <a:xfrm>
            <a:off x="399922" y="7443627"/>
            <a:ext cx="8333270" cy="1783693"/>
          </a:xfrm>
          <a:prstGeom prst="rect">
            <a:avLst/>
          </a:prstGeom>
        </p:spPr>
        <p:txBody>
          <a:bodyPr wrap="square" lIns="0" tIns="0" rIns="0" bIns="0" rtlCol="0" anchor="t">
            <a:spAutoFit/>
          </a:bodyPr>
          <a:lstStyle/>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Réduit au silence les hommes victimes de harcèlement sexuel</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Contribue au peu de dénonciations des cas de harcèlement sexuel chez les hommes qui en sont victimes</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Permet que le harcèlement sexuel à l’encontre des hommes </a:t>
            </a:r>
            <a:r>
              <a:rPr lang="fr-CA" sz="2200" noProof="0">
                <a:solidFill>
                  <a:srgbClr val="394240"/>
                </a:solidFill>
                <a:latin typeface="Aptos Light" panose="020B0004020202020204" pitchFamily="34" charset="0"/>
                <a:ea typeface="Aptos"/>
                <a:cs typeface="Aptos"/>
                <a:sym typeface="Aptos"/>
              </a:rPr>
              <a:t>qui </a:t>
            </a:r>
            <a:br>
              <a:rPr lang="fr-CA" sz="2200" noProof="0">
                <a:solidFill>
                  <a:srgbClr val="394240"/>
                </a:solidFill>
                <a:latin typeface="Aptos Light" panose="020B0004020202020204" pitchFamily="34" charset="0"/>
                <a:ea typeface="Aptos"/>
                <a:cs typeface="Aptos"/>
                <a:sym typeface="Aptos"/>
              </a:rPr>
            </a:br>
            <a:r>
              <a:rPr lang="fr-CA" sz="2200" noProof="0">
                <a:solidFill>
                  <a:srgbClr val="394240"/>
                </a:solidFill>
                <a:latin typeface="Aptos Light" panose="020B0004020202020204" pitchFamily="34" charset="0"/>
                <a:ea typeface="Aptos"/>
                <a:cs typeface="Aptos"/>
                <a:sym typeface="Aptos"/>
              </a:rPr>
              <a:t>en </a:t>
            </a:r>
            <a:r>
              <a:rPr lang="fr-CA" sz="2200" noProof="0" dirty="0">
                <a:solidFill>
                  <a:srgbClr val="394240"/>
                </a:solidFill>
                <a:latin typeface="Aptos Light" panose="020B0004020202020204" pitchFamily="34" charset="0"/>
                <a:ea typeface="Aptos"/>
                <a:cs typeface="Aptos"/>
                <a:sym typeface="Aptos"/>
              </a:rPr>
              <a:t>sont victimes reste sans conséquence</a:t>
            </a:r>
          </a:p>
        </p:txBody>
      </p:sp>
      <p:sp>
        <p:nvSpPr>
          <p:cNvPr id="55" name="TextBox 54">
            <a:extLst>
              <a:ext uri="{FF2B5EF4-FFF2-40B4-BE49-F238E27FC236}">
                <a16:creationId xmlns:a16="http://schemas.microsoft.com/office/drawing/2014/main" id="{B0415854-EAF7-06F4-888A-DECCCE0051D6}"/>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D4DA4B0C-57DB-E9A5-0DD1-2E20D523E13A}"/>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FCC7C2FB-7008-F997-7F1A-AA3068230D90}"/>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215111B4-2DD5-9FBD-9BAA-25D734BCC2DC}"/>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2" name="Rounded Rectangle 61">
            <a:extLst>
              <a:ext uri="{FF2B5EF4-FFF2-40B4-BE49-F238E27FC236}">
                <a16:creationId xmlns:a16="http://schemas.microsoft.com/office/drawing/2014/main" id="{303C5BC6-9837-1212-C0E1-9007D2DB0CE9}"/>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5" name="Rounded Rectangle 4">
            <a:extLst>
              <a:ext uri="{FF2B5EF4-FFF2-40B4-BE49-F238E27FC236}">
                <a16:creationId xmlns:a16="http://schemas.microsoft.com/office/drawing/2014/main" id="{DF593188-077F-3FB2-C75A-885D76965CAB}"/>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grpSp>
        <p:nvGrpSpPr>
          <p:cNvPr id="6" name="Group 13">
            <a:extLst>
              <a:ext uri="{FF2B5EF4-FFF2-40B4-BE49-F238E27FC236}">
                <a16:creationId xmlns:a16="http://schemas.microsoft.com/office/drawing/2014/main" id="{732BAB66-102F-AB93-16E9-B93E470B0CF3}"/>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2" name="TextBox 16">
              <a:extLst>
                <a:ext uri="{FF2B5EF4-FFF2-40B4-BE49-F238E27FC236}">
                  <a16:creationId xmlns:a16="http://schemas.microsoft.com/office/drawing/2014/main" id="{3790730E-FC2B-9128-D5ED-21DA3DEA4449}"/>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3" name="Freeform 17">
              <a:extLst>
                <a:ext uri="{FF2B5EF4-FFF2-40B4-BE49-F238E27FC236}">
                  <a16:creationId xmlns:a16="http://schemas.microsoft.com/office/drawing/2014/main" id="{86A15DB5-B3EE-A34A-5974-0B09D5BF32BB}"/>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fr-CA" noProof="0" dirty="0"/>
            </a:p>
          </p:txBody>
        </p:sp>
        <p:sp>
          <p:nvSpPr>
            <p:cNvPr id="14" name="Freeform 18">
              <a:extLst>
                <a:ext uri="{FF2B5EF4-FFF2-40B4-BE49-F238E27FC236}">
                  <a16:creationId xmlns:a16="http://schemas.microsoft.com/office/drawing/2014/main" id="{A4BBAA56-3D77-535A-E05B-D987DE995715}"/>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grpSp>
      <p:sp>
        <p:nvSpPr>
          <p:cNvPr id="4" name="TextBox 31">
            <a:extLst>
              <a:ext uri="{FF2B5EF4-FFF2-40B4-BE49-F238E27FC236}">
                <a16:creationId xmlns:a16="http://schemas.microsoft.com/office/drawing/2014/main" id="{0B30342A-7010-F57B-7BAA-0FB7A127A64E}"/>
              </a:ext>
            </a:extLst>
          </p:cNvPr>
          <p:cNvSpPr txBox="1"/>
          <p:nvPr/>
        </p:nvSpPr>
        <p:spPr>
          <a:xfrm>
            <a:off x="2195190" y="3173173"/>
            <a:ext cx="4742733" cy="1723549"/>
          </a:xfrm>
          <a:prstGeom prst="rect">
            <a:avLst/>
          </a:prstGeom>
        </p:spPr>
        <p:txBody>
          <a:bodyPr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Les hommes ne sont </a:t>
            </a:r>
            <a:br>
              <a:rPr lang="fr-CA" sz="2800" noProof="0" dirty="0">
                <a:solidFill>
                  <a:srgbClr val="394240"/>
                </a:solidFill>
                <a:latin typeface="Aptos Light" panose="020B0004020202020204" pitchFamily="34" charset="0"/>
                <a:ea typeface="Aptos"/>
                <a:cs typeface="Aptos"/>
                <a:sym typeface="Aptos"/>
              </a:rPr>
            </a:br>
            <a:r>
              <a:rPr lang="fr-CA" sz="2800" noProof="0" dirty="0">
                <a:solidFill>
                  <a:srgbClr val="394240"/>
                </a:solidFill>
                <a:latin typeface="Aptos Light" panose="020B0004020202020204" pitchFamily="34" charset="0"/>
                <a:ea typeface="Aptos"/>
                <a:cs typeface="Aptos"/>
                <a:sym typeface="Aptos"/>
              </a:rPr>
              <a:t>presque jamais victimes </a:t>
            </a:r>
            <a:br>
              <a:rPr lang="fr-CA" sz="2800" noProof="0" dirty="0">
                <a:solidFill>
                  <a:srgbClr val="394240"/>
                </a:solidFill>
                <a:latin typeface="Aptos Light" panose="020B0004020202020204" pitchFamily="34" charset="0"/>
                <a:ea typeface="Aptos"/>
                <a:cs typeface="Aptos"/>
                <a:sym typeface="Aptos"/>
              </a:rPr>
            </a:br>
            <a:r>
              <a:rPr lang="fr-CA" sz="2800" noProof="0" dirty="0">
                <a:solidFill>
                  <a:srgbClr val="394240"/>
                </a:solidFill>
                <a:latin typeface="Aptos Light" panose="020B0004020202020204" pitchFamily="34" charset="0"/>
                <a:ea typeface="Aptos"/>
                <a:cs typeface="Aptos"/>
                <a:sym typeface="Aptos"/>
              </a:rPr>
              <a:t>de harcèlement sexuel</a:t>
            </a:r>
            <a:br>
              <a:rPr lang="fr-CA" sz="2800" noProof="0" dirty="0">
                <a:solidFill>
                  <a:srgbClr val="394240"/>
                </a:solidFill>
                <a:latin typeface="Aptos Light" panose="020B0004020202020204" pitchFamily="34" charset="0"/>
                <a:ea typeface="Aptos"/>
                <a:cs typeface="Aptos"/>
                <a:sym typeface="Aptos"/>
              </a:rPr>
            </a:br>
            <a:r>
              <a:rPr lang="fr-CA" sz="2800" noProof="0" dirty="0">
                <a:solidFill>
                  <a:srgbClr val="394240"/>
                </a:solidFill>
                <a:latin typeface="Aptos Light" panose="020B0004020202020204" pitchFamily="34" charset="0"/>
                <a:ea typeface="Aptos"/>
                <a:cs typeface="Aptos"/>
                <a:sym typeface="Aptos"/>
              </a:rPr>
              <a:t> au travail.</a:t>
            </a:r>
          </a:p>
        </p:txBody>
      </p:sp>
      <p:sp>
        <p:nvSpPr>
          <p:cNvPr id="2" name="TextBox 28">
            <a:extLst>
              <a:ext uri="{FF2B5EF4-FFF2-40B4-BE49-F238E27FC236}">
                <a16:creationId xmlns:a16="http://schemas.microsoft.com/office/drawing/2014/main" id="{3D81FA65-A8E5-4F20-04A8-AA277E88ECF3}"/>
              </a:ext>
            </a:extLst>
          </p:cNvPr>
          <p:cNvSpPr txBox="1"/>
          <p:nvPr/>
        </p:nvSpPr>
        <p:spPr>
          <a:xfrm>
            <a:off x="10340476" y="3543300"/>
            <a:ext cx="6586281" cy="2051844"/>
          </a:xfrm>
          <a:prstGeom prst="rect">
            <a:avLst/>
          </a:prstGeom>
        </p:spPr>
        <p:txBody>
          <a:bodyPr wrap="square" lIns="0" tIns="0" rIns="0" bIns="0" rtlCol="0" anchor="t">
            <a:spAutoFit/>
          </a:bodyPr>
          <a:lstStyle/>
          <a:p>
            <a:pPr algn="ctr">
              <a:lnSpc>
                <a:spcPts val="3240"/>
              </a:lnSpc>
            </a:pPr>
            <a:r>
              <a:rPr lang="fr-CA" sz="2700" noProof="0" dirty="0">
                <a:solidFill>
                  <a:srgbClr val="394240"/>
                </a:solidFill>
                <a:latin typeface="Aptos Light" panose="020B0004020202020204" pitchFamily="34" charset="0"/>
                <a:ea typeface="Aptos"/>
                <a:cs typeface="Aptos"/>
                <a:sym typeface="Aptos"/>
              </a:rPr>
              <a:t>Si les femmes et les personnes de la diversité des genres sont touchées de manière disproportionnée par le harcèlement sexuel, les hommes peuvent eux aussi en être victimes au travail.  </a:t>
            </a:r>
          </a:p>
        </p:txBody>
      </p:sp>
      <p:sp>
        <p:nvSpPr>
          <p:cNvPr id="3" name="Freeform 31">
            <a:extLst>
              <a:ext uri="{FF2B5EF4-FFF2-40B4-BE49-F238E27FC236}">
                <a16:creationId xmlns:a16="http://schemas.microsoft.com/office/drawing/2014/main" id="{283EA0B8-D2B0-1810-A84C-3E17E2725D3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5">
              <a:alphaModFix amt="10999"/>
            </a:blip>
            <a:stretch>
              <a:fillRect l="-102815" t="-216842" r="-2607" b="-111502"/>
            </a:stretch>
          </a:blipFill>
        </p:spPr>
        <p:txBody>
          <a:bodyPr/>
          <a:lstStyle/>
          <a:p>
            <a:endParaRPr lang="fr-CA" noProof="0" dirty="0"/>
          </a:p>
        </p:txBody>
      </p:sp>
      <p:grpSp>
        <p:nvGrpSpPr>
          <p:cNvPr id="7" name="Group 6">
            <a:extLst>
              <a:ext uri="{FF2B5EF4-FFF2-40B4-BE49-F238E27FC236}">
                <a16:creationId xmlns:a16="http://schemas.microsoft.com/office/drawing/2014/main" id="{680FFD96-DA56-6CDD-E029-CF1EF9165826}"/>
              </a:ext>
              <a:ext uri="{C183D7F6-B498-43B3-948B-1728B52AA6E4}">
                <adec:decorative xmlns:adec="http://schemas.microsoft.com/office/drawing/2017/decorative" val="1"/>
              </a:ext>
            </a:extLst>
          </p:cNvPr>
          <p:cNvGrpSpPr/>
          <p:nvPr/>
        </p:nvGrpSpPr>
        <p:grpSpPr>
          <a:xfrm>
            <a:off x="14167908" y="9408420"/>
            <a:ext cx="3873779" cy="604619"/>
            <a:chOff x="5955176" y="4998796"/>
            <a:chExt cx="6008224" cy="937763"/>
          </a:xfrm>
        </p:grpSpPr>
        <p:pic>
          <p:nvPicPr>
            <p:cNvPr id="9" name="Graphic 4">
              <a:extLst>
                <a:ext uri="{FF2B5EF4-FFF2-40B4-BE49-F238E27FC236}">
                  <a16:creationId xmlns:a16="http://schemas.microsoft.com/office/drawing/2014/main" id="{C08F84E1-20C9-6EEF-88F5-A35358E003AF}"/>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0" name="Picture 9">
              <a:extLst>
                <a:ext uri="{FF2B5EF4-FFF2-40B4-BE49-F238E27FC236}">
                  <a16:creationId xmlns:a16="http://schemas.microsoft.com/office/drawing/2014/main" id="{69CCC29F-FA09-45E1-5E3B-A6AD5AA7AED1}"/>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4226087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BF4A6-27CC-C09B-5C15-61F95DD4A9E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BDB9D55E-AAF7-BB26-A691-270D9D95D8A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D0E4663C-0645-ACC9-8343-CD7CEF6EAB19}"/>
              </a:ext>
              <a:ext uri="{C183D7F6-B498-43B3-948B-1728B52AA6E4}">
                <adec:decorative xmlns:adec="http://schemas.microsoft.com/office/drawing/2017/decorative" val="1"/>
              </a:ext>
            </a:extLst>
          </p:cNvPr>
          <p:cNvSpPr/>
          <p:nvPr/>
        </p:nvSpPr>
        <p:spPr>
          <a:xfrm>
            <a:off x="9650792" y="2745727"/>
            <a:ext cx="8185918" cy="3763544"/>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3565B720-AA77-FCB7-39B8-056707B7C93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8" name="Rounded Rectangle 57">
            <a:extLst>
              <a:ext uri="{FF2B5EF4-FFF2-40B4-BE49-F238E27FC236}">
                <a16:creationId xmlns:a16="http://schemas.microsoft.com/office/drawing/2014/main" id="{C2736310-C700-2AEE-E371-9AE62129071F}"/>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1501A075-F95B-EB34-A587-A7F44469C45D}"/>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8CBC929D-88B8-4E99-F1B8-00A17F02317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14D154E5-6213-F6D0-19A6-1C1A29404997}"/>
              </a:ext>
            </a:extLst>
          </p:cNvPr>
          <p:cNvSpPr txBox="1"/>
          <p:nvPr/>
        </p:nvSpPr>
        <p:spPr>
          <a:xfrm>
            <a:off x="304800" y="6972300"/>
            <a:ext cx="8686800" cy="2754408"/>
          </a:xfrm>
          <a:prstGeom prst="rect">
            <a:avLst/>
          </a:prstGeom>
        </p:spPr>
        <p:txBody>
          <a:bodyPr wrap="square" lIns="0" tIns="0" rIns="0" bIns="0" rtlCol="0" anchor="t">
            <a:spAutoFit/>
          </a:bodyPr>
          <a:lstStyle/>
          <a:p>
            <a:pPr marL="361952" lvl="1" indent="-180976">
              <a:lnSpc>
                <a:spcPts val="2700"/>
              </a:lnSpc>
              <a:buFont typeface="Arial"/>
              <a:buChar char="•"/>
            </a:pPr>
            <a:r>
              <a:rPr lang="fr-CA" sz="1950" noProof="0" dirty="0">
                <a:solidFill>
                  <a:srgbClr val="394240"/>
                </a:solidFill>
                <a:latin typeface="Aptos Light" panose="020B0004020202020204" pitchFamily="34" charset="0"/>
                <a:ea typeface="Aptos"/>
                <a:cs typeface="Aptos"/>
                <a:sym typeface="Aptos"/>
              </a:rPr>
              <a:t>Ignore le fait que l’on gère ses expériences traumatisantes à sa manière </a:t>
            </a:r>
            <a:br>
              <a:rPr lang="fr-CA" sz="1950" noProof="0" dirty="0">
                <a:solidFill>
                  <a:srgbClr val="394240"/>
                </a:solidFill>
                <a:latin typeface="Aptos Light" panose="020B0004020202020204" pitchFamily="34" charset="0"/>
                <a:ea typeface="Aptos"/>
                <a:cs typeface="Aptos"/>
                <a:sym typeface="Aptos"/>
              </a:rPr>
            </a:br>
            <a:r>
              <a:rPr lang="fr-CA" sz="1950" noProof="0" dirty="0">
                <a:solidFill>
                  <a:srgbClr val="394240"/>
                </a:solidFill>
                <a:latin typeface="Aptos Light" panose="020B0004020202020204" pitchFamily="34" charset="0"/>
                <a:ea typeface="Aptos"/>
                <a:cs typeface="Aptos"/>
                <a:sym typeface="Aptos"/>
              </a:rPr>
              <a:t>et qu’il est souvent impossible d’agir sur-le-champ</a:t>
            </a:r>
          </a:p>
          <a:p>
            <a:pPr marL="361952" lvl="1" indent="-180976">
              <a:lnSpc>
                <a:spcPts val="2700"/>
              </a:lnSpc>
              <a:buFont typeface="Arial"/>
              <a:buChar char="•"/>
            </a:pPr>
            <a:r>
              <a:rPr lang="fr-CA" sz="1950" noProof="0" dirty="0">
                <a:solidFill>
                  <a:srgbClr val="394240"/>
                </a:solidFill>
                <a:latin typeface="Aptos Light" panose="020B0004020202020204" pitchFamily="34" charset="0"/>
                <a:ea typeface="Aptos"/>
                <a:cs typeface="Aptos"/>
                <a:sym typeface="Aptos"/>
              </a:rPr>
              <a:t>Réduit au silence les victimes survivantes si elles estiment avoir attendu trop longtemps avant de signaler les faits</a:t>
            </a:r>
          </a:p>
          <a:p>
            <a:pPr marL="361952" lvl="1" indent="-180976">
              <a:lnSpc>
                <a:spcPts val="2700"/>
              </a:lnSpc>
              <a:buFont typeface="Arial"/>
              <a:buChar char="•"/>
            </a:pPr>
            <a:r>
              <a:rPr lang="fr-CA" sz="1950" noProof="0" dirty="0">
                <a:solidFill>
                  <a:srgbClr val="394240"/>
                </a:solidFill>
                <a:latin typeface="Aptos Light" panose="020B0004020202020204" pitchFamily="34" charset="0"/>
                <a:ea typeface="Aptos"/>
                <a:cs typeface="Aptos"/>
                <a:sym typeface="Aptos"/>
              </a:rPr>
              <a:t>Minimise les obstacles et les risques auxquels elles sont confrontées lorsqu’elles dénoncent un cas de harcèlement sexuel</a:t>
            </a:r>
          </a:p>
          <a:p>
            <a:pPr marL="361952" lvl="1" indent="-180976">
              <a:lnSpc>
                <a:spcPts val="2700"/>
              </a:lnSpc>
              <a:buFont typeface="Arial"/>
              <a:buChar char="•"/>
            </a:pPr>
            <a:r>
              <a:rPr lang="fr-CA" sz="1950" noProof="0" dirty="0">
                <a:solidFill>
                  <a:srgbClr val="394240"/>
                </a:solidFill>
                <a:latin typeface="Aptos Light" panose="020B0004020202020204" pitchFamily="34" charset="0"/>
                <a:ea typeface="Aptos"/>
                <a:cs typeface="Aptos"/>
                <a:sym typeface="Aptos"/>
              </a:rPr>
              <a:t>Dénigre les expériences des victimes ne signalant pas les faits immédiatement, voire pas du tout</a:t>
            </a:r>
          </a:p>
        </p:txBody>
      </p:sp>
      <p:sp>
        <p:nvSpPr>
          <p:cNvPr id="55" name="TextBox 54">
            <a:extLst>
              <a:ext uri="{FF2B5EF4-FFF2-40B4-BE49-F238E27FC236}">
                <a16:creationId xmlns:a16="http://schemas.microsoft.com/office/drawing/2014/main" id="{BBA4F3E5-48E1-49D6-9A70-10305C03C850}"/>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EA83296D-97BE-7FD2-A010-FF7B30470FD3}"/>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7F91F12A-1DCC-DBE6-E1AB-839428A4B80D}"/>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58626575-3422-DB8C-2FA3-F15FD2873F89}"/>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2" name="Rounded Rectangle 61">
            <a:extLst>
              <a:ext uri="{FF2B5EF4-FFF2-40B4-BE49-F238E27FC236}">
                <a16:creationId xmlns:a16="http://schemas.microsoft.com/office/drawing/2014/main" id="{B097F878-47EB-52E7-A3FC-CBC056EF5657}"/>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2" name="TextBox 30">
            <a:extLst>
              <a:ext uri="{FF2B5EF4-FFF2-40B4-BE49-F238E27FC236}">
                <a16:creationId xmlns:a16="http://schemas.microsoft.com/office/drawing/2014/main" id="{DD4F7C57-0488-AE23-4147-7C1CB993D213}"/>
              </a:ext>
            </a:extLst>
          </p:cNvPr>
          <p:cNvSpPr txBox="1"/>
          <p:nvPr/>
        </p:nvSpPr>
        <p:spPr>
          <a:xfrm>
            <a:off x="2242453" y="3200663"/>
            <a:ext cx="5062715" cy="1692771"/>
          </a:xfrm>
          <a:prstGeom prst="rect">
            <a:avLst/>
          </a:prstGeom>
        </p:spPr>
        <p:txBody>
          <a:bodyPr wrap="square" lIns="0" tIns="0" rIns="0" bIns="0" rtlCol="0" anchor="t">
            <a:spAutoFit/>
          </a:bodyPr>
          <a:lstStyle/>
          <a:p>
            <a:pPr algn="ctr">
              <a:spcBef>
                <a:spcPct val="0"/>
              </a:spcBef>
            </a:pPr>
            <a:r>
              <a:rPr lang="fr-CA" sz="2750" noProof="0" dirty="0">
                <a:solidFill>
                  <a:srgbClr val="394240"/>
                </a:solidFill>
                <a:latin typeface="Aptos Light" panose="020B0004020202020204" pitchFamily="34" charset="0"/>
                <a:ea typeface="Aptos"/>
                <a:cs typeface="Aptos"/>
                <a:sym typeface="Aptos"/>
              </a:rPr>
              <a:t>Les plaintes pour harcèlement sexuel ne sont crédibles que si </a:t>
            </a:r>
            <a:br>
              <a:rPr lang="fr-CA" sz="2750" noProof="0" dirty="0">
                <a:solidFill>
                  <a:srgbClr val="394240"/>
                </a:solidFill>
                <a:latin typeface="Aptos Light" panose="020B0004020202020204" pitchFamily="34" charset="0"/>
                <a:ea typeface="Aptos"/>
                <a:cs typeface="Aptos"/>
                <a:sym typeface="Aptos"/>
              </a:rPr>
            </a:br>
            <a:r>
              <a:rPr lang="fr-CA" sz="2750" noProof="0" dirty="0">
                <a:solidFill>
                  <a:srgbClr val="394240"/>
                </a:solidFill>
                <a:latin typeface="Aptos Light" panose="020B0004020202020204" pitchFamily="34" charset="0"/>
                <a:ea typeface="Aptos"/>
                <a:cs typeface="Aptos"/>
                <a:sym typeface="Aptos"/>
              </a:rPr>
              <a:t>elles sont signalées peu </a:t>
            </a:r>
            <a:br>
              <a:rPr lang="fr-CA" sz="2750" noProof="0" dirty="0">
                <a:solidFill>
                  <a:srgbClr val="394240"/>
                </a:solidFill>
                <a:latin typeface="Aptos Light" panose="020B0004020202020204" pitchFamily="34" charset="0"/>
                <a:ea typeface="Aptos"/>
                <a:cs typeface="Aptos"/>
                <a:sym typeface="Aptos"/>
              </a:rPr>
            </a:br>
            <a:r>
              <a:rPr lang="fr-CA" sz="2750" noProof="0" dirty="0">
                <a:solidFill>
                  <a:srgbClr val="394240"/>
                </a:solidFill>
                <a:latin typeface="Aptos Light" panose="020B0004020202020204" pitchFamily="34" charset="0"/>
                <a:ea typeface="Aptos"/>
                <a:cs typeface="Aptos"/>
                <a:sym typeface="Aptos"/>
              </a:rPr>
              <a:t>après</a:t>
            </a:r>
            <a:r>
              <a:rPr lang="fr-CA" sz="2750" dirty="0">
                <a:solidFill>
                  <a:srgbClr val="394240"/>
                </a:solidFill>
                <a:latin typeface="Aptos Light" panose="020B0004020202020204" pitchFamily="34" charset="0"/>
                <a:ea typeface="Aptos"/>
                <a:cs typeface="Aptos"/>
                <a:sym typeface="Aptos"/>
              </a:rPr>
              <a:t> </a:t>
            </a:r>
            <a:r>
              <a:rPr lang="fr-CA" sz="2750" noProof="0" dirty="0">
                <a:solidFill>
                  <a:srgbClr val="394240"/>
                </a:solidFill>
                <a:latin typeface="Aptos Light" panose="020B0004020202020204" pitchFamily="34" charset="0"/>
                <a:ea typeface="Aptos"/>
                <a:cs typeface="Aptos"/>
                <a:sym typeface="Aptos"/>
              </a:rPr>
              <a:t>l’incident.</a:t>
            </a:r>
          </a:p>
        </p:txBody>
      </p:sp>
      <p:sp>
        <p:nvSpPr>
          <p:cNvPr id="7" name="TextBox 28">
            <a:extLst>
              <a:ext uri="{FF2B5EF4-FFF2-40B4-BE49-F238E27FC236}">
                <a16:creationId xmlns:a16="http://schemas.microsoft.com/office/drawing/2014/main" id="{BE99B22C-A536-4ACD-C9B6-AEC9B849745E}"/>
              </a:ext>
            </a:extLst>
          </p:cNvPr>
          <p:cNvSpPr txBox="1"/>
          <p:nvPr/>
        </p:nvSpPr>
        <p:spPr>
          <a:xfrm>
            <a:off x="10210510" y="3069524"/>
            <a:ext cx="7080171" cy="3139321"/>
          </a:xfrm>
          <a:prstGeom prst="rect">
            <a:avLst/>
          </a:prstGeom>
        </p:spPr>
        <p:txBody>
          <a:bodyPr wrap="square" lIns="0" tIns="0" rIns="0" bIns="0" rtlCol="0" anchor="t">
            <a:spAutoFit/>
          </a:bodyPr>
          <a:lstStyle/>
          <a:p>
            <a:pPr algn="ctr"/>
            <a:r>
              <a:rPr lang="fr-CA" sz="2550" noProof="0" dirty="0">
                <a:solidFill>
                  <a:srgbClr val="394240"/>
                </a:solidFill>
                <a:latin typeface="Aptos Light" panose="020B0004020202020204" pitchFamily="34" charset="0"/>
                <a:ea typeface="Aptos"/>
                <a:cs typeface="Aptos"/>
                <a:sym typeface="Aptos"/>
              </a:rPr>
              <a:t>Les personnes attendent souvent avant de signaler un cas de harcèlement sexuel en raison de la crainte, du choc, des rapports de force ou par crainte de représailles. Ces délais peuvent aussi s’expliquer par l’absence de politiques et de procédures de signalement sur leur lieu de travail. Le fait de signaler un cas tardivement n’enlève rien </a:t>
            </a:r>
            <a:br>
              <a:rPr lang="fr-CA" sz="2550" noProof="0" dirty="0">
                <a:solidFill>
                  <a:srgbClr val="394240"/>
                </a:solidFill>
                <a:latin typeface="Aptos Light" panose="020B0004020202020204" pitchFamily="34" charset="0"/>
                <a:ea typeface="Aptos"/>
                <a:cs typeface="Aptos"/>
                <a:sym typeface="Aptos"/>
              </a:rPr>
            </a:br>
            <a:r>
              <a:rPr lang="fr-CA" sz="2550" noProof="0" dirty="0">
                <a:solidFill>
                  <a:srgbClr val="394240"/>
                </a:solidFill>
                <a:latin typeface="Aptos Light" panose="020B0004020202020204" pitchFamily="34" charset="0"/>
                <a:ea typeface="Aptos"/>
                <a:cs typeface="Aptos"/>
                <a:sym typeface="Aptos"/>
              </a:rPr>
              <a:t>à la validité des faits allégués. </a:t>
            </a:r>
          </a:p>
        </p:txBody>
      </p:sp>
      <p:grpSp>
        <p:nvGrpSpPr>
          <p:cNvPr id="9" name="Group 13">
            <a:extLst>
              <a:ext uri="{FF2B5EF4-FFF2-40B4-BE49-F238E27FC236}">
                <a16:creationId xmlns:a16="http://schemas.microsoft.com/office/drawing/2014/main" id="{734C597F-E94E-ACC5-F94B-499C784DC1ED}"/>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0" name="TextBox 16">
              <a:extLst>
                <a:ext uri="{FF2B5EF4-FFF2-40B4-BE49-F238E27FC236}">
                  <a16:creationId xmlns:a16="http://schemas.microsoft.com/office/drawing/2014/main" id="{043AE971-0216-000D-4F63-941B892C708E}"/>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1" name="Freeform 17">
              <a:extLst>
                <a:ext uri="{FF2B5EF4-FFF2-40B4-BE49-F238E27FC236}">
                  <a16:creationId xmlns:a16="http://schemas.microsoft.com/office/drawing/2014/main" id="{4D4638DF-5B61-7D2D-8E9C-273564D3E627}"/>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fr-CA" noProof="0" dirty="0"/>
            </a:p>
          </p:txBody>
        </p:sp>
        <p:sp>
          <p:nvSpPr>
            <p:cNvPr id="12" name="Freeform 18">
              <a:extLst>
                <a:ext uri="{FF2B5EF4-FFF2-40B4-BE49-F238E27FC236}">
                  <a16:creationId xmlns:a16="http://schemas.microsoft.com/office/drawing/2014/main" id="{42FAD990-6FE2-CA35-0C86-43B396362269}"/>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grpSp>
      <p:sp>
        <p:nvSpPr>
          <p:cNvPr id="4" name="Freeform 27">
            <a:extLst>
              <a:ext uri="{FF2B5EF4-FFF2-40B4-BE49-F238E27FC236}">
                <a16:creationId xmlns:a16="http://schemas.microsoft.com/office/drawing/2014/main" id="{7EA63D1D-9271-99AD-3805-EAA34317DF4C}"/>
              </a:ext>
              <a:ext uri="{C183D7F6-B498-43B3-948B-1728B52AA6E4}">
                <adec:decorative xmlns:adec="http://schemas.microsoft.com/office/drawing/2017/decorative" val="1"/>
              </a:ext>
            </a:extLst>
          </p:cNvPr>
          <p:cNvSpPr>
            <a:spLocks/>
          </p:cNvSpPr>
          <p:nvPr/>
        </p:nvSpPr>
        <p:spPr>
          <a:xfrm>
            <a:off x="9440327" y="6750618"/>
            <a:ext cx="4331368" cy="4114800"/>
          </a:xfrm>
          <a:custGeom>
            <a:avLst/>
            <a:gdLst/>
            <a:ahLst/>
            <a:cxnLst/>
            <a:rect l="l" t="t" r="r" b="b"/>
            <a:pathLst>
              <a:path w="4331368" h="4114800">
                <a:moveTo>
                  <a:pt x="0" y="0"/>
                </a:moveTo>
                <a:lnTo>
                  <a:pt x="4331368" y="0"/>
                </a:lnTo>
                <a:lnTo>
                  <a:pt x="4331368" y="4114800"/>
                </a:lnTo>
                <a:lnTo>
                  <a:pt x="0" y="4114800"/>
                </a:lnTo>
                <a:lnTo>
                  <a:pt x="0" y="0"/>
                </a:lnTo>
                <a:close/>
              </a:path>
            </a:pathLst>
          </a:custGeom>
          <a:blipFill>
            <a:blip>
              <a:alphaModFix amt="44999"/>
              <a:extLst>
                <a:ext uri="{96DAC541-7B7A-43D3-8B79-37D633B846F1}">
                  <asvg:svgBlip xmlns:asvg="http://schemas.microsoft.com/office/drawing/2016/SVG/main" r:embed="rId5"/>
                </a:ext>
              </a:extLst>
            </a:blip>
            <a:stretch>
              <a:fillRect/>
            </a:stretch>
          </a:blipFill>
        </p:spPr>
        <p:txBody>
          <a:bodyPr/>
          <a:lstStyle/>
          <a:p>
            <a:endParaRPr lang="en-CA" noProof="1"/>
          </a:p>
        </p:txBody>
      </p:sp>
      <p:grpSp>
        <p:nvGrpSpPr>
          <p:cNvPr id="5" name="Group 4">
            <a:extLst>
              <a:ext uri="{FF2B5EF4-FFF2-40B4-BE49-F238E27FC236}">
                <a16:creationId xmlns:a16="http://schemas.microsoft.com/office/drawing/2014/main" id="{A32F6FB1-3F32-1673-744E-881D61B5BF34}"/>
              </a:ext>
              <a:ext uri="{C183D7F6-B498-43B3-948B-1728B52AA6E4}">
                <adec:decorative xmlns:adec="http://schemas.microsoft.com/office/drawing/2017/decorative" val="1"/>
              </a:ext>
            </a:extLst>
          </p:cNvPr>
          <p:cNvGrpSpPr/>
          <p:nvPr/>
        </p:nvGrpSpPr>
        <p:grpSpPr>
          <a:xfrm>
            <a:off x="14167908" y="9408420"/>
            <a:ext cx="3873779" cy="604619"/>
            <a:chOff x="5955176" y="4998796"/>
            <a:chExt cx="6008224" cy="937763"/>
          </a:xfrm>
        </p:grpSpPr>
        <p:pic>
          <p:nvPicPr>
            <p:cNvPr id="6" name="Graphic 4">
              <a:extLst>
                <a:ext uri="{FF2B5EF4-FFF2-40B4-BE49-F238E27FC236}">
                  <a16:creationId xmlns:a16="http://schemas.microsoft.com/office/drawing/2014/main" id="{99ED56D9-1078-1D34-58CE-9FCBAC4C9018}"/>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3" name="Picture 12">
              <a:extLst>
                <a:ext uri="{FF2B5EF4-FFF2-40B4-BE49-F238E27FC236}">
                  <a16:creationId xmlns:a16="http://schemas.microsoft.com/office/drawing/2014/main" id="{111A223B-1907-1AA0-65ED-8D567F15A959}"/>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2313592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7A79C-CEF9-FAC8-83FF-759C48BF07E0}"/>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9C875279-B080-BD72-84E0-EB0CF82567F6}"/>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E09B0AB9-74F7-1ED2-D180-096982AFE9BB}"/>
              </a:ext>
              <a:ext uri="{C183D7F6-B498-43B3-948B-1728B52AA6E4}">
                <adec:decorative xmlns:adec="http://schemas.microsoft.com/office/drawing/2017/decorative" val="1"/>
              </a:ext>
            </a:extLst>
          </p:cNvPr>
          <p:cNvSpPr/>
          <p:nvPr/>
        </p:nvSpPr>
        <p:spPr>
          <a:xfrm>
            <a:off x="9650792" y="2745727"/>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EB75B0A3-9181-A62E-8CFD-C0423E1F595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8" name="Rounded Rectangle 57">
            <a:extLst>
              <a:ext uri="{FF2B5EF4-FFF2-40B4-BE49-F238E27FC236}">
                <a16:creationId xmlns:a16="http://schemas.microsoft.com/office/drawing/2014/main" id="{6C803869-9CFD-939D-E999-5C2EA3BADDB9}"/>
              </a:ext>
              <a:ext uri="{C183D7F6-B498-43B3-948B-1728B52AA6E4}">
                <adec:decorative xmlns:adec="http://schemas.microsoft.com/office/drawing/2017/decorative" val="1"/>
              </a:ext>
            </a:extLst>
          </p:cNvPr>
          <p:cNvSpPr/>
          <p:nvPr/>
        </p:nvSpPr>
        <p:spPr>
          <a:xfrm>
            <a:off x="1484422"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C4CBB4B9-16CC-7117-E8CF-2EC92A380642}"/>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48C29804-28B9-2B07-F933-3D7853E8972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739A0EB1-8781-1DBC-3BE9-F7B6329C5BCF}"/>
              </a:ext>
            </a:extLst>
          </p:cNvPr>
          <p:cNvSpPr txBox="1"/>
          <p:nvPr/>
        </p:nvSpPr>
        <p:spPr>
          <a:xfrm>
            <a:off x="603125" y="7615679"/>
            <a:ext cx="7874295" cy="1424621"/>
          </a:xfrm>
          <a:prstGeom prst="rect">
            <a:avLst/>
          </a:prstGeom>
        </p:spPr>
        <p:txBody>
          <a:bodyPr wrap="square" lIns="0" tIns="0" rIns="0" bIns="0" rtlCol="0" anchor="t">
            <a:spAutoFit/>
          </a:bodyPr>
          <a:lstStyle/>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Protège les auteurs de harcèlement sexuel</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Part du principe que si les cas de harcèlement sexuel ne font pas l’objet d’un signalement officiel, ils n’existent pas ou ne justifient pas l’intervention de l’employeur </a:t>
            </a:r>
          </a:p>
        </p:txBody>
      </p:sp>
      <p:sp>
        <p:nvSpPr>
          <p:cNvPr id="55" name="TextBox 54">
            <a:extLst>
              <a:ext uri="{FF2B5EF4-FFF2-40B4-BE49-F238E27FC236}">
                <a16:creationId xmlns:a16="http://schemas.microsoft.com/office/drawing/2014/main" id="{362F0051-2DE2-5AE9-84D1-5B99BA22F5E5}"/>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4E7D74B1-AD02-724C-B16C-0E1642FB8159}"/>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35941C4B-7068-AEE6-527D-3DBC81DF2B36}"/>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5C5ECCD2-8C4E-3A4C-AB52-A54E3EFEC101}"/>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2" name="Rounded Rectangle 61">
            <a:extLst>
              <a:ext uri="{FF2B5EF4-FFF2-40B4-BE49-F238E27FC236}">
                <a16:creationId xmlns:a16="http://schemas.microsoft.com/office/drawing/2014/main" id="{9D56DAEA-D056-5A6B-FD8C-BD55A69EDC9B}"/>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4" name="TextBox 31">
            <a:extLst>
              <a:ext uri="{FF2B5EF4-FFF2-40B4-BE49-F238E27FC236}">
                <a16:creationId xmlns:a16="http://schemas.microsoft.com/office/drawing/2014/main" id="{BB7A002F-8320-B490-C71D-54B3B7F9EB2F}"/>
              </a:ext>
            </a:extLst>
          </p:cNvPr>
          <p:cNvSpPr txBox="1"/>
          <p:nvPr/>
        </p:nvSpPr>
        <p:spPr>
          <a:xfrm>
            <a:off x="2541107" y="2976429"/>
            <a:ext cx="4279957" cy="2115964"/>
          </a:xfrm>
          <a:prstGeom prst="rect">
            <a:avLst/>
          </a:prstGeom>
        </p:spPr>
        <p:txBody>
          <a:bodyPr lIns="0" tIns="0" rIns="0" bIns="0" rtlCol="0" anchor="t">
            <a:spAutoFit/>
          </a:bodyPr>
          <a:lstStyle/>
          <a:p>
            <a:pPr algn="ctr">
              <a:spcBef>
                <a:spcPct val="0"/>
              </a:spcBef>
            </a:pPr>
            <a:r>
              <a:rPr lang="fr-CA" sz="2750" noProof="0" dirty="0">
                <a:solidFill>
                  <a:srgbClr val="394240"/>
                </a:solidFill>
                <a:latin typeface="Aptos Light" panose="020B0004020202020204" pitchFamily="34" charset="0"/>
                <a:ea typeface="Aptos"/>
                <a:cs typeface="Aptos"/>
                <a:sym typeface="Aptos"/>
              </a:rPr>
              <a:t>Si les cas de harcèlement sexuel ne sont pas signalés, cela signifie sans doute </a:t>
            </a:r>
            <a:br>
              <a:rPr lang="fr-CA" sz="2750" noProof="0" dirty="0">
                <a:solidFill>
                  <a:srgbClr val="394240"/>
                </a:solidFill>
                <a:latin typeface="Aptos Light" panose="020B0004020202020204" pitchFamily="34" charset="0"/>
                <a:ea typeface="Aptos"/>
                <a:cs typeface="Aptos"/>
                <a:sym typeface="Aptos"/>
              </a:rPr>
            </a:br>
            <a:r>
              <a:rPr lang="fr-CA" sz="2750" noProof="0" dirty="0">
                <a:solidFill>
                  <a:srgbClr val="394240"/>
                </a:solidFill>
                <a:latin typeface="Aptos Light" panose="020B0004020202020204" pitchFamily="34" charset="0"/>
                <a:ea typeface="Aptos"/>
                <a:cs typeface="Aptos"/>
                <a:sym typeface="Aptos"/>
              </a:rPr>
              <a:t>que ce n’est pas un vrai problème.</a:t>
            </a:r>
          </a:p>
        </p:txBody>
      </p:sp>
      <p:sp>
        <p:nvSpPr>
          <p:cNvPr id="5" name="TextBox 29">
            <a:extLst>
              <a:ext uri="{FF2B5EF4-FFF2-40B4-BE49-F238E27FC236}">
                <a16:creationId xmlns:a16="http://schemas.microsoft.com/office/drawing/2014/main" id="{6BFA968C-9DC0-C5AF-5ACC-FB1F54073A73}"/>
              </a:ext>
            </a:extLst>
          </p:cNvPr>
          <p:cNvSpPr txBox="1"/>
          <p:nvPr/>
        </p:nvSpPr>
        <p:spPr>
          <a:xfrm>
            <a:off x="9928622" y="3094444"/>
            <a:ext cx="7176799" cy="2862322"/>
          </a:xfrm>
          <a:prstGeom prst="rect">
            <a:avLst/>
          </a:prstGeom>
        </p:spPr>
        <p:txBody>
          <a:bodyPr wrap="square" lIns="0" tIns="0" rIns="0" bIns="0" rtlCol="0" anchor="t">
            <a:spAutoFit/>
          </a:bodyPr>
          <a:lstStyle/>
          <a:p>
            <a:pPr algn="ctr">
              <a:lnSpc>
                <a:spcPts val="3240"/>
              </a:lnSpc>
            </a:pPr>
            <a:r>
              <a:rPr lang="fr-CA" sz="2600" noProof="0" dirty="0">
                <a:solidFill>
                  <a:srgbClr val="394240"/>
                </a:solidFill>
                <a:latin typeface="Aptos Light" panose="020B0004020202020204" pitchFamily="34" charset="0"/>
                <a:ea typeface="Aptos"/>
                <a:cs typeface="Aptos"/>
                <a:sym typeface="Aptos"/>
              </a:rPr>
              <a:t>L’absence de signalements ne signifie pas pour autant qu’il n’y a pas de harcèlement sexuel.</a:t>
            </a:r>
          </a:p>
          <a:p>
            <a:pPr algn="ctr">
              <a:lnSpc>
                <a:spcPts val="3240"/>
              </a:lnSpc>
            </a:pPr>
            <a:r>
              <a:rPr lang="fr-CA" sz="2600" noProof="0" dirty="0">
                <a:solidFill>
                  <a:srgbClr val="394240"/>
                </a:solidFill>
                <a:latin typeface="Aptos Light" panose="020B0004020202020204" pitchFamily="34" charset="0"/>
                <a:ea typeface="Aptos"/>
                <a:cs typeface="Aptos"/>
                <a:sym typeface="Aptos"/>
              </a:rPr>
              <a:t>Souvent, les travailleur.euse.s ne signalent pas les faits par crainte de représailles, par manque de confiance dans les mécanismes de signalement ou parce qu’ils ou elles pensent que cela ne changera rien ou craignent de ne pas être cru.e.s. </a:t>
            </a:r>
          </a:p>
        </p:txBody>
      </p:sp>
      <p:grpSp>
        <p:nvGrpSpPr>
          <p:cNvPr id="9" name="Group 13">
            <a:extLst>
              <a:ext uri="{FF2B5EF4-FFF2-40B4-BE49-F238E27FC236}">
                <a16:creationId xmlns:a16="http://schemas.microsoft.com/office/drawing/2014/main" id="{860157C3-33F0-B867-85D1-914C83981D41}"/>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0" name="TextBox 16">
              <a:extLst>
                <a:ext uri="{FF2B5EF4-FFF2-40B4-BE49-F238E27FC236}">
                  <a16:creationId xmlns:a16="http://schemas.microsoft.com/office/drawing/2014/main" id="{BBDBBED4-D9F9-15C1-97EF-84B19DE1B04E}"/>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1" name="Freeform 17">
              <a:extLst>
                <a:ext uri="{FF2B5EF4-FFF2-40B4-BE49-F238E27FC236}">
                  <a16:creationId xmlns:a16="http://schemas.microsoft.com/office/drawing/2014/main" id="{40B56675-623A-0F51-3D97-1B0CFE5667E3}"/>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fr-CA" noProof="0" dirty="0"/>
            </a:p>
          </p:txBody>
        </p:sp>
        <p:sp>
          <p:nvSpPr>
            <p:cNvPr id="12" name="Freeform 18">
              <a:extLst>
                <a:ext uri="{FF2B5EF4-FFF2-40B4-BE49-F238E27FC236}">
                  <a16:creationId xmlns:a16="http://schemas.microsoft.com/office/drawing/2014/main" id="{15C9A5FB-D112-E325-EA44-D6AC3C82C06B}"/>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grpSp>
      <p:sp>
        <p:nvSpPr>
          <p:cNvPr id="2" name="Freeform 28">
            <a:extLst>
              <a:ext uri="{FF2B5EF4-FFF2-40B4-BE49-F238E27FC236}">
                <a16:creationId xmlns:a16="http://schemas.microsoft.com/office/drawing/2014/main" id="{2644FB12-D019-923E-43D5-9C4B52733CEE}"/>
              </a:ext>
              <a:ext uri="{C183D7F6-B498-43B3-948B-1728B52AA6E4}">
                <adec:decorative xmlns:adec="http://schemas.microsoft.com/office/drawing/2017/decorative" val="1"/>
              </a:ext>
            </a:extLst>
          </p:cNvPr>
          <p:cNvSpPr>
            <a:spLocks/>
          </p:cNvSpPr>
          <p:nvPr/>
        </p:nvSpPr>
        <p:spPr>
          <a:xfrm>
            <a:off x="9780113" y="7457126"/>
            <a:ext cx="3665098" cy="3112001"/>
          </a:xfrm>
          <a:custGeom>
            <a:avLst/>
            <a:gdLst/>
            <a:ahLst/>
            <a:cxnLst/>
            <a:rect l="l" t="t" r="r" b="b"/>
            <a:pathLst>
              <a:path w="3665098" h="3112001">
                <a:moveTo>
                  <a:pt x="3665099" y="0"/>
                </a:moveTo>
                <a:lnTo>
                  <a:pt x="0" y="0"/>
                </a:lnTo>
                <a:lnTo>
                  <a:pt x="0" y="3112002"/>
                </a:lnTo>
                <a:lnTo>
                  <a:pt x="3665099" y="3112002"/>
                </a:lnTo>
                <a:lnTo>
                  <a:pt x="3665099" y="0"/>
                </a:lnTo>
                <a:close/>
              </a:path>
            </a:pathLst>
          </a:custGeom>
          <a:blipFill>
            <a:blip>
              <a:alphaModFix amt="44999"/>
              <a:extLst>
                <a:ext uri="{96DAC541-7B7A-43D3-8B79-37D633B846F1}">
                  <asvg:svgBlip xmlns:asvg="http://schemas.microsoft.com/office/drawing/2016/SVG/main" r:embed="rId5"/>
                </a:ext>
              </a:extLst>
            </a:blip>
            <a:stretch>
              <a:fillRect/>
            </a:stretch>
          </a:blipFill>
        </p:spPr>
        <p:txBody>
          <a:bodyPr/>
          <a:lstStyle/>
          <a:p>
            <a:endParaRPr lang="en-CA" noProof="1"/>
          </a:p>
        </p:txBody>
      </p:sp>
      <p:grpSp>
        <p:nvGrpSpPr>
          <p:cNvPr id="3" name="Group 2">
            <a:extLst>
              <a:ext uri="{FF2B5EF4-FFF2-40B4-BE49-F238E27FC236}">
                <a16:creationId xmlns:a16="http://schemas.microsoft.com/office/drawing/2014/main" id="{68891BF8-FF0E-11D5-C7FD-9AE2D83C89B3}"/>
              </a:ext>
              <a:ext uri="{C183D7F6-B498-43B3-948B-1728B52AA6E4}">
                <adec:decorative xmlns:adec="http://schemas.microsoft.com/office/drawing/2017/decorative" val="1"/>
              </a:ext>
            </a:extLst>
          </p:cNvPr>
          <p:cNvGrpSpPr/>
          <p:nvPr/>
        </p:nvGrpSpPr>
        <p:grpSpPr>
          <a:xfrm>
            <a:off x="14167908" y="9408420"/>
            <a:ext cx="3873779" cy="604619"/>
            <a:chOff x="5955176" y="4998796"/>
            <a:chExt cx="6008224" cy="937763"/>
          </a:xfrm>
        </p:grpSpPr>
        <p:pic>
          <p:nvPicPr>
            <p:cNvPr id="7" name="Graphic 4">
              <a:extLst>
                <a:ext uri="{FF2B5EF4-FFF2-40B4-BE49-F238E27FC236}">
                  <a16:creationId xmlns:a16="http://schemas.microsoft.com/office/drawing/2014/main" id="{B81B959F-DB32-7881-FD03-0B22B3749909}"/>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3" name="Picture 12">
              <a:extLst>
                <a:ext uri="{FF2B5EF4-FFF2-40B4-BE49-F238E27FC236}">
                  <a16:creationId xmlns:a16="http://schemas.microsoft.com/office/drawing/2014/main" id="{4B233736-D80A-6801-DDB8-7FFB1B10262F}"/>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3031426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6925D-77EF-58B8-6400-F9EAEBAD8BBC}"/>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E32041AF-6FD5-2910-ACAC-071B3DA1747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5A864E2D-5C8F-24F7-0F99-60E32FB0B449}"/>
              </a:ext>
              <a:ext uri="{C183D7F6-B498-43B3-948B-1728B52AA6E4}">
                <adec:decorative xmlns:adec="http://schemas.microsoft.com/office/drawing/2017/decorative" val="1"/>
              </a:ext>
            </a:extLst>
          </p:cNvPr>
          <p:cNvSpPr/>
          <p:nvPr/>
        </p:nvSpPr>
        <p:spPr>
          <a:xfrm>
            <a:off x="9601200" y="2544438"/>
            <a:ext cx="8185918" cy="2854973"/>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F79B4BFB-022D-C8AF-05B2-3CC8D2D12DF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8" name="Rounded Rectangle 57">
            <a:extLst>
              <a:ext uri="{FF2B5EF4-FFF2-40B4-BE49-F238E27FC236}">
                <a16:creationId xmlns:a16="http://schemas.microsoft.com/office/drawing/2014/main" id="{30C471EC-97E3-F1E0-B0EE-A4DD25FA52B0}"/>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717C7855-E59A-9050-124F-37C5E1A58BCD}"/>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A64D48EE-525D-7427-3A69-9EFFCCE061F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4FAF7AC7-0A84-988C-08DF-55E8F8EA8B68}"/>
              </a:ext>
            </a:extLst>
          </p:cNvPr>
          <p:cNvSpPr txBox="1"/>
          <p:nvPr/>
        </p:nvSpPr>
        <p:spPr>
          <a:xfrm>
            <a:off x="406056" y="7200900"/>
            <a:ext cx="8265046" cy="2369880"/>
          </a:xfrm>
          <a:prstGeom prst="rect">
            <a:avLst/>
          </a:prstGeom>
        </p:spPr>
        <p:txBody>
          <a:bodyPr wrap="square" lIns="0" tIns="0" rIns="0" bIns="0" rtlCol="0" anchor="t">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2200" noProof="0" dirty="0">
                <a:solidFill>
                  <a:srgbClr val="394240"/>
                </a:solidFill>
                <a:latin typeface="Aptos Light" panose="020B0004020202020204" pitchFamily="34" charset="0"/>
              </a:rPr>
              <a:t>Ignore les comportements de harcèlement sexuel non physiques, tels que les remarques et les blagues déplacées</a:t>
            </a:r>
          </a:p>
          <a:p>
            <a:pPr marL="285750" lvl="0" indent="-285750">
              <a:buFont typeface="Arial" panose="020B0604020202020204" pitchFamily="34" charset="0"/>
              <a:buChar char="•"/>
              <a:defRPr/>
            </a:pPr>
            <a:r>
              <a:rPr lang="fr-CA" sz="2200" noProof="0" dirty="0">
                <a:solidFill>
                  <a:srgbClr val="394240"/>
                </a:solidFill>
                <a:latin typeface="Aptos Light" panose="020B0004020202020204" pitchFamily="34" charset="0"/>
              </a:rPr>
              <a:t>Minimise la gravité des préjudices subis en cas de harcèlement sexuel non physique</a:t>
            </a:r>
          </a:p>
          <a:p>
            <a:pPr marL="285750" lvl="0" indent="-285750">
              <a:buFont typeface="Arial" panose="020B0604020202020204" pitchFamily="34" charset="0"/>
              <a:buChar char="•"/>
              <a:defRPr/>
            </a:pPr>
            <a:r>
              <a:rPr lang="fr-CA" sz="2200" noProof="0" dirty="0">
                <a:solidFill>
                  <a:srgbClr val="394240"/>
                </a:solidFill>
                <a:latin typeface="Aptos Light" panose="020B0004020202020204" pitchFamily="34" charset="0"/>
              </a:rPr>
              <a:t>Décourage le signalement des cas de harcèlement sexuel</a:t>
            </a:r>
          </a:p>
          <a:p>
            <a:pPr marL="285750" lvl="0" indent="-285750">
              <a:buFont typeface="Arial" panose="020B0604020202020204" pitchFamily="34" charset="0"/>
              <a:buChar char="•"/>
              <a:defRPr/>
            </a:pPr>
            <a:r>
              <a:rPr lang="fr-CA" sz="2200" noProof="0" dirty="0">
                <a:solidFill>
                  <a:srgbClr val="394240"/>
                </a:solidFill>
                <a:latin typeface="Aptos Light" panose="020B0004020202020204" pitchFamily="34" charset="0"/>
              </a:rPr>
              <a:t>Les entreprises passent à côté de l’occasion d’intervenir à un stade précoce, soit avant que la situation ne s’aggrave</a:t>
            </a:r>
            <a:endParaRPr kumimoji="0" lang="fr-CA" sz="2200" u="none" strike="noStrike" kern="1200" cap="none" spc="0" normalizeH="0" baseline="0" noProof="0" dirty="0">
              <a:ln>
                <a:noFill/>
              </a:ln>
              <a:solidFill>
                <a:srgbClr val="394240"/>
              </a:solidFill>
              <a:effectLst/>
              <a:uLnTx/>
              <a:uFillTx/>
              <a:latin typeface="Aptos Light" panose="020B0004020202020204" pitchFamily="34" charset="0"/>
            </a:endParaRPr>
          </a:p>
        </p:txBody>
      </p:sp>
      <p:sp>
        <p:nvSpPr>
          <p:cNvPr id="55" name="TextBox 54">
            <a:extLst>
              <a:ext uri="{FF2B5EF4-FFF2-40B4-BE49-F238E27FC236}">
                <a16:creationId xmlns:a16="http://schemas.microsoft.com/office/drawing/2014/main" id="{FEF6CEC5-A970-898B-859D-A066E9FDFC2F}"/>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AFAC16AA-FDBD-E10C-EEE4-AE24B8818BF6}"/>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B551DB65-6011-6B31-D9A0-AFE6534D5909}"/>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97691B02-7DAC-8C1A-F10E-7F2709FE48B3}"/>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2" name="Rounded Rectangle 61">
            <a:extLst>
              <a:ext uri="{FF2B5EF4-FFF2-40B4-BE49-F238E27FC236}">
                <a16:creationId xmlns:a16="http://schemas.microsoft.com/office/drawing/2014/main" id="{51FE70BA-2F14-A655-E699-11E77848FD6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3" name="Freeform 31">
            <a:extLst>
              <a:ext uri="{FF2B5EF4-FFF2-40B4-BE49-F238E27FC236}">
                <a16:creationId xmlns:a16="http://schemas.microsoft.com/office/drawing/2014/main" id="{DE69BF0A-8B32-B3EC-5EFF-AD45D0D4D32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fr-CA" noProof="0" dirty="0"/>
          </a:p>
        </p:txBody>
      </p:sp>
      <p:sp>
        <p:nvSpPr>
          <p:cNvPr id="5" name="TextBox 30">
            <a:extLst>
              <a:ext uri="{FF2B5EF4-FFF2-40B4-BE49-F238E27FC236}">
                <a16:creationId xmlns:a16="http://schemas.microsoft.com/office/drawing/2014/main" id="{FEF8EC7A-09FE-0F9B-2B9F-5FB13C89116A}"/>
              </a:ext>
            </a:extLst>
          </p:cNvPr>
          <p:cNvSpPr txBox="1"/>
          <p:nvPr/>
        </p:nvSpPr>
        <p:spPr>
          <a:xfrm>
            <a:off x="2357178" y="3570164"/>
            <a:ext cx="4279957" cy="884858"/>
          </a:xfrm>
          <a:prstGeom prst="rect">
            <a:avLst/>
          </a:prstGeom>
        </p:spPr>
        <p:txBody>
          <a:bodyPr lIns="0" tIns="0" rIns="0" bIns="0" rtlCol="0" anchor="t">
            <a:spAutoFit/>
          </a:bodyPr>
          <a:lstStyle/>
          <a:p>
            <a:pPr algn="ctr">
              <a:lnSpc>
                <a:spcPts val="3480"/>
              </a:lnSpc>
              <a:spcBef>
                <a:spcPct val="0"/>
              </a:spcBef>
            </a:pPr>
            <a:r>
              <a:rPr lang="fr-CA" sz="2800" noProof="0" dirty="0">
                <a:solidFill>
                  <a:srgbClr val="394240"/>
                </a:solidFill>
                <a:latin typeface="Aptos Light" panose="020B0004020202020204" pitchFamily="34" charset="0"/>
                <a:ea typeface="Aptos"/>
                <a:cs typeface="Aptos"/>
                <a:sym typeface="Aptos"/>
              </a:rPr>
              <a:t>Le harcèlement sexuel se limite aux attouchements.</a:t>
            </a:r>
          </a:p>
        </p:txBody>
      </p:sp>
      <p:sp>
        <p:nvSpPr>
          <p:cNvPr id="6" name="TextBox 28">
            <a:extLst>
              <a:ext uri="{FF2B5EF4-FFF2-40B4-BE49-F238E27FC236}">
                <a16:creationId xmlns:a16="http://schemas.microsoft.com/office/drawing/2014/main" id="{8B686432-F740-073B-2F06-89D9AD103D4E}"/>
              </a:ext>
            </a:extLst>
          </p:cNvPr>
          <p:cNvSpPr txBox="1"/>
          <p:nvPr/>
        </p:nvSpPr>
        <p:spPr>
          <a:xfrm>
            <a:off x="10323221" y="3304011"/>
            <a:ext cx="6741876" cy="1438855"/>
          </a:xfrm>
          <a:prstGeom prst="rect">
            <a:avLst/>
          </a:prstGeom>
        </p:spPr>
        <p:txBody>
          <a:bodyPr wrap="square" lIns="0" tIns="0" rIns="0" bIns="0" rtlCol="0" anchor="t">
            <a:spAutoFit/>
          </a:bodyPr>
          <a:lstStyle/>
          <a:p>
            <a:pPr algn="ctr">
              <a:lnSpc>
                <a:spcPts val="2775"/>
              </a:lnSpc>
            </a:pPr>
            <a:r>
              <a:rPr lang="fr-CA" sz="2600" noProof="0" dirty="0">
                <a:solidFill>
                  <a:srgbClr val="394240"/>
                </a:solidFill>
                <a:latin typeface="Aptos Light" panose="020B0004020202020204" pitchFamily="34" charset="0"/>
                <a:cs typeface="Segoe UI"/>
              </a:rPr>
              <a:t>Le harcèlement sexuel recouvre un vaste éventail de comportements, notamment des blagues, des gestes ou des remarques déplacés, ainsi que toute forme d’attention non désirée.</a:t>
            </a:r>
          </a:p>
        </p:txBody>
      </p:sp>
      <p:grpSp>
        <p:nvGrpSpPr>
          <p:cNvPr id="7" name="Group 13">
            <a:extLst>
              <a:ext uri="{FF2B5EF4-FFF2-40B4-BE49-F238E27FC236}">
                <a16:creationId xmlns:a16="http://schemas.microsoft.com/office/drawing/2014/main" id="{D51F6B93-583B-C5E0-62CE-CBAC7EA9302E}"/>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9" name="TextBox 16">
              <a:extLst>
                <a:ext uri="{FF2B5EF4-FFF2-40B4-BE49-F238E27FC236}">
                  <a16:creationId xmlns:a16="http://schemas.microsoft.com/office/drawing/2014/main" id="{107EFFC5-3351-3A8A-85FF-1282847D8DF8}"/>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0" name="Freeform 17">
              <a:extLst>
                <a:ext uri="{FF2B5EF4-FFF2-40B4-BE49-F238E27FC236}">
                  <a16:creationId xmlns:a16="http://schemas.microsoft.com/office/drawing/2014/main" id="{B2CFB336-43D7-2D3E-2000-3BAE22653F47}"/>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sp>
          <p:nvSpPr>
            <p:cNvPr id="11" name="Freeform 18">
              <a:extLst>
                <a:ext uri="{FF2B5EF4-FFF2-40B4-BE49-F238E27FC236}">
                  <a16:creationId xmlns:a16="http://schemas.microsoft.com/office/drawing/2014/main" id="{8C8C90F4-2529-3A0D-9CEE-93027FC83C19}"/>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fr-CA" noProof="0" dirty="0"/>
            </a:p>
          </p:txBody>
        </p:sp>
      </p:grpSp>
      <p:grpSp>
        <p:nvGrpSpPr>
          <p:cNvPr id="2" name="Group 1">
            <a:extLst>
              <a:ext uri="{FF2B5EF4-FFF2-40B4-BE49-F238E27FC236}">
                <a16:creationId xmlns:a16="http://schemas.microsoft.com/office/drawing/2014/main" id="{8470DFB7-BB57-D49C-5A50-5E704DF15E76}"/>
              </a:ext>
              <a:ext uri="{C183D7F6-B498-43B3-948B-1728B52AA6E4}">
                <adec:decorative xmlns:adec="http://schemas.microsoft.com/office/drawing/2017/decorative" val="1"/>
              </a:ext>
            </a:extLst>
          </p:cNvPr>
          <p:cNvGrpSpPr/>
          <p:nvPr/>
        </p:nvGrpSpPr>
        <p:grpSpPr>
          <a:xfrm>
            <a:off x="14167908" y="9408420"/>
            <a:ext cx="3873779" cy="604619"/>
            <a:chOff x="5955176" y="4998796"/>
            <a:chExt cx="6008224" cy="937763"/>
          </a:xfrm>
        </p:grpSpPr>
        <p:pic>
          <p:nvPicPr>
            <p:cNvPr id="4" name="Graphic 4">
              <a:extLst>
                <a:ext uri="{FF2B5EF4-FFF2-40B4-BE49-F238E27FC236}">
                  <a16:creationId xmlns:a16="http://schemas.microsoft.com/office/drawing/2014/main" id="{F9C8E445-A267-095B-826A-BF8D9A1C3513}"/>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2" name="Picture 11">
              <a:extLst>
                <a:ext uri="{FF2B5EF4-FFF2-40B4-BE49-F238E27FC236}">
                  <a16:creationId xmlns:a16="http://schemas.microsoft.com/office/drawing/2014/main" id="{945E0871-72A5-4DEE-B2F1-3744A6DEAE00}"/>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4055058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0C35A-F066-F8E9-4CB5-0A9CF5FD498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F5364C6A-5D02-9E12-5997-332B231CC6B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0798890B-1092-07F9-CF88-1E3D94480837}"/>
              </a:ext>
              <a:ext uri="{C183D7F6-B498-43B3-948B-1728B52AA6E4}">
                <adec:decorative xmlns:adec="http://schemas.microsoft.com/office/drawing/2017/decorative" val="1"/>
              </a:ext>
            </a:extLst>
          </p:cNvPr>
          <p:cNvSpPr/>
          <p:nvPr/>
        </p:nvSpPr>
        <p:spPr>
          <a:xfrm>
            <a:off x="9646010" y="2745727"/>
            <a:ext cx="8185918" cy="2854973"/>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68F51CC3-642E-F974-4052-2C79414CDFC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8" name="Rounded Rectangle 57">
            <a:extLst>
              <a:ext uri="{FF2B5EF4-FFF2-40B4-BE49-F238E27FC236}">
                <a16:creationId xmlns:a16="http://schemas.microsoft.com/office/drawing/2014/main" id="{5D39AEDD-1CC6-256C-85C8-12D5740B8333}"/>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EB44D855-DA3A-A2C5-BFCD-912F44B8C8B0}"/>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FEAAEF02-030A-8716-728D-3681647133C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5" name="TextBox 54">
            <a:extLst>
              <a:ext uri="{FF2B5EF4-FFF2-40B4-BE49-F238E27FC236}">
                <a16:creationId xmlns:a16="http://schemas.microsoft.com/office/drawing/2014/main" id="{B5A0B35A-E254-14BF-A446-876CF9F1D59F}"/>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EED9BF1F-F1DA-8C70-27C5-FF0CF56D56D3}"/>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D91E07A9-4C3A-96F2-F5A2-6135C1480852}"/>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73E01C5B-43E6-885E-4F0A-E7EA404E774F}"/>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2" name="Rounded Rectangle 61">
            <a:extLst>
              <a:ext uri="{FF2B5EF4-FFF2-40B4-BE49-F238E27FC236}">
                <a16:creationId xmlns:a16="http://schemas.microsoft.com/office/drawing/2014/main" id="{0831D49F-2639-07D2-3F45-5268861A995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2" name="TextBox 28">
            <a:extLst>
              <a:ext uri="{FF2B5EF4-FFF2-40B4-BE49-F238E27FC236}">
                <a16:creationId xmlns:a16="http://schemas.microsoft.com/office/drawing/2014/main" id="{7EC153B9-8609-7F99-5155-133BBE57DBE6}"/>
              </a:ext>
            </a:extLst>
          </p:cNvPr>
          <p:cNvSpPr txBox="1"/>
          <p:nvPr/>
        </p:nvSpPr>
        <p:spPr>
          <a:xfrm>
            <a:off x="9830928" y="3483650"/>
            <a:ext cx="7806517" cy="1438855"/>
          </a:xfrm>
          <a:prstGeom prst="rect">
            <a:avLst/>
          </a:prstGeom>
        </p:spPr>
        <p:txBody>
          <a:bodyPr wrap="square" lIns="0" tIns="0" rIns="0" bIns="0" rtlCol="0" anchor="t">
            <a:spAutoFit/>
          </a:bodyPr>
          <a:lstStyle/>
          <a:p>
            <a:pPr algn="ctr">
              <a:lnSpc>
                <a:spcPts val="2775"/>
              </a:lnSpc>
            </a:pPr>
            <a:r>
              <a:rPr lang="fr-CA" sz="2600" noProof="0" dirty="0">
                <a:solidFill>
                  <a:srgbClr val="394240"/>
                </a:solidFill>
                <a:latin typeface="Aptos Light" panose="020B0004020202020204" pitchFamily="34" charset="0"/>
                <a:cs typeface="Segoe UI"/>
              </a:rPr>
              <a:t>Le harcèlement sexuel peut prendre la forme </a:t>
            </a:r>
            <a:br>
              <a:rPr lang="fr-CA" sz="2600" noProof="0" dirty="0">
                <a:solidFill>
                  <a:srgbClr val="394240"/>
                </a:solidFill>
                <a:latin typeface="Aptos Light" panose="020B0004020202020204" pitchFamily="34" charset="0"/>
                <a:cs typeface="Segoe UI"/>
              </a:rPr>
            </a:br>
            <a:r>
              <a:rPr lang="fr-CA" sz="2600" noProof="0" dirty="0">
                <a:solidFill>
                  <a:srgbClr val="394240"/>
                </a:solidFill>
                <a:latin typeface="Aptos Light" panose="020B0004020202020204" pitchFamily="34" charset="0"/>
                <a:cs typeface="Segoe UI"/>
              </a:rPr>
              <a:t>d’un incident isolé ou d’une série de comportements répétés. Un incident isolé peut avoir de graves répercussions émotionnelles et psychologiques. </a:t>
            </a:r>
          </a:p>
        </p:txBody>
      </p:sp>
      <p:sp>
        <p:nvSpPr>
          <p:cNvPr id="3" name="Freeform 31">
            <a:extLst>
              <a:ext uri="{FF2B5EF4-FFF2-40B4-BE49-F238E27FC236}">
                <a16:creationId xmlns:a16="http://schemas.microsoft.com/office/drawing/2014/main" id="{3561C793-F10F-4C14-4241-17FA43C0073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fr-CA" noProof="0" dirty="0"/>
          </a:p>
        </p:txBody>
      </p:sp>
      <p:sp>
        <p:nvSpPr>
          <p:cNvPr id="4" name="TextBox 30">
            <a:extLst>
              <a:ext uri="{FF2B5EF4-FFF2-40B4-BE49-F238E27FC236}">
                <a16:creationId xmlns:a16="http://schemas.microsoft.com/office/drawing/2014/main" id="{AF77D6B5-2E92-A7F1-95B2-A3CBD1C3DE14}"/>
              </a:ext>
            </a:extLst>
          </p:cNvPr>
          <p:cNvSpPr txBox="1"/>
          <p:nvPr/>
        </p:nvSpPr>
        <p:spPr>
          <a:xfrm>
            <a:off x="2427617" y="3468149"/>
            <a:ext cx="4279957" cy="1333698"/>
          </a:xfrm>
          <a:prstGeom prst="rect">
            <a:avLst/>
          </a:prstGeom>
        </p:spPr>
        <p:txBody>
          <a:bodyPr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Un incident isolé n’est pas considéré comme du harcèlement sexuel. </a:t>
            </a:r>
          </a:p>
        </p:txBody>
      </p:sp>
      <p:sp>
        <p:nvSpPr>
          <p:cNvPr id="6" name="TextBox 29">
            <a:extLst>
              <a:ext uri="{FF2B5EF4-FFF2-40B4-BE49-F238E27FC236}">
                <a16:creationId xmlns:a16="http://schemas.microsoft.com/office/drawing/2014/main" id="{E7855CF1-8058-89E7-EA15-29E346EDC15B}"/>
              </a:ext>
            </a:extLst>
          </p:cNvPr>
          <p:cNvSpPr txBox="1"/>
          <p:nvPr/>
        </p:nvSpPr>
        <p:spPr>
          <a:xfrm>
            <a:off x="402168" y="7579293"/>
            <a:ext cx="8272822" cy="1783693"/>
          </a:xfrm>
          <a:prstGeom prst="rect">
            <a:avLst/>
          </a:prstGeom>
        </p:spPr>
        <p:txBody>
          <a:bodyPr wrap="square" lIns="0" tIns="0" rIns="0" bIns="0" rtlCol="0" anchor="t">
            <a:spAutoFit/>
          </a:bodyPr>
          <a:lstStyle/>
          <a:p>
            <a:pPr marL="380049" lvl="1" indent="-190024" algn="l">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Part du principe que le harcèlement sexuel n’est pris en compte que si les faits se répètent</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Néglige les incidents isolés susceptibles de causer des préjudices</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Encourage les victimes à ne pas en parler ni à ne pas porter plainte, à moins que les préjudices se poursuivent</a:t>
            </a:r>
          </a:p>
        </p:txBody>
      </p:sp>
      <p:grpSp>
        <p:nvGrpSpPr>
          <p:cNvPr id="7" name="Group 13">
            <a:extLst>
              <a:ext uri="{FF2B5EF4-FFF2-40B4-BE49-F238E27FC236}">
                <a16:creationId xmlns:a16="http://schemas.microsoft.com/office/drawing/2014/main" id="{FF9A13E9-C5F4-E3A5-45DE-B3B42368B1C9}"/>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9" name="TextBox 16">
              <a:extLst>
                <a:ext uri="{FF2B5EF4-FFF2-40B4-BE49-F238E27FC236}">
                  <a16:creationId xmlns:a16="http://schemas.microsoft.com/office/drawing/2014/main" id="{7915EB5B-C121-C020-91A0-DF424B3744E6}"/>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0" name="Freeform 17">
              <a:extLst>
                <a:ext uri="{FF2B5EF4-FFF2-40B4-BE49-F238E27FC236}">
                  <a16:creationId xmlns:a16="http://schemas.microsoft.com/office/drawing/2014/main" id="{81364B58-063F-2792-BCD2-AD2CF02D683E}"/>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sp>
          <p:nvSpPr>
            <p:cNvPr id="11" name="Freeform 18">
              <a:extLst>
                <a:ext uri="{FF2B5EF4-FFF2-40B4-BE49-F238E27FC236}">
                  <a16:creationId xmlns:a16="http://schemas.microsoft.com/office/drawing/2014/main" id="{DAB2E726-C5BA-ED73-E429-4D8A10E1FB4E}"/>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fr-CA" noProof="0" dirty="0"/>
            </a:p>
          </p:txBody>
        </p:sp>
      </p:grpSp>
      <p:grpSp>
        <p:nvGrpSpPr>
          <p:cNvPr id="5" name="Group 4">
            <a:extLst>
              <a:ext uri="{FF2B5EF4-FFF2-40B4-BE49-F238E27FC236}">
                <a16:creationId xmlns:a16="http://schemas.microsoft.com/office/drawing/2014/main" id="{B73FBDF7-4331-3E14-E34C-22F905C49F3C}"/>
              </a:ext>
              <a:ext uri="{C183D7F6-B498-43B3-948B-1728B52AA6E4}">
                <adec:decorative xmlns:adec="http://schemas.microsoft.com/office/drawing/2017/decorative" val="1"/>
              </a:ext>
            </a:extLst>
          </p:cNvPr>
          <p:cNvGrpSpPr/>
          <p:nvPr/>
        </p:nvGrpSpPr>
        <p:grpSpPr>
          <a:xfrm>
            <a:off x="14167908" y="9408420"/>
            <a:ext cx="3873779" cy="604619"/>
            <a:chOff x="5955176" y="4998796"/>
            <a:chExt cx="6008224" cy="937763"/>
          </a:xfrm>
        </p:grpSpPr>
        <p:pic>
          <p:nvPicPr>
            <p:cNvPr id="12" name="Graphic 4">
              <a:extLst>
                <a:ext uri="{FF2B5EF4-FFF2-40B4-BE49-F238E27FC236}">
                  <a16:creationId xmlns:a16="http://schemas.microsoft.com/office/drawing/2014/main" id="{288D2EF5-A154-E815-4919-CD8A56237CA4}"/>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3" name="Picture 12">
              <a:extLst>
                <a:ext uri="{FF2B5EF4-FFF2-40B4-BE49-F238E27FC236}">
                  <a16:creationId xmlns:a16="http://schemas.microsoft.com/office/drawing/2014/main" id="{F57A1616-63BF-E947-ED94-508323CB0A82}"/>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3788938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5C74A-406B-453C-A89E-E2483A156902}"/>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B349A73A-C70C-2DCB-2E1D-4F645801329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F0E2BF8D-35BD-EB25-31B1-C97FE90184BF}"/>
              </a:ext>
              <a:ext uri="{C183D7F6-B498-43B3-948B-1728B52AA6E4}">
                <adec:decorative xmlns:adec="http://schemas.microsoft.com/office/drawing/2017/decorative" val="1"/>
              </a:ext>
            </a:extLst>
          </p:cNvPr>
          <p:cNvSpPr/>
          <p:nvPr/>
        </p:nvSpPr>
        <p:spPr>
          <a:xfrm>
            <a:off x="9646010" y="2745727"/>
            <a:ext cx="8185918" cy="2854973"/>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A4046A65-3EC0-82AF-B554-52D7A12F256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8" name="Rounded Rectangle 57">
            <a:extLst>
              <a:ext uri="{FF2B5EF4-FFF2-40B4-BE49-F238E27FC236}">
                <a16:creationId xmlns:a16="http://schemas.microsoft.com/office/drawing/2014/main" id="{6FCB53EC-ADC0-0F88-40C8-E7B877FA777D}"/>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289B8127-C1D5-62DB-B66C-5EA8655668FD}"/>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4F0DEFEF-50E9-E32B-F41D-600839898CD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5" name="TextBox 54">
            <a:extLst>
              <a:ext uri="{FF2B5EF4-FFF2-40B4-BE49-F238E27FC236}">
                <a16:creationId xmlns:a16="http://schemas.microsoft.com/office/drawing/2014/main" id="{B125EF92-B31E-966E-AC06-6B4C1F48820D}"/>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29C91FD5-4042-31F5-A887-3A35D03F3B35}"/>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91C8351E-76DD-77E2-E1B0-169BA7BB777F}"/>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A43DAF73-DAD9-4587-1330-A7E71B5D7112}"/>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2" name="Rounded Rectangle 61">
            <a:extLst>
              <a:ext uri="{FF2B5EF4-FFF2-40B4-BE49-F238E27FC236}">
                <a16:creationId xmlns:a16="http://schemas.microsoft.com/office/drawing/2014/main" id="{0CFCF402-D93C-BEA4-88E6-CBCBE8093326}"/>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2" name="TextBox 28">
            <a:extLst>
              <a:ext uri="{FF2B5EF4-FFF2-40B4-BE49-F238E27FC236}">
                <a16:creationId xmlns:a16="http://schemas.microsoft.com/office/drawing/2014/main" id="{C3DDC29B-45E1-94B8-DA66-AECF9FD994B1}"/>
              </a:ext>
            </a:extLst>
          </p:cNvPr>
          <p:cNvSpPr txBox="1"/>
          <p:nvPr/>
        </p:nvSpPr>
        <p:spPr>
          <a:xfrm>
            <a:off x="10628174" y="3091186"/>
            <a:ext cx="6202941" cy="2164054"/>
          </a:xfrm>
          <a:prstGeom prst="rect">
            <a:avLst/>
          </a:prstGeom>
        </p:spPr>
        <p:txBody>
          <a:bodyPr wrap="square" lIns="0" tIns="0" rIns="0" bIns="0" rtlCol="0" anchor="t">
            <a:spAutoFit/>
          </a:bodyPr>
          <a:lstStyle/>
          <a:p>
            <a:pPr algn="ctr">
              <a:lnSpc>
                <a:spcPts val="2775"/>
              </a:lnSpc>
            </a:pPr>
            <a:r>
              <a:rPr lang="fr-CA" sz="2600" noProof="0" dirty="0">
                <a:solidFill>
                  <a:srgbClr val="394240"/>
                </a:solidFill>
                <a:latin typeface="Aptos Light" panose="020B0004020202020204" pitchFamily="34" charset="0"/>
                <a:cs typeface="Segoe UI"/>
              </a:rPr>
              <a:t>Le harcèlement sexuel peut être évité et ne fait partie intégrante d’aucun emploi. </a:t>
            </a:r>
            <a:br>
              <a:rPr lang="fr-CA" sz="2600" noProof="0" dirty="0">
                <a:solidFill>
                  <a:srgbClr val="394240"/>
                </a:solidFill>
                <a:latin typeface="Aptos Light" panose="020B0004020202020204" pitchFamily="34" charset="0"/>
                <a:cs typeface="Segoe UI"/>
              </a:rPr>
            </a:br>
            <a:r>
              <a:rPr lang="fr-CA" sz="2600" noProof="0" dirty="0">
                <a:solidFill>
                  <a:srgbClr val="394240"/>
                </a:solidFill>
                <a:latin typeface="Aptos Light" panose="020B0004020202020204" pitchFamily="34" charset="0"/>
                <a:cs typeface="Segoe UI"/>
              </a:rPr>
              <a:t>Le considérer comme inévitable revient à normaliser ce comportement et à permettre que des milieux de travail dangereux soient maintenus.</a:t>
            </a:r>
          </a:p>
        </p:txBody>
      </p:sp>
      <p:sp>
        <p:nvSpPr>
          <p:cNvPr id="3" name="Freeform 31">
            <a:extLst>
              <a:ext uri="{FF2B5EF4-FFF2-40B4-BE49-F238E27FC236}">
                <a16:creationId xmlns:a16="http://schemas.microsoft.com/office/drawing/2014/main" id="{F3D21402-269F-E978-3EA7-B87D8FDD36C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fr-CA" noProof="0" dirty="0"/>
          </a:p>
        </p:txBody>
      </p:sp>
      <p:sp>
        <p:nvSpPr>
          <p:cNvPr id="4" name="TextBox 30">
            <a:extLst>
              <a:ext uri="{FF2B5EF4-FFF2-40B4-BE49-F238E27FC236}">
                <a16:creationId xmlns:a16="http://schemas.microsoft.com/office/drawing/2014/main" id="{35C92E5C-DCFD-EEA6-7B81-A8A226CBB3F3}"/>
              </a:ext>
            </a:extLst>
          </p:cNvPr>
          <p:cNvSpPr txBox="1"/>
          <p:nvPr/>
        </p:nvSpPr>
        <p:spPr>
          <a:xfrm>
            <a:off x="2635740" y="3390900"/>
            <a:ext cx="3805679" cy="1292662"/>
          </a:xfrm>
          <a:prstGeom prst="rect">
            <a:avLst/>
          </a:prstGeom>
        </p:spPr>
        <p:txBody>
          <a:bodyPr wrap="square" lIns="0" tIns="0" rIns="0" bIns="0" rtlCol="0" anchor="t">
            <a:spAutoFit/>
          </a:bodyPr>
          <a:lstStyle/>
          <a:p>
            <a:pPr algn="ctr"/>
            <a:r>
              <a:rPr lang="fr-CA" sz="2800" noProof="0" dirty="0">
                <a:solidFill>
                  <a:srgbClr val="394240"/>
                </a:solidFill>
                <a:latin typeface="Aptos Light" panose="020B0004020202020204" pitchFamily="34" charset="0"/>
              </a:rPr>
              <a:t>Le harcèlement sexuel fait partie de certains métiers.</a:t>
            </a:r>
          </a:p>
        </p:txBody>
      </p:sp>
      <p:sp>
        <p:nvSpPr>
          <p:cNvPr id="6" name="TextBox 29">
            <a:extLst>
              <a:ext uri="{FF2B5EF4-FFF2-40B4-BE49-F238E27FC236}">
                <a16:creationId xmlns:a16="http://schemas.microsoft.com/office/drawing/2014/main" id="{9096885B-D224-C3F0-7EE8-18EF6AD35A88}"/>
              </a:ext>
            </a:extLst>
          </p:cNvPr>
          <p:cNvSpPr txBox="1"/>
          <p:nvPr/>
        </p:nvSpPr>
        <p:spPr>
          <a:xfrm>
            <a:off x="402168" y="7129424"/>
            <a:ext cx="8272822" cy="2501839"/>
          </a:xfrm>
          <a:prstGeom prst="rect">
            <a:avLst/>
          </a:prstGeom>
        </p:spPr>
        <p:txBody>
          <a:bodyPr wrap="square" lIns="0" tIns="0" rIns="0" bIns="0" rtlCol="0" anchor="t">
            <a:spAutoFit/>
          </a:bodyPr>
          <a:lstStyle/>
          <a:p>
            <a:pPr marL="380049" lvl="1" indent="-190024" algn="l">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Normalise le harcèlement sexuel et donne l’impression qu’il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est inévitable</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Mène à une sous-déclaration des cas de harcèlement sexuel</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Renforce l’idée selon laquelle certains emplois sont intrinsèquement dangereux et qu’il faut s’en accommoder</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Décharge le milieu de travail de sa responsabilité en matière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de prévention du harcèlement sexuel</a:t>
            </a:r>
          </a:p>
        </p:txBody>
      </p:sp>
      <p:grpSp>
        <p:nvGrpSpPr>
          <p:cNvPr id="5" name="Group 13">
            <a:extLst>
              <a:ext uri="{FF2B5EF4-FFF2-40B4-BE49-F238E27FC236}">
                <a16:creationId xmlns:a16="http://schemas.microsoft.com/office/drawing/2014/main" id="{A1478B41-52F7-4760-7920-1C1848663F0C}"/>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7" name="TextBox 16">
              <a:extLst>
                <a:ext uri="{FF2B5EF4-FFF2-40B4-BE49-F238E27FC236}">
                  <a16:creationId xmlns:a16="http://schemas.microsoft.com/office/drawing/2014/main" id="{10118390-3DC6-D7E1-FFC6-A87A9B72AB9C}"/>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9" name="Freeform 17">
              <a:extLst>
                <a:ext uri="{FF2B5EF4-FFF2-40B4-BE49-F238E27FC236}">
                  <a16:creationId xmlns:a16="http://schemas.microsoft.com/office/drawing/2014/main" id="{8CBCAF31-1DFA-4A06-BB0F-306641F76956}"/>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sp>
          <p:nvSpPr>
            <p:cNvPr id="10" name="Freeform 18">
              <a:extLst>
                <a:ext uri="{FF2B5EF4-FFF2-40B4-BE49-F238E27FC236}">
                  <a16:creationId xmlns:a16="http://schemas.microsoft.com/office/drawing/2014/main" id="{A7754D0F-5ABE-5B87-FB4F-96CCC06E640F}"/>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fr-CA" noProof="0" dirty="0"/>
            </a:p>
          </p:txBody>
        </p:sp>
      </p:grpSp>
      <p:grpSp>
        <p:nvGrpSpPr>
          <p:cNvPr id="11" name="Group 10">
            <a:extLst>
              <a:ext uri="{FF2B5EF4-FFF2-40B4-BE49-F238E27FC236}">
                <a16:creationId xmlns:a16="http://schemas.microsoft.com/office/drawing/2014/main" id="{E3154920-ADB9-73DB-C29C-6DA560531A12}"/>
              </a:ext>
              <a:ext uri="{C183D7F6-B498-43B3-948B-1728B52AA6E4}">
                <adec:decorative xmlns:adec="http://schemas.microsoft.com/office/drawing/2017/decorative" val="1"/>
              </a:ext>
            </a:extLst>
          </p:cNvPr>
          <p:cNvGrpSpPr/>
          <p:nvPr/>
        </p:nvGrpSpPr>
        <p:grpSpPr>
          <a:xfrm>
            <a:off x="14167908" y="9408420"/>
            <a:ext cx="3873779" cy="604619"/>
            <a:chOff x="5955176" y="4998796"/>
            <a:chExt cx="6008224" cy="937763"/>
          </a:xfrm>
        </p:grpSpPr>
        <p:pic>
          <p:nvPicPr>
            <p:cNvPr id="12" name="Graphic 4">
              <a:extLst>
                <a:ext uri="{FF2B5EF4-FFF2-40B4-BE49-F238E27FC236}">
                  <a16:creationId xmlns:a16="http://schemas.microsoft.com/office/drawing/2014/main" id="{4573EB0E-2D2F-5588-0648-771E00D87769}"/>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3" name="Picture 12">
              <a:extLst>
                <a:ext uri="{FF2B5EF4-FFF2-40B4-BE49-F238E27FC236}">
                  <a16:creationId xmlns:a16="http://schemas.microsoft.com/office/drawing/2014/main" id="{51E1AE47-C0D0-90C1-A358-5B09838D3C79}"/>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716963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FB2F8-EB88-6C29-4B7D-2D5548277652}"/>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7D9CE0F1-95F0-8F4A-888B-9FC69360B05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E43B6250-D7F8-A8AA-E34D-0E3DE3FF20E9}"/>
              </a:ext>
              <a:ext uri="{C183D7F6-B498-43B3-948B-1728B52AA6E4}">
                <adec:decorative xmlns:adec="http://schemas.microsoft.com/office/drawing/2017/decorative" val="1"/>
              </a:ext>
            </a:extLst>
          </p:cNvPr>
          <p:cNvSpPr/>
          <p:nvPr/>
        </p:nvSpPr>
        <p:spPr>
          <a:xfrm>
            <a:off x="9646010" y="2745727"/>
            <a:ext cx="8185918" cy="3296596"/>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6B7C92A4-BF2A-58B8-7E18-19EB9920412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8" name="Rounded Rectangle 57">
            <a:extLst>
              <a:ext uri="{FF2B5EF4-FFF2-40B4-BE49-F238E27FC236}">
                <a16:creationId xmlns:a16="http://schemas.microsoft.com/office/drawing/2014/main" id="{9F525F2D-29D8-477E-1D8B-E996237BFA7F}"/>
              </a:ext>
              <a:ext uri="{C183D7F6-B498-43B3-948B-1728B52AA6E4}">
                <adec:decorative xmlns:adec="http://schemas.microsoft.com/office/drawing/2017/decorative" val="1"/>
              </a:ext>
            </a:extLst>
          </p:cNvPr>
          <p:cNvSpPr/>
          <p:nvPr/>
        </p:nvSpPr>
        <p:spPr>
          <a:xfrm>
            <a:off x="1484422"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143AC1DD-9E46-7FF2-4E28-9FEF34C7B8C6}"/>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EA57EEB1-C4ED-2346-C619-4E82F116A46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5" name="TextBox 54">
            <a:extLst>
              <a:ext uri="{FF2B5EF4-FFF2-40B4-BE49-F238E27FC236}">
                <a16:creationId xmlns:a16="http://schemas.microsoft.com/office/drawing/2014/main" id="{18D6D1AF-6406-3745-A01F-7A97622E6B2E}"/>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3B220312-246B-7749-9AAA-A7194D9EE1EF}"/>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FD05AF74-9C1A-1CEC-146C-C283F9D8648F}"/>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25582500-3DAB-858A-9BEC-1EA833FD2216}"/>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2" name="Rounded Rectangle 61">
            <a:extLst>
              <a:ext uri="{FF2B5EF4-FFF2-40B4-BE49-F238E27FC236}">
                <a16:creationId xmlns:a16="http://schemas.microsoft.com/office/drawing/2014/main" id="{1488579B-BE97-34A2-F2BC-72F5E2A80411}"/>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3" name="Freeform 31">
            <a:extLst>
              <a:ext uri="{FF2B5EF4-FFF2-40B4-BE49-F238E27FC236}">
                <a16:creationId xmlns:a16="http://schemas.microsoft.com/office/drawing/2014/main" id="{7F248A7B-76C1-43A6-EA68-EA1F59B7912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fr-CA" noProof="0" dirty="0"/>
          </a:p>
        </p:txBody>
      </p:sp>
      <p:sp>
        <p:nvSpPr>
          <p:cNvPr id="5" name="TextBox 30">
            <a:extLst>
              <a:ext uri="{FF2B5EF4-FFF2-40B4-BE49-F238E27FC236}">
                <a16:creationId xmlns:a16="http://schemas.microsoft.com/office/drawing/2014/main" id="{6B6F828E-5A26-7171-7991-E0BF0EB20106}"/>
              </a:ext>
            </a:extLst>
          </p:cNvPr>
          <p:cNvSpPr txBox="1"/>
          <p:nvPr/>
        </p:nvSpPr>
        <p:spPr>
          <a:xfrm>
            <a:off x="2187037" y="3166375"/>
            <a:ext cx="4501665" cy="1782539"/>
          </a:xfrm>
          <a:prstGeom prst="rect">
            <a:avLst/>
          </a:prstGeom>
        </p:spPr>
        <p:txBody>
          <a:bodyPr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Les organisations ne sont tenues de prévenir </a:t>
            </a:r>
            <a:br>
              <a:rPr lang="fr-CA" sz="2800" noProof="0" dirty="0">
                <a:solidFill>
                  <a:srgbClr val="394240"/>
                </a:solidFill>
                <a:latin typeface="Aptos Light" panose="020B0004020202020204" pitchFamily="34" charset="0"/>
                <a:ea typeface="Aptos"/>
                <a:cs typeface="Aptos"/>
                <a:sym typeface="Aptos"/>
              </a:rPr>
            </a:br>
            <a:r>
              <a:rPr lang="fr-CA" sz="2800" noProof="0" dirty="0">
                <a:solidFill>
                  <a:srgbClr val="394240"/>
                </a:solidFill>
                <a:latin typeface="Aptos Light" panose="020B0004020202020204" pitchFamily="34" charset="0"/>
                <a:ea typeface="Aptos"/>
                <a:cs typeface="Aptos"/>
                <a:sym typeface="Aptos"/>
              </a:rPr>
              <a:t>le harcèlement sexuel que </a:t>
            </a:r>
            <a:br>
              <a:rPr lang="fr-CA" sz="2800" noProof="0" dirty="0">
                <a:solidFill>
                  <a:srgbClr val="394240"/>
                </a:solidFill>
                <a:latin typeface="Aptos Light" panose="020B0004020202020204" pitchFamily="34" charset="0"/>
                <a:ea typeface="Aptos"/>
                <a:cs typeface="Aptos"/>
                <a:sym typeface="Aptos"/>
              </a:rPr>
            </a:br>
            <a:r>
              <a:rPr lang="fr-CA" sz="2800" noProof="0" dirty="0">
                <a:solidFill>
                  <a:srgbClr val="394240"/>
                </a:solidFill>
                <a:latin typeface="Aptos Light" panose="020B0004020202020204" pitchFamily="34" charset="0"/>
                <a:ea typeface="Aptos"/>
                <a:cs typeface="Aptos"/>
                <a:sym typeface="Aptos"/>
              </a:rPr>
              <a:t>sur le principal lieu de travail.</a:t>
            </a:r>
          </a:p>
        </p:txBody>
      </p:sp>
      <p:sp>
        <p:nvSpPr>
          <p:cNvPr id="7" name="TextBox 29">
            <a:extLst>
              <a:ext uri="{FF2B5EF4-FFF2-40B4-BE49-F238E27FC236}">
                <a16:creationId xmlns:a16="http://schemas.microsoft.com/office/drawing/2014/main" id="{B62940B1-58CF-9475-92A3-3C47E547CC13}"/>
              </a:ext>
            </a:extLst>
          </p:cNvPr>
          <p:cNvSpPr txBox="1"/>
          <p:nvPr/>
        </p:nvSpPr>
        <p:spPr>
          <a:xfrm>
            <a:off x="299357" y="7307646"/>
            <a:ext cx="8534400" cy="2142766"/>
          </a:xfrm>
          <a:prstGeom prst="rect">
            <a:avLst/>
          </a:prstGeom>
        </p:spPr>
        <p:txBody>
          <a:bodyPr wrap="square" lIns="0" tIns="0" rIns="0" bIns="0" rtlCol="0" anchor="t">
            <a:spAutoFit/>
          </a:bodyPr>
          <a:lstStyle/>
          <a:p>
            <a:pPr marL="380049" lvl="1" indent="-190024" algn="l">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Limite les mesures de protection dont devraient bénéficier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les travailleur.euse.s</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Normalise le harcèlement sexuel dans le contexte du travail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à distance</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Réduit les possibilités pour les employeurs de cerner les facteurs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de risque et de prévenir et traiter efficacement le harcèlement sexuel</a:t>
            </a:r>
          </a:p>
        </p:txBody>
      </p:sp>
      <p:sp>
        <p:nvSpPr>
          <p:cNvPr id="9" name="TextBox 28">
            <a:extLst>
              <a:ext uri="{FF2B5EF4-FFF2-40B4-BE49-F238E27FC236}">
                <a16:creationId xmlns:a16="http://schemas.microsoft.com/office/drawing/2014/main" id="{2F8AD202-0E8E-B1B1-AEBD-87FCE5E102C9}"/>
              </a:ext>
            </a:extLst>
          </p:cNvPr>
          <p:cNvSpPr txBox="1"/>
          <p:nvPr/>
        </p:nvSpPr>
        <p:spPr>
          <a:xfrm>
            <a:off x="9859359" y="3174574"/>
            <a:ext cx="7626425" cy="2451953"/>
          </a:xfrm>
          <a:prstGeom prst="rect">
            <a:avLst/>
          </a:prstGeom>
        </p:spPr>
        <p:txBody>
          <a:bodyPr wrap="square" lIns="0" tIns="0" rIns="0" bIns="0" rtlCol="0" anchor="t">
            <a:spAutoFit/>
          </a:bodyPr>
          <a:lstStyle/>
          <a:p>
            <a:pPr algn="ctr">
              <a:lnSpc>
                <a:spcPts val="3240"/>
              </a:lnSpc>
            </a:pPr>
            <a:r>
              <a:rPr lang="fr-CA" sz="2600" noProof="0" dirty="0">
                <a:solidFill>
                  <a:srgbClr val="394240"/>
                </a:solidFill>
                <a:latin typeface="Aptos Light" panose="020B0004020202020204" pitchFamily="34" charset="0"/>
                <a:ea typeface="Aptos"/>
                <a:cs typeface="Aptos"/>
                <a:sym typeface="Aptos"/>
              </a:rPr>
              <a:t>Les organisations ont la responsabilité de prévenir </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le harcèlement sexuel dans tous les contextes reliés </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au travail, y compris lors des déplacements professionnels, des formations hors site, dans </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les environnements de travail virtuels et dans </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le cadre d’autres activités professionnelles. </a:t>
            </a:r>
          </a:p>
        </p:txBody>
      </p:sp>
      <p:grpSp>
        <p:nvGrpSpPr>
          <p:cNvPr id="10" name="Group 13">
            <a:extLst>
              <a:ext uri="{FF2B5EF4-FFF2-40B4-BE49-F238E27FC236}">
                <a16:creationId xmlns:a16="http://schemas.microsoft.com/office/drawing/2014/main" id="{8D4E90F6-BE7F-D59D-704A-5433E679BBE4}"/>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1" name="TextBox 16">
              <a:extLst>
                <a:ext uri="{FF2B5EF4-FFF2-40B4-BE49-F238E27FC236}">
                  <a16:creationId xmlns:a16="http://schemas.microsoft.com/office/drawing/2014/main" id="{A2B17524-C3D8-2085-281F-D29AF88E0D1D}"/>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2" name="Freeform 17">
              <a:extLst>
                <a:ext uri="{FF2B5EF4-FFF2-40B4-BE49-F238E27FC236}">
                  <a16:creationId xmlns:a16="http://schemas.microsoft.com/office/drawing/2014/main" id="{E399CCEE-7E06-D68B-3327-51147C21420A}"/>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sp>
          <p:nvSpPr>
            <p:cNvPr id="14" name="Freeform 18">
              <a:extLst>
                <a:ext uri="{FF2B5EF4-FFF2-40B4-BE49-F238E27FC236}">
                  <a16:creationId xmlns:a16="http://schemas.microsoft.com/office/drawing/2014/main" id="{E3E94A4C-B8DB-B914-13BC-86C4158C0A8B}"/>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fr-CA" noProof="0" dirty="0"/>
            </a:p>
          </p:txBody>
        </p:sp>
      </p:grpSp>
      <p:grpSp>
        <p:nvGrpSpPr>
          <p:cNvPr id="2" name="Group 1">
            <a:extLst>
              <a:ext uri="{FF2B5EF4-FFF2-40B4-BE49-F238E27FC236}">
                <a16:creationId xmlns:a16="http://schemas.microsoft.com/office/drawing/2014/main" id="{ABBBFCC2-022B-F4D7-1CCD-1DDF53110DFE}"/>
              </a:ext>
              <a:ext uri="{C183D7F6-B498-43B3-948B-1728B52AA6E4}">
                <adec:decorative xmlns:adec="http://schemas.microsoft.com/office/drawing/2017/decorative" val="1"/>
              </a:ext>
            </a:extLst>
          </p:cNvPr>
          <p:cNvGrpSpPr/>
          <p:nvPr/>
        </p:nvGrpSpPr>
        <p:grpSpPr>
          <a:xfrm>
            <a:off x="14167908" y="9408420"/>
            <a:ext cx="3873779" cy="604619"/>
            <a:chOff x="5955176" y="4998796"/>
            <a:chExt cx="6008224" cy="937763"/>
          </a:xfrm>
        </p:grpSpPr>
        <p:pic>
          <p:nvPicPr>
            <p:cNvPr id="4" name="Graphic 4">
              <a:extLst>
                <a:ext uri="{FF2B5EF4-FFF2-40B4-BE49-F238E27FC236}">
                  <a16:creationId xmlns:a16="http://schemas.microsoft.com/office/drawing/2014/main" id="{49B0702B-E71A-BE1D-8DE4-030A337FFAC5}"/>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6" name="Picture 5">
              <a:extLst>
                <a:ext uri="{FF2B5EF4-FFF2-40B4-BE49-F238E27FC236}">
                  <a16:creationId xmlns:a16="http://schemas.microsoft.com/office/drawing/2014/main" id="{A9F400A6-2F50-72B2-7771-D0460CA5D5E2}"/>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1633224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06DF5F37-B6CD-84BE-DAC2-6A9C3017E35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6491B564-C0E2-558B-BE2C-B0893202359D}"/>
              </a:ext>
              <a:ext uri="{C183D7F6-B498-43B3-948B-1728B52AA6E4}">
                <adec:decorative xmlns:adec="http://schemas.microsoft.com/office/drawing/2017/decorative" val="1"/>
              </a:ext>
            </a:extLst>
          </p:cNvPr>
          <p:cNvSpPr/>
          <p:nvPr/>
        </p:nvSpPr>
        <p:spPr>
          <a:xfrm>
            <a:off x="9650792" y="2482567"/>
            <a:ext cx="8185918" cy="3559756"/>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690FA0AE-D4F2-176A-ED58-83BEF2F6B70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4" name="TextBox 24"/>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28" name="AutoShape 28" descr="Line with arrow on either end"/>
          <p:cNvSpPr/>
          <p:nvPr/>
        </p:nvSpPr>
        <p:spPr>
          <a:xfrm flipV="1">
            <a:off x="9663060" y="8467106"/>
            <a:ext cx="8061261" cy="0"/>
          </a:xfrm>
          <a:prstGeom prst="line">
            <a:avLst/>
          </a:prstGeom>
          <a:ln w="57150" cap="rnd">
            <a:solidFill>
              <a:srgbClr val="A1B5B5"/>
            </a:solidFill>
            <a:prstDash val="solid"/>
            <a:headEnd type="triangle" w="lg" len="med"/>
            <a:tailEnd type="triangle" w="lg" len="med"/>
          </a:ln>
        </p:spPr>
        <p:txBody>
          <a:bodyPr/>
          <a:lstStyle/>
          <a:p>
            <a:endParaRPr lang="fr-CA" noProof="0" dirty="0"/>
          </a:p>
        </p:txBody>
      </p:sp>
      <p:grpSp>
        <p:nvGrpSpPr>
          <p:cNvPr id="69" name="Group 68">
            <a:extLst>
              <a:ext uri="{FF2B5EF4-FFF2-40B4-BE49-F238E27FC236}">
                <a16:creationId xmlns:a16="http://schemas.microsoft.com/office/drawing/2014/main" id="{77A098D0-5C77-74A0-24B2-8BF1AB4E7211}"/>
              </a:ext>
              <a:ext uri="{C183D7F6-B498-43B3-948B-1728B52AA6E4}">
                <adec:decorative xmlns:adec="http://schemas.microsoft.com/office/drawing/2017/decorative" val="1"/>
              </a:ext>
            </a:extLst>
          </p:cNvPr>
          <p:cNvGrpSpPr/>
          <p:nvPr/>
        </p:nvGrpSpPr>
        <p:grpSpPr>
          <a:xfrm>
            <a:off x="9663060" y="6809355"/>
            <a:ext cx="2060041" cy="1465110"/>
            <a:chOff x="9663060" y="6809355"/>
            <a:chExt cx="2060041" cy="1465110"/>
          </a:xfrm>
        </p:grpSpPr>
        <p:grpSp>
          <p:nvGrpSpPr>
            <p:cNvPr id="29" name="Group 29"/>
            <p:cNvGrpSpPr/>
            <p:nvPr/>
          </p:nvGrpSpPr>
          <p:grpSpPr>
            <a:xfrm>
              <a:off x="9663060" y="6809355"/>
              <a:ext cx="2060041" cy="1257226"/>
              <a:chOff x="0" y="0"/>
              <a:chExt cx="580570" cy="354317"/>
            </a:xfrm>
          </p:grpSpPr>
          <p:sp>
            <p:nvSpPr>
              <p:cNvPr id="30" name="Freeform 30"/>
              <p:cNvSpPr/>
              <p:nvPr/>
            </p:nvSpPr>
            <p:spPr>
              <a:xfrm>
                <a:off x="0" y="0"/>
                <a:ext cx="580570" cy="354317"/>
              </a:xfrm>
              <a:custGeom>
                <a:avLst/>
                <a:gdLst/>
                <a:ahLst/>
                <a:cxnLst/>
                <a:rect l="l" t="t" r="r" b="b"/>
                <a:pathLst>
                  <a:path w="580570" h="354317">
                    <a:moveTo>
                      <a:pt x="63888" y="0"/>
                    </a:moveTo>
                    <a:lnTo>
                      <a:pt x="516682" y="0"/>
                    </a:lnTo>
                    <a:cubicBezTo>
                      <a:pt x="533626" y="0"/>
                      <a:pt x="549877" y="6731"/>
                      <a:pt x="561858" y="18712"/>
                    </a:cubicBezTo>
                    <a:cubicBezTo>
                      <a:pt x="573839" y="30694"/>
                      <a:pt x="580570" y="46944"/>
                      <a:pt x="580570" y="63888"/>
                    </a:cubicBezTo>
                    <a:lnTo>
                      <a:pt x="580570" y="290429"/>
                    </a:lnTo>
                    <a:cubicBezTo>
                      <a:pt x="580570" y="307373"/>
                      <a:pt x="573839" y="323623"/>
                      <a:pt x="561858" y="335605"/>
                    </a:cubicBezTo>
                    <a:cubicBezTo>
                      <a:pt x="549877" y="347586"/>
                      <a:pt x="533626" y="354317"/>
                      <a:pt x="516682" y="354317"/>
                    </a:cubicBezTo>
                    <a:lnTo>
                      <a:pt x="63888" y="354317"/>
                    </a:lnTo>
                    <a:cubicBezTo>
                      <a:pt x="46944" y="354317"/>
                      <a:pt x="30694" y="347586"/>
                      <a:pt x="18712" y="335605"/>
                    </a:cubicBezTo>
                    <a:cubicBezTo>
                      <a:pt x="6731" y="323623"/>
                      <a:pt x="0" y="307373"/>
                      <a:pt x="0" y="290429"/>
                    </a:cubicBezTo>
                    <a:lnTo>
                      <a:pt x="0" y="63888"/>
                    </a:lnTo>
                    <a:cubicBezTo>
                      <a:pt x="0" y="46944"/>
                      <a:pt x="6731" y="30694"/>
                      <a:pt x="18712" y="18712"/>
                    </a:cubicBezTo>
                    <a:cubicBezTo>
                      <a:pt x="30694" y="6731"/>
                      <a:pt x="46944" y="0"/>
                      <a:pt x="63888" y="0"/>
                    </a:cubicBezTo>
                    <a:close/>
                  </a:path>
                </a:pathLst>
              </a:custGeom>
              <a:solidFill>
                <a:srgbClr val="EDE5D8"/>
              </a:solidFill>
            </p:spPr>
            <p:txBody>
              <a:bodyPr/>
              <a:lstStyle/>
              <a:p>
                <a:endParaRPr lang="fr-CA" noProof="0" dirty="0"/>
              </a:p>
            </p:txBody>
          </p:sp>
          <p:sp>
            <p:nvSpPr>
              <p:cNvPr id="31" name="TextBox 31"/>
              <p:cNvSpPr txBox="1"/>
              <p:nvPr/>
            </p:nvSpPr>
            <p:spPr>
              <a:xfrm>
                <a:off x="0" y="-9525"/>
                <a:ext cx="580570" cy="363842"/>
              </a:xfrm>
              <a:prstGeom prst="rect">
                <a:avLst/>
              </a:prstGeom>
            </p:spPr>
            <p:txBody>
              <a:bodyPr lIns="47474" tIns="47474" rIns="47474" bIns="47474" rtlCol="0" anchor="ctr"/>
              <a:lstStyle/>
              <a:p>
                <a:pPr algn="ctr">
                  <a:lnSpc>
                    <a:spcPts val="2040"/>
                  </a:lnSpc>
                </a:pPr>
                <a:endParaRPr lang="fr-CA" noProof="0" dirty="0"/>
              </a:p>
            </p:txBody>
          </p:sp>
        </p:grpSp>
        <p:grpSp>
          <p:nvGrpSpPr>
            <p:cNvPr id="32" name="Group 32"/>
            <p:cNvGrpSpPr/>
            <p:nvPr/>
          </p:nvGrpSpPr>
          <p:grpSpPr>
            <a:xfrm>
              <a:off x="10289404" y="7569866"/>
              <a:ext cx="807353" cy="704599"/>
              <a:chOff x="0" y="0"/>
              <a:chExt cx="698500" cy="609600"/>
            </a:xfrm>
          </p:grpSpPr>
          <p:sp>
            <p:nvSpPr>
              <p:cNvPr id="33" name="Freeform 33"/>
              <p:cNvSpPr/>
              <p:nvPr/>
            </p:nvSpPr>
            <p:spPr>
              <a:xfrm>
                <a:off x="27717" y="0"/>
                <a:ext cx="643066" cy="571391"/>
              </a:xfrm>
              <a:custGeom>
                <a:avLst/>
                <a:gdLst/>
                <a:ahLst/>
                <a:cxnLst/>
                <a:rect l="l" t="t" r="r" b="b"/>
                <a:pathLst>
                  <a:path w="643066" h="571391">
                    <a:moveTo>
                      <a:pt x="288760" y="552397"/>
                    </a:moveTo>
                    <a:lnTo>
                      <a:pt x="5056" y="57203"/>
                    </a:lnTo>
                    <a:cubicBezTo>
                      <a:pt x="-1719" y="45378"/>
                      <a:pt x="-1683" y="30840"/>
                      <a:pt x="5151" y="19049"/>
                    </a:cubicBezTo>
                    <a:cubicBezTo>
                      <a:pt x="11985" y="7259"/>
                      <a:pt x="24581" y="0"/>
                      <a:pt x="38209" y="0"/>
                    </a:cubicBezTo>
                    <a:lnTo>
                      <a:pt x="604857" y="0"/>
                    </a:lnTo>
                    <a:cubicBezTo>
                      <a:pt x="618485" y="0"/>
                      <a:pt x="631081" y="7259"/>
                      <a:pt x="637915" y="19050"/>
                    </a:cubicBezTo>
                    <a:cubicBezTo>
                      <a:pt x="644749" y="30840"/>
                      <a:pt x="644785" y="45378"/>
                      <a:pt x="638010" y="57203"/>
                    </a:cubicBezTo>
                    <a:lnTo>
                      <a:pt x="354306" y="552397"/>
                    </a:lnTo>
                    <a:cubicBezTo>
                      <a:pt x="347575" y="564144"/>
                      <a:pt x="335072" y="571391"/>
                      <a:pt x="321533" y="571391"/>
                    </a:cubicBezTo>
                    <a:cubicBezTo>
                      <a:pt x="307994" y="571391"/>
                      <a:pt x="295491" y="564144"/>
                      <a:pt x="288760" y="552397"/>
                    </a:cubicBezTo>
                    <a:close/>
                  </a:path>
                </a:pathLst>
              </a:custGeom>
              <a:solidFill>
                <a:srgbClr val="EDE5D8"/>
              </a:solidFill>
            </p:spPr>
            <p:txBody>
              <a:bodyPr/>
              <a:lstStyle/>
              <a:p>
                <a:endParaRPr lang="fr-CA" noProof="0" dirty="0"/>
              </a:p>
            </p:txBody>
          </p:sp>
          <p:sp>
            <p:nvSpPr>
              <p:cNvPr id="34" name="TextBox 34"/>
              <p:cNvSpPr txBox="1"/>
              <p:nvPr/>
            </p:nvSpPr>
            <p:spPr>
              <a:xfrm>
                <a:off x="215900" y="0"/>
                <a:ext cx="266700" cy="381000"/>
              </a:xfrm>
              <a:prstGeom prst="rect">
                <a:avLst/>
              </a:prstGeom>
            </p:spPr>
            <p:txBody>
              <a:bodyPr lIns="47474" tIns="47474" rIns="47474" bIns="47474" rtlCol="0" anchor="ctr"/>
              <a:lstStyle/>
              <a:p>
                <a:pPr algn="ctr">
                  <a:lnSpc>
                    <a:spcPts val="2280"/>
                  </a:lnSpc>
                </a:pPr>
                <a:endParaRPr lang="fr-CA" noProof="0" dirty="0"/>
              </a:p>
            </p:txBody>
          </p:sp>
        </p:grpSp>
      </p:grpSp>
      <p:grpSp>
        <p:nvGrpSpPr>
          <p:cNvPr id="35" name="Group 35">
            <a:extLst>
              <a:ext uri="{C183D7F6-B498-43B3-948B-1728B52AA6E4}">
                <adec:decorative xmlns:adec="http://schemas.microsoft.com/office/drawing/2017/decorative" val="1"/>
              </a:ext>
            </a:extLst>
          </p:cNvPr>
          <p:cNvGrpSpPr/>
          <p:nvPr/>
        </p:nvGrpSpPr>
        <p:grpSpPr>
          <a:xfrm>
            <a:off x="15664279" y="6809355"/>
            <a:ext cx="2060041" cy="1465109"/>
            <a:chOff x="0" y="0"/>
            <a:chExt cx="2746722" cy="1953479"/>
          </a:xfrm>
        </p:grpSpPr>
        <p:grpSp>
          <p:nvGrpSpPr>
            <p:cNvPr id="36" name="Group 36"/>
            <p:cNvGrpSpPr/>
            <p:nvPr/>
          </p:nvGrpSpPr>
          <p:grpSpPr>
            <a:xfrm>
              <a:off x="0" y="0"/>
              <a:ext cx="2746722" cy="1676301"/>
              <a:chOff x="0" y="0"/>
              <a:chExt cx="580570" cy="354317"/>
            </a:xfrm>
          </p:grpSpPr>
          <p:sp>
            <p:nvSpPr>
              <p:cNvPr id="37" name="Freeform 37"/>
              <p:cNvSpPr/>
              <p:nvPr/>
            </p:nvSpPr>
            <p:spPr>
              <a:xfrm>
                <a:off x="0" y="0"/>
                <a:ext cx="580570" cy="354317"/>
              </a:xfrm>
              <a:custGeom>
                <a:avLst/>
                <a:gdLst/>
                <a:ahLst/>
                <a:cxnLst/>
                <a:rect l="l" t="t" r="r" b="b"/>
                <a:pathLst>
                  <a:path w="580570" h="354317">
                    <a:moveTo>
                      <a:pt x="63888" y="0"/>
                    </a:moveTo>
                    <a:lnTo>
                      <a:pt x="516682" y="0"/>
                    </a:lnTo>
                    <a:cubicBezTo>
                      <a:pt x="533626" y="0"/>
                      <a:pt x="549877" y="6731"/>
                      <a:pt x="561858" y="18712"/>
                    </a:cubicBezTo>
                    <a:cubicBezTo>
                      <a:pt x="573839" y="30694"/>
                      <a:pt x="580570" y="46944"/>
                      <a:pt x="580570" y="63888"/>
                    </a:cubicBezTo>
                    <a:lnTo>
                      <a:pt x="580570" y="290429"/>
                    </a:lnTo>
                    <a:cubicBezTo>
                      <a:pt x="580570" y="307373"/>
                      <a:pt x="573839" y="323623"/>
                      <a:pt x="561858" y="335605"/>
                    </a:cubicBezTo>
                    <a:cubicBezTo>
                      <a:pt x="549877" y="347586"/>
                      <a:pt x="533626" y="354317"/>
                      <a:pt x="516682" y="354317"/>
                    </a:cubicBezTo>
                    <a:lnTo>
                      <a:pt x="63888" y="354317"/>
                    </a:lnTo>
                    <a:cubicBezTo>
                      <a:pt x="46944" y="354317"/>
                      <a:pt x="30694" y="347586"/>
                      <a:pt x="18712" y="335605"/>
                    </a:cubicBezTo>
                    <a:cubicBezTo>
                      <a:pt x="6731" y="323623"/>
                      <a:pt x="0" y="307373"/>
                      <a:pt x="0" y="290429"/>
                    </a:cubicBezTo>
                    <a:lnTo>
                      <a:pt x="0" y="63888"/>
                    </a:lnTo>
                    <a:cubicBezTo>
                      <a:pt x="0" y="46944"/>
                      <a:pt x="6731" y="30694"/>
                      <a:pt x="18712" y="18712"/>
                    </a:cubicBezTo>
                    <a:cubicBezTo>
                      <a:pt x="30694" y="6731"/>
                      <a:pt x="46944" y="0"/>
                      <a:pt x="63888" y="0"/>
                    </a:cubicBezTo>
                    <a:close/>
                  </a:path>
                </a:pathLst>
              </a:custGeom>
              <a:solidFill>
                <a:srgbClr val="EDE5D8"/>
              </a:solidFill>
            </p:spPr>
            <p:txBody>
              <a:bodyPr/>
              <a:lstStyle/>
              <a:p>
                <a:endParaRPr lang="fr-CA" noProof="0" dirty="0"/>
              </a:p>
            </p:txBody>
          </p:sp>
          <p:sp>
            <p:nvSpPr>
              <p:cNvPr id="38" name="TextBox 38"/>
              <p:cNvSpPr txBox="1"/>
              <p:nvPr/>
            </p:nvSpPr>
            <p:spPr>
              <a:xfrm>
                <a:off x="0" y="-9525"/>
                <a:ext cx="580570" cy="363842"/>
              </a:xfrm>
              <a:prstGeom prst="rect">
                <a:avLst/>
              </a:prstGeom>
            </p:spPr>
            <p:txBody>
              <a:bodyPr lIns="47474" tIns="47474" rIns="47474" bIns="47474" rtlCol="0" anchor="ctr"/>
              <a:lstStyle/>
              <a:p>
                <a:pPr algn="ctr">
                  <a:lnSpc>
                    <a:spcPts val="2040"/>
                  </a:lnSpc>
                </a:pPr>
                <a:endParaRPr lang="fr-CA" noProof="0" dirty="0"/>
              </a:p>
            </p:txBody>
          </p:sp>
        </p:grpSp>
        <p:grpSp>
          <p:nvGrpSpPr>
            <p:cNvPr id="39" name="Group 39"/>
            <p:cNvGrpSpPr/>
            <p:nvPr/>
          </p:nvGrpSpPr>
          <p:grpSpPr>
            <a:xfrm>
              <a:off x="835126" y="1014014"/>
              <a:ext cx="1076470" cy="939465"/>
              <a:chOff x="0" y="0"/>
              <a:chExt cx="698500" cy="609600"/>
            </a:xfrm>
          </p:grpSpPr>
          <p:sp>
            <p:nvSpPr>
              <p:cNvPr id="40" name="Freeform 40"/>
              <p:cNvSpPr/>
              <p:nvPr/>
            </p:nvSpPr>
            <p:spPr>
              <a:xfrm>
                <a:off x="27717" y="0"/>
                <a:ext cx="643066" cy="571391"/>
              </a:xfrm>
              <a:custGeom>
                <a:avLst/>
                <a:gdLst/>
                <a:ahLst/>
                <a:cxnLst/>
                <a:rect l="l" t="t" r="r" b="b"/>
                <a:pathLst>
                  <a:path w="643066" h="571391">
                    <a:moveTo>
                      <a:pt x="288760" y="552397"/>
                    </a:moveTo>
                    <a:lnTo>
                      <a:pt x="5056" y="57203"/>
                    </a:lnTo>
                    <a:cubicBezTo>
                      <a:pt x="-1719" y="45378"/>
                      <a:pt x="-1683" y="30840"/>
                      <a:pt x="5151" y="19049"/>
                    </a:cubicBezTo>
                    <a:cubicBezTo>
                      <a:pt x="11985" y="7259"/>
                      <a:pt x="24581" y="0"/>
                      <a:pt x="38209" y="0"/>
                    </a:cubicBezTo>
                    <a:lnTo>
                      <a:pt x="604857" y="0"/>
                    </a:lnTo>
                    <a:cubicBezTo>
                      <a:pt x="618485" y="0"/>
                      <a:pt x="631081" y="7259"/>
                      <a:pt x="637915" y="19050"/>
                    </a:cubicBezTo>
                    <a:cubicBezTo>
                      <a:pt x="644749" y="30840"/>
                      <a:pt x="644785" y="45378"/>
                      <a:pt x="638010" y="57203"/>
                    </a:cubicBezTo>
                    <a:lnTo>
                      <a:pt x="354306" y="552397"/>
                    </a:lnTo>
                    <a:cubicBezTo>
                      <a:pt x="347575" y="564144"/>
                      <a:pt x="335072" y="571391"/>
                      <a:pt x="321533" y="571391"/>
                    </a:cubicBezTo>
                    <a:cubicBezTo>
                      <a:pt x="307994" y="571391"/>
                      <a:pt x="295491" y="564144"/>
                      <a:pt x="288760" y="552397"/>
                    </a:cubicBezTo>
                    <a:close/>
                  </a:path>
                </a:pathLst>
              </a:custGeom>
              <a:solidFill>
                <a:srgbClr val="EDE5D8"/>
              </a:solidFill>
            </p:spPr>
            <p:txBody>
              <a:bodyPr/>
              <a:lstStyle/>
              <a:p>
                <a:endParaRPr lang="fr-CA" noProof="0" dirty="0"/>
              </a:p>
            </p:txBody>
          </p:sp>
          <p:sp>
            <p:nvSpPr>
              <p:cNvPr id="41" name="TextBox 41"/>
              <p:cNvSpPr txBox="1"/>
              <p:nvPr/>
            </p:nvSpPr>
            <p:spPr>
              <a:xfrm>
                <a:off x="215900" y="0"/>
                <a:ext cx="266700" cy="381000"/>
              </a:xfrm>
              <a:prstGeom prst="rect">
                <a:avLst/>
              </a:prstGeom>
            </p:spPr>
            <p:txBody>
              <a:bodyPr lIns="47474" tIns="47474" rIns="47474" bIns="47474" rtlCol="0" anchor="ctr"/>
              <a:lstStyle/>
              <a:p>
                <a:pPr algn="ctr">
                  <a:lnSpc>
                    <a:spcPts val="2280"/>
                  </a:lnSpc>
                </a:pPr>
                <a:endParaRPr lang="fr-CA" noProof="0" dirty="0"/>
              </a:p>
            </p:txBody>
          </p:sp>
        </p:grpSp>
        <p:sp>
          <p:nvSpPr>
            <p:cNvPr id="42" name="TextBox 42"/>
            <p:cNvSpPr txBox="1"/>
            <p:nvPr/>
          </p:nvSpPr>
          <p:spPr>
            <a:xfrm>
              <a:off x="120663" y="230289"/>
              <a:ext cx="2505395" cy="718145"/>
            </a:xfrm>
            <a:prstGeom prst="rect">
              <a:avLst/>
            </a:prstGeom>
          </p:spPr>
          <p:txBody>
            <a:bodyPr lIns="0" tIns="0" rIns="0" bIns="0" rtlCol="0" anchor="t">
              <a:spAutoFit/>
            </a:bodyPr>
            <a:lstStyle/>
            <a:p>
              <a:pPr algn="ctr">
                <a:lnSpc>
                  <a:spcPts val="2130"/>
                </a:lnSpc>
              </a:pPr>
              <a:r>
                <a:rPr lang="fr-CA" sz="1775" b="1" noProof="0" dirty="0">
                  <a:solidFill>
                    <a:srgbClr val="70807D"/>
                  </a:solidFill>
                  <a:latin typeface="Aptos Bold"/>
                  <a:ea typeface="Aptos Bold"/>
                  <a:cs typeface="Aptos Bold"/>
                  <a:sym typeface="Aptos Bold"/>
                </a:rPr>
                <a:t>AGGRESSION SEXUELLE</a:t>
              </a:r>
            </a:p>
          </p:txBody>
        </p:sp>
        <p:sp>
          <p:nvSpPr>
            <p:cNvPr id="43" name="TextBox 43"/>
            <p:cNvSpPr txBox="1"/>
            <p:nvPr/>
          </p:nvSpPr>
          <p:spPr>
            <a:xfrm>
              <a:off x="198241" y="953003"/>
              <a:ext cx="2350241" cy="530060"/>
            </a:xfrm>
            <a:prstGeom prst="rect">
              <a:avLst/>
            </a:prstGeom>
          </p:spPr>
          <p:txBody>
            <a:bodyPr lIns="0" tIns="0" rIns="0" bIns="0" rtlCol="0" anchor="t">
              <a:spAutoFit/>
            </a:bodyPr>
            <a:lstStyle/>
            <a:p>
              <a:pPr algn="ctr">
                <a:lnSpc>
                  <a:spcPts val="3140"/>
                </a:lnSpc>
              </a:pPr>
              <a:r>
                <a:rPr lang="fr-CA" sz="2616" b="1" noProof="0" dirty="0">
                  <a:solidFill>
                    <a:srgbClr val="70807D"/>
                  </a:solidFill>
                  <a:latin typeface="Aptos Bold"/>
                  <a:ea typeface="Aptos Bold"/>
                  <a:cs typeface="Aptos Bold"/>
                  <a:sym typeface="Aptos Bold"/>
                </a:rPr>
                <a:t>4 %</a:t>
              </a:r>
            </a:p>
          </p:txBody>
        </p:sp>
      </p:grpSp>
      <p:sp>
        <p:nvSpPr>
          <p:cNvPr id="44" name="TextBox 44"/>
          <p:cNvSpPr txBox="1"/>
          <p:nvPr/>
        </p:nvSpPr>
        <p:spPr>
          <a:xfrm>
            <a:off x="9753557" y="6896100"/>
            <a:ext cx="1879046" cy="807913"/>
          </a:xfrm>
          <a:prstGeom prst="rect">
            <a:avLst/>
          </a:prstGeom>
        </p:spPr>
        <p:txBody>
          <a:bodyPr lIns="0" tIns="0" rIns="0" bIns="0" rtlCol="0" anchor="t">
            <a:spAutoFit/>
          </a:bodyPr>
          <a:lstStyle/>
          <a:p>
            <a:pPr algn="ctr">
              <a:lnSpc>
                <a:spcPts val="2130"/>
              </a:lnSpc>
            </a:pPr>
            <a:r>
              <a:rPr lang="fr-CA" sz="1775" b="1" noProof="0" dirty="0">
                <a:solidFill>
                  <a:srgbClr val="70807D"/>
                </a:solidFill>
                <a:latin typeface="Aptos Bold"/>
                <a:ea typeface="Aptos Bold"/>
                <a:cs typeface="Aptos Bold"/>
                <a:sym typeface="Aptos Bold"/>
              </a:rPr>
              <a:t>PROPOS À CONNOTATION SEXUELLE</a:t>
            </a:r>
          </a:p>
        </p:txBody>
      </p:sp>
      <p:sp>
        <p:nvSpPr>
          <p:cNvPr id="45" name="TextBox 45"/>
          <p:cNvSpPr txBox="1"/>
          <p:nvPr/>
        </p:nvSpPr>
        <p:spPr>
          <a:xfrm>
            <a:off x="9811740" y="7658100"/>
            <a:ext cx="1762680" cy="397545"/>
          </a:xfrm>
          <a:prstGeom prst="rect">
            <a:avLst/>
          </a:prstGeom>
        </p:spPr>
        <p:txBody>
          <a:bodyPr lIns="0" tIns="0" rIns="0" bIns="0" rtlCol="0" anchor="t">
            <a:spAutoFit/>
          </a:bodyPr>
          <a:lstStyle/>
          <a:p>
            <a:pPr algn="ctr">
              <a:lnSpc>
                <a:spcPts val="3140"/>
              </a:lnSpc>
            </a:pPr>
            <a:r>
              <a:rPr lang="fr-CA" sz="2616" b="1" noProof="0" dirty="0">
                <a:solidFill>
                  <a:srgbClr val="70807D"/>
                </a:solidFill>
                <a:latin typeface="Aptos Bold"/>
                <a:ea typeface="Aptos Bold"/>
                <a:cs typeface="Aptos Bold"/>
                <a:sym typeface="Aptos Bold"/>
              </a:rPr>
              <a:t>61 %</a:t>
            </a:r>
          </a:p>
        </p:txBody>
      </p:sp>
      <p:sp>
        <p:nvSpPr>
          <p:cNvPr id="46" name="TextBox 46"/>
          <p:cNvSpPr txBox="1"/>
          <p:nvPr/>
        </p:nvSpPr>
        <p:spPr>
          <a:xfrm>
            <a:off x="10229221" y="2630661"/>
            <a:ext cx="7032240" cy="3272691"/>
          </a:xfrm>
          <a:prstGeom prst="rect">
            <a:avLst/>
          </a:prstGeom>
        </p:spPr>
        <p:txBody>
          <a:bodyPr wrap="square" lIns="0" tIns="0" rIns="0" bIns="0" rtlCol="0" anchor="t">
            <a:spAutoFit/>
          </a:bodyPr>
          <a:lstStyle/>
          <a:p>
            <a:pPr algn="ctr">
              <a:lnSpc>
                <a:spcPts val="3240"/>
              </a:lnSpc>
            </a:pPr>
            <a:r>
              <a:rPr lang="fr-CA" sz="2550" noProof="0" dirty="0">
                <a:solidFill>
                  <a:srgbClr val="394240"/>
                </a:solidFill>
                <a:latin typeface="Aptos Light" panose="020B0004020202020204" pitchFamily="34" charset="0"/>
                <a:ea typeface="Aptos"/>
                <a:cs typeface="Aptos"/>
                <a:sym typeface="Aptos"/>
              </a:rPr>
              <a:t>Le harcèlement sexuel prend de nombreuses formes, entre autres avec des blagues, des remarques non sollicitées ou des attouchements. Cependant, les comportements extrêmes, comme les agressions sexuelles, sont beaucoup plus rares. La plupart du temps, il s’agit de comportements plus subtils, comme des propos à caractère sexuel que l’on ne veut pas entendre. </a:t>
            </a:r>
          </a:p>
        </p:txBody>
      </p:sp>
      <p:sp>
        <p:nvSpPr>
          <p:cNvPr id="63" name="Rectangle 62">
            <a:extLst>
              <a:ext uri="{FF2B5EF4-FFF2-40B4-BE49-F238E27FC236}">
                <a16:creationId xmlns:a16="http://schemas.microsoft.com/office/drawing/2014/main" id="{996A2A40-A692-F0C0-DD27-AED47AD66B4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p:cNvSpPr txBox="1"/>
          <p:nvPr/>
        </p:nvSpPr>
        <p:spPr>
          <a:xfrm>
            <a:off x="439569" y="7309826"/>
            <a:ext cx="7931103" cy="2141035"/>
          </a:xfrm>
          <a:prstGeom prst="rect">
            <a:avLst/>
          </a:prstGeom>
        </p:spPr>
        <p:txBody>
          <a:bodyPr wrap="square" lIns="0" tIns="0" rIns="0" bIns="0" rtlCol="0" anchor="t">
            <a:spAutoFit/>
          </a:bodyPr>
          <a:lstStyle/>
          <a:p>
            <a:pPr marL="380049" lvl="1" indent="-190024" algn="l">
              <a:lnSpc>
                <a:spcPts val="2835"/>
              </a:lnSpc>
              <a:buFont typeface="Arial"/>
              <a:buChar char="•"/>
            </a:pPr>
            <a:r>
              <a:rPr lang="fr-CA" sz="2150" noProof="0" dirty="0">
                <a:solidFill>
                  <a:srgbClr val="394240"/>
                </a:solidFill>
                <a:latin typeface="Aptos Light" panose="020B0004020202020204" pitchFamily="34" charset="0"/>
                <a:ea typeface="Aptos"/>
                <a:cs typeface="Aptos"/>
                <a:sym typeface="Aptos"/>
              </a:rPr>
              <a:t>Normalise, diminue ou minimise l’impact des comportements </a:t>
            </a:r>
            <a:br>
              <a:rPr lang="fr-CA" sz="2150" noProof="0" dirty="0">
                <a:solidFill>
                  <a:srgbClr val="394240"/>
                </a:solidFill>
                <a:latin typeface="Aptos Light" panose="020B0004020202020204" pitchFamily="34" charset="0"/>
                <a:ea typeface="Aptos"/>
                <a:cs typeface="Aptos"/>
                <a:sym typeface="Aptos"/>
              </a:rPr>
            </a:br>
            <a:r>
              <a:rPr lang="fr-CA" sz="2150" noProof="0" dirty="0">
                <a:solidFill>
                  <a:srgbClr val="394240"/>
                </a:solidFill>
                <a:latin typeface="Aptos Light" panose="020B0004020202020204" pitchFamily="34" charset="0"/>
                <a:ea typeface="Aptos"/>
                <a:cs typeface="Aptos"/>
                <a:sym typeface="Aptos"/>
              </a:rPr>
              <a:t>plus subtils</a:t>
            </a:r>
          </a:p>
          <a:p>
            <a:pPr marL="380049" lvl="1" indent="-190024">
              <a:lnSpc>
                <a:spcPts val="2835"/>
              </a:lnSpc>
              <a:buFont typeface="Arial"/>
              <a:buChar char="•"/>
            </a:pPr>
            <a:r>
              <a:rPr lang="fr-CA" sz="2150" noProof="0" dirty="0">
                <a:solidFill>
                  <a:srgbClr val="394240"/>
                </a:solidFill>
                <a:latin typeface="Aptos Light" panose="020B0004020202020204" pitchFamily="34" charset="0"/>
                <a:ea typeface="Aptos"/>
                <a:cs typeface="Aptos"/>
                <a:sym typeface="Aptos"/>
              </a:rPr>
              <a:t>Donne l’impression que les comportements subtils ne sont pas </a:t>
            </a:r>
            <a:br>
              <a:rPr lang="fr-CA" sz="2150" noProof="0" dirty="0">
                <a:solidFill>
                  <a:srgbClr val="394240"/>
                </a:solidFill>
                <a:latin typeface="Aptos Light" panose="020B0004020202020204" pitchFamily="34" charset="0"/>
                <a:ea typeface="Aptos"/>
                <a:cs typeface="Aptos"/>
                <a:sym typeface="Aptos"/>
              </a:rPr>
            </a:br>
            <a:r>
              <a:rPr lang="fr-CA" sz="2150" noProof="0" dirty="0">
                <a:solidFill>
                  <a:srgbClr val="394240"/>
                </a:solidFill>
                <a:latin typeface="Aptos Light" panose="020B0004020202020204" pitchFamily="34" charset="0"/>
                <a:ea typeface="Aptos"/>
                <a:cs typeface="Aptos"/>
                <a:sym typeface="Aptos"/>
              </a:rPr>
              <a:t>« assez graves » pour être perçus comme du harcèlement sexuel</a:t>
            </a:r>
          </a:p>
          <a:p>
            <a:pPr marL="380049" lvl="1" indent="-190024">
              <a:lnSpc>
                <a:spcPts val="2835"/>
              </a:lnSpc>
              <a:buFont typeface="Arial"/>
              <a:buChar char="•"/>
            </a:pPr>
            <a:r>
              <a:rPr lang="fr-CA" sz="2150" noProof="0" dirty="0">
                <a:solidFill>
                  <a:srgbClr val="394240"/>
                </a:solidFill>
                <a:latin typeface="Aptos Light" panose="020B0004020202020204" pitchFamily="34" charset="0"/>
                <a:ea typeface="Aptos"/>
                <a:cs typeface="Aptos"/>
                <a:sym typeface="Aptos"/>
              </a:rPr>
              <a:t>Réduit au silence de nombreuses victimes de harcèlement sexuel</a:t>
            </a:r>
          </a:p>
          <a:p>
            <a:pPr marL="380049" lvl="1" indent="-190024">
              <a:lnSpc>
                <a:spcPts val="2835"/>
              </a:lnSpc>
              <a:buFont typeface="Arial"/>
              <a:buChar char="•"/>
            </a:pPr>
            <a:r>
              <a:rPr lang="fr-CA" sz="2150" noProof="0" dirty="0">
                <a:solidFill>
                  <a:srgbClr val="394240"/>
                </a:solidFill>
                <a:latin typeface="Aptos Light" panose="020B0004020202020204" pitchFamily="34" charset="0"/>
                <a:ea typeface="Aptos"/>
                <a:cs typeface="Aptos"/>
                <a:sym typeface="Aptos"/>
              </a:rPr>
              <a:t>Ignore la nature progressive des comportements de harcèlement</a:t>
            </a:r>
          </a:p>
        </p:txBody>
      </p:sp>
      <p:sp>
        <p:nvSpPr>
          <p:cNvPr id="48" name="TextBox 48"/>
          <p:cNvSpPr txBox="1"/>
          <p:nvPr/>
        </p:nvSpPr>
        <p:spPr>
          <a:xfrm>
            <a:off x="15316200" y="8934241"/>
            <a:ext cx="2558178" cy="275525"/>
          </a:xfrm>
          <a:prstGeom prst="rect">
            <a:avLst/>
          </a:prstGeom>
        </p:spPr>
        <p:txBody>
          <a:bodyPr wrap="square" lIns="0" tIns="0" rIns="0" bIns="0" rtlCol="0" anchor="t">
            <a:spAutoFit/>
          </a:bodyPr>
          <a:lstStyle/>
          <a:p>
            <a:pPr algn="l">
              <a:lnSpc>
                <a:spcPts val="2160"/>
              </a:lnSpc>
            </a:pPr>
            <a:r>
              <a:rPr lang="fr-CA" sz="1800" noProof="0" dirty="0">
                <a:solidFill>
                  <a:srgbClr val="394240"/>
                </a:solidFill>
                <a:latin typeface="Aptos"/>
                <a:ea typeface="Aptos"/>
                <a:cs typeface="Aptos"/>
                <a:sym typeface="Aptos"/>
              </a:rPr>
              <a:t>(Berlingieri et </a:t>
            </a:r>
            <a:r>
              <a:rPr lang="fr-CA" noProof="0" dirty="0">
                <a:solidFill>
                  <a:srgbClr val="394240"/>
                </a:solidFill>
                <a:latin typeface="Aptos"/>
                <a:ea typeface="Aptos"/>
                <a:cs typeface="Aptos"/>
                <a:sym typeface="Aptos"/>
              </a:rPr>
              <a:t>col</a:t>
            </a:r>
            <a:r>
              <a:rPr lang="fr-CA" sz="1800" noProof="0" dirty="0">
                <a:solidFill>
                  <a:srgbClr val="394240"/>
                </a:solidFill>
                <a:latin typeface="Aptos"/>
                <a:ea typeface="Aptos"/>
                <a:cs typeface="Aptos"/>
                <a:sym typeface="Aptos"/>
              </a:rPr>
              <a:t>l., 2022)</a:t>
            </a:r>
          </a:p>
        </p:txBody>
      </p:sp>
      <p:sp>
        <p:nvSpPr>
          <p:cNvPr id="55" name="TextBox 54">
            <a:extLst>
              <a:ext uri="{FF2B5EF4-FFF2-40B4-BE49-F238E27FC236}">
                <a16:creationId xmlns:a16="http://schemas.microsoft.com/office/drawing/2014/main" id="{84830C1D-C47A-F9C5-4D34-F6341EAB829B}"/>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F8016F42-7073-8205-57EE-879A042CD0E8}"/>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5A819EF8-6423-69A1-8A60-312AE37EC74D}"/>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78E337B5-016B-EB48-1B13-A23B6409C092}"/>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64" name="Rounded Rectangle 63">
            <a:extLst>
              <a:ext uri="{FF2B5EF4-FFF2-40B4-BE49-F238E27FC236}">
                <a16:creationId xmlns:a16="http://schemas.microsoft.com/office/drawing/2014/main" id="{00CF9D0F-287D-8C56-25D5-F9375F1B1F9A}"/>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49" name="TextBox 49"/>
          <p:cNvSpPr txBox="1"/>
          <p:nvPr/>
        </p:nvSpPr>
        <p:spPr>
          <a:xfrm>
            <a:off x="2501393" y="3315523"/>
            <a:ext cx="4074372" cy="1333698"/>
          </a:xfrm>
          <a:prstGeom prst="rect">
            <a:avLst/>
          </a:prstGeom>
        </p:spPr>
        <p:txBody>
          <a:bodyPr wrap="square"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Le harcèlement </a:t>
            </a:r>
            <a:br>
              <a:rPr lang="fr-CA" sz="2800" noProof="0" dirty="0">
                <a:solidFill>
                  <a:srgbClr val="394240"/>
                </a:solidFill>
                <a:latin typeface="Aptos Light" panose="020B0004020202020204" pitchFamily="34" charset="0"/>
                <a:ea typeface="Aptos"/>
                <a:cs typeface="Aptos"/>
                <a:sym typeface="Aptos"/>
              </a:rPr>
            </a:br>
            <a:r>
              <a:rPr lang="fr-CA" sz="2800" noProof="0" dirty="0">
                <a:solidFill>
                  <a:srgbClr val="394240"/>
                </a:solidFill>
                <a:latin typeface="Aptos Light" panose="020B0004020202020204" pitchFamily="34" charset="0"/>
                <a:ea typeface="Aptos"/>
                <a:cs typeface="Aptos"/>
                <a:sym typeface="Aptos"/>
              </a:rPr>
              <a:t>sexuel relève que de comportements extrêmes.</a:t>
            </a:r>
          </a:p>
        </p:txBody>
      </p:sp>
      <p:sp>
        <p:nvSpPr>
          <p:cNvPr id="62" name="Rounded Rectangle 61">
            <a:extLst>
              <a:ext uri="{FF2B5EF4-FFF2-40B4-BE49-F238E27FC236}">
                <a16:creationId xmlns:a16="http://schemas.microsoft.com/office/drawing/2014/main" id="{EE80D0D7-EA40-FD50-BD00-5F4E09AB4722}"/>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grpSp>
        <p:nvGrpSpPr>
          <p:cNvPr id="2" name="Group 13">
            <a:extLst>
              <a:ext uri="{FF2B5EF4-FFF2-40B4-BE49-F238E27FC236}">
                <a16:creationId xmlns:a16="http://schemas.microsoft.com/office/drawing/2014/main" id="{578C340E-4140-D582-601D-4AA2F6BA15EC}"/>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3" name="TextBox 16">
              <a:extLst>
                <a:ext uri="{FF2B5EF4-FFF2-40B4-BE49-F238E27FC236}">
                  <a16:creationId xmlns:a16="http://schemas.microsoft.com/office/drawing/2014/main" id="{99FF9446-6C35-1EC5-1718-61D358EEFF56}"/>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4" name="Freeform 17">
              <a:extLst>
                <a:ext uri="{FF2B5EF4-FFF2-40B4-BE49-F238E27FC236}">
                  <a16:creationId xmlns:a16="http://schemas.microsoft.com/office/drawing/2014/main" id="{1B2E9535-CE3A-3AA2-20C8-2506C0F078FA}"/>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fr-CA" noProof="0" dirty="0"/>
            </a:p>
          </p:txBody>
        </p:sp>
        <p:sp>
          <p:nvSpPr>
            <p:cNvPr id="5" name="Freeform 18">
              <a:extLst>
                <a:ext uri="{FF2B5EF4-FFF2-40B4-BE49-F238E27FC236}">
                  <a16:creationId xmlns:a16="http://schemas.microsoft.com/office/drawing/2014/main" id="{40D19108-208C-60BD-C991-2AF48C064D8C}"/>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grpSp>
      <p:grpSp>
        <p:nvGrpSpPr>
          <p:cNvPr id="8" name="Group 7">
            <a:extLst>
              <a:ext uri="{FF2B5EF4-FFF2-40B4-BE49-F238E27FC236}">
                <a16:creationId xmlns:a16="http://schemas.microsoft.com/office/drawing/2014/main" id="{412C59F7-AFFE-2DA8-CDA4-C944E03C2BB4}"/>
              </a:ext>
              <a:ext uri="{C183D7F6-B498-43B3-948B-1728B52AA6E4}">
                <adec:decorative xmlns:adec="http://schemas.microsoft.com/office/drawing/2017/decorative" val="1"/>
              </a:ext>
            </a:extLst>
          </p:cNvPr>
          <p:cNvGrpSpPr/>
          <p:nvPr/>
        </p:nvGrpSpPr>
        <p:grpSpPr>
          <a:xfrm>
            <a:off x="14003555" y="9408420"/>
            <a:ext cx="3873779" cy="604619"/>
            <a:chOff x="5955176" y="4998796"/>
            <a:chExt cx="6008224" cy="937763"/>
          </a:xfrm>
        </p:grpSpPr>
        <p:pic>
          <p:nvPicPr>
            <p:cNvPr id="9" name="Graphic 4">
              <a:extLst>
                <a:ext uri="{FF2B5EF4-FFF2-40B4-BE49-F238E27FC236}">
                  <a16:creationId xmlns:a16="http://schemas.microsoft.com/office/drawing/2014/main" id="{D7F1ED92-7E7E-C2C6-8753-2DEE93B5751A}"/>
                </a:ext>
              </a:extLst>
            </p:cNvPr>
            <p:cNvPicPr>
              <a:picLocks noChangeAspect="1"/>
            </p:cNvPicPr>
            <p:nvPr/>
          </p:nvPicPr>
          <p:blipFill>
            <a:blip r:embed="rId5">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0" name="Picture 9">
              <a:extLst>
                <a:ext uri="{FF2B5EF4-FFF2-40B4-BE49-F238E27FC236}">
                  <a16:creationId xmlns:a16="http://schemas.microsoft.com/office/drawing/2014/main" id="{2004CEAF-0060-E5B7-4841-ABD1D877EE44}"/>
                </a:ext>
              </a:extLst>
            </p:cNvPr>
            <p:cNvPicPr>
              <a:picLocks noChangeAspect="1"/>
            </p:cNvPicPr>
            <p:nvPr/>
          </p:nvPicPr>
          <p:blipFill>
            <a:blip r:embed="rId6">
              <a:alphaModFix/>
            </a:blip>
            <a:srcRect l="12461" r="13510" b="7409"/>
            <a:stretch>
              <a:fillRect/>
            </a:stretch>
          </p:blipFill>
          <p:spPr>
            <a:xfrm>
              <a:off x="9677400" y="4998796"/>
              <a:ext cx="2286000" cy="937763"/>
            </a:xfrm>
            <a:prstGeom prst="rect">
              <a:avLst/>
            </a:prstGeom>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AB013-312A-15B6-5778-C8D2E03351DC}"/>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06422C86-F38B-5D6F-DB41-9C695DA250A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98A4DDA1-7592-C59B-D0DA-C9E54E7015E3}"/>
              </a:ext>
              <a:ext uri="{C183D7F6-B498-43B3-948B-1728B52AA6E4}">
                <adec:decorative xmlns:adec="http://schemas.microsoft.com/office/drawing/2017/decorative" val="1"/>
              </a:ext>
            </a:extLst>
          </p:cNvPr>
          <p:cNvSpPr/>
          <p:nvPr/>
        </p:nvSpPr>
        <p:spPr>
          <a:xfrm>
            <a:off x="9650792" y="2482567"/>
            <a:ext cx="8185918" cy="2546792"/>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     </a:t>
            </a:r>
          </a:p>
        </p:txBody>
      </p:sp>
      <p:sp>
        <p:nvSpPr>
          <p:cNvPr id="50" name="Rectangle 49">
            <a:extLst>
              <a:ext uri="{FF2B5EF4-FFF2-40B4-BE49-F238E27FC236}">
                <a16:creationId xmlns:a16="http://schemas.microsoft.com/office/drawing/2014/main" id="{EB836D31-5E00-D47B-085F-701BC874FC5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4" name="TextBox 24">
            <a:extLst>
              <a:ext uri="{FF2B5EF4-FFF2-40B4-BE49-F238E27FC236}">
                <a16:creationId xmlns:a16="http://schemas.microsoft.com/office/drawing/2014/main" id="{CEF5D283-13A6-ADC6-633D-E92C12CF1F4B}"/>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46" name="TextBox 46">
            <a:extLst>
              <a:ext uri="{FF2B5EF4-FFF2-40B4-BE49-F238E27FC236}">
                <a16:creationId xmlns:a16="http://schemas.microsoft.com/office/drawing/2014/main" id="{827D09E8-6861-7726-4C7E-40FA6A556F6B}"/>
              </a:ext>
            </a:extLst>
          </p:cNvPr>
          <p:cNvSpPr txBox="1"/>
          <p:nvPr/>
        </p:nvSpPr>
        <p:spPr>
          <a:xfrm>
            <a:off x="10309969" y="2858140"/>
            <a:ext cx="6835031" cy="1631216"/>
          </a:xfrm>
          <a:prstGeom prst="rect">
            <a:avLst/>
          </a:prstGeom>
        </p:spPr>
        <p:txBody>
          <a:bodyPr wrap="square" lIns="0" tIns="0" rIns="0" bIns="0" rtlCol="0" anchor="t">
            <a:spAutoFit/>
          </a:bodyPr>
          <a:lstStyle/>
          <a:p>
            <a:pPr algn="ctr">
              <a:lnSpc>
                <a:spcPts val="3240"/>
              </a:lnSpc>
            </a:pPr>
            <a:r>
              <a:rPr lang="fr-CA" sz="2600" noProof="0" dirty="0">
                <a:solidFill>
                  <a:srgbClr val="394240"/>
                </a:solidFill>
                <a:latin typeface="Aptos Light" panose="020B0004020202020204" pitchFamily="34" charset="0"/>
                <a:ea typeface="Aptos"/>
                <a:cs typeface="Aptos"/>
                <a:sym typeface="Aptos"/>
              </a:rPr>
              <a:t>Le harcèlement sexuel n’a pas besoin d’être intentionnel pour être préjudiciable. </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Les répercussions de ce comportement importent plus que les intentions de son auteur.</a:t>
            </a:r>
          </a:p>
        </p:txBody>
      </p:sp>
      <p:sp>
        <p:nvSpPr>
          <p:cNvPr id="7" name="Rectangle 6">
            <a:extLst>
              <a:ext uri="{FF2B5EF4-FFF2-40B4-BE49-F238E27FC236}">
                <a16:creationId xmlns:a16="http://schemas.microsoft.com/office/drawing/2014/main" id="{515B109D-28E1-D2C1-1754-6C1B9CB1C768}"/>
              </a:ext>
              <a:ext uri="{C183D7F6-B498-43B3-948B-1728B52AA6E4}">
                <adec:decorative xmlns:adec="http://schemas.microsoft.com/office/drawing/2017/decorative" val="1"/>
              </a:ext>
            </a:extLst>
          </p:cNvPr>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C8D49196-FAAA-1569-CA93-AF39D6543549}"/>
              </a:ext>
            </a:extLst>
          </p:cNvPr>
          <p:cNvSpPr txBox="1"/>
          <p:nvPr/>
        </p:nvSpPr>
        <p:spPr>
          <a:xfrm>
            <a:off x="303218" y="7748748"/>
            <a:ext cx="8523499" cy="1065548"/>
          </a:xfrm>
          <a:prstGeom prst="rect">
            <a:avLst/>
          </a:prstGeom>
        </p:spPr>
        <p:txBody>
          <a:bodyPr wrap="square" lIns="0" tIns="0" rIns="0" bIns="0" rtlCol="0" anchor="t">
            <a:spAutoFit/>
          </a:bodyPr>
          <a:lstStyle/>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Minimise et nie les incidents de harcèlement sexuel</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Excuse et banalise les comportements inappropriés et préjudiciables</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Crée une culture d’entreprise qui tolère le harcèlement sexuel</a:t>
            </a:r>
          </a:p>
        </p:txBody>
      </p:sp>
      <p:sp>
        <p:nvSpPr>
          <p:cNvPr id="55" name="TextBox 54">
            <a:extLst>
              <a:ext uri="{FF2B5EF4-FFF2-40B4-BE49-F238E27FC236}">
                <a16:creationId xmlns:a16="http://schemas.microsoft.com/office/drawing/2014/main" id="{3688495B-72A6-1595-EFCF-7A1E385CC738}"/>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03F3EEFC-5BE7-D1D0-85EA-A4B1788C0D8F}"/>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CBBAE15C-2C72-F9AB-1B7F-38E46CED3662}"/>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5F0A7888-D6D3-CBF2-C59A-5700521BAB9A}"/>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14" name="Rounded Rectangle 13">
            <a:extLst>
              <a:ext uri="{FF2B5EF4-FFF2-40B4-BE49-F238E27FC236}">
                <a16:creationId xmlns:a16="http://schemas.microsoft.com/office/drawing/2014/main" id="{8AE6EB0D-7024-7FEB-161F-DF6D4D7B45CB}"/>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grpSp>
        <p:nvGrpSpPr>
          <p:cNvPr id="15" name="Group 13">
            <a:extLst>
              <a:ext uri="{FF2B5EF4-FFF2-40B4-BE49-F238E27FC236}">
                <a16:creationId xmlns:a16="http://schemas.microsoft.com/office/drawing/2014/main" id="{F53A08ED-5CD0-8F8C-842C-41618DFEDD3D}"/>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9" name="TextBox 16">
              <a:extLst>
                <a:ext uri="{FF2B5EF4-FFF2-40B4-BE49-F238E27FC236}">
                  <a16:creationId xmlns:a16="http://schemas.microsoft.com/office/drawing/2014/main" id="{4A65AD59-5FF5-7D80-773C-DF1DF6A2CF4C}"/>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20" name="Freeform 17">
              <a:extLst>
                <a:ext uri="{FF2B5EF4-FFF2-40B4-BE49-F238E27FC236}">
                  <a16:creationId xmlns:a16="http://schemas.microsoft.com/office/drawing/2014/main" id="{ECED074E-7294-4151-A1B9-A52DDDE7F32C}"/>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fr-CA" noProof="0" dirty="0"/>
            </a:p>
          </p:txBody>
        </p:sp>
        <p:sp>
          <p:nvSpPr>
            <p:cNvPr id="21" name="Freeform 18">
              <a:extLst>
                <a:ext uri="{FF2B5EF4-FFF2-40B4-BE49-F238E27FC236}">
                  <a16:creationId xmlns:a16="http://schemas.microsoft.com/office/drawing/2014/main" id="{632F358D-8D5C-3020-3423-0F8C2BC0ABD2}"/>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grpSp>
      <p:sp>
        <p:nvSpPr>
          <p:cNvPr id="49" name="TextBox 49">
            <a:extLst>
              <a:ext uri="{FF2B5EF4-FFF2-40B4-BE49-F238E27FC236}">
                <a16:creationId xmlns:a16="http://schemas.microsoft.com/office/drawing/2014/main" id="{4D0894CD-9DCB-A78D-491F-D79A149A9D03}"/>
              </a:ext>
            </a:extLst>
          </p:cNvPr>
          <p:cNvSpPr txBox="1"/>
          <p:nvPr/>
        </p:nvSpPr>
        <p:spPr>
          <a:xfrm>
            <a:off x="2197053" y="3341060"/>
            <a:ext cx="4605566" cy="1333698"/>
          </a:xfrm>
          <a:prstGeom prst="rect">
            <a:avLst/>
          </a:prstGeom>
        </p:spPr>
        <p:txBody>
          <a:bodyPr wrap="square"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Il s’agit de harcèlement </a:t>
            </a:r>
            <a:br>
              <a:rPr lang="fr-CA" sz="2800" noProof="0" dirty="0">
                <a:solidFill>
                  <a:srgbClr val="394240"/>
                </a:solidFill>
                <a:latin typeface="Aptos Light" panose="020B0004020202020204" pitchFamily="34" charset="0"/>
                <a:ea typeface="Aptos"/>
                <a:cs typeface="Aptos"/>
                <a:sym typeface="Aptos"/>
              </a:rPr>
            </a:br>
            <a:r>
              <a:rPr lang="fr-CA" sz="2800" noProof="0" dirty="0">
                <a:solidFill>
                  <a:srgbClr val="394240"/>
                </a:solidFill>
                <a:latin typeface="Aptos Light" panose="020B0004020202020204" pitchFamily="34" charset="0"/>
                <a:ea typeface="Aptos"/>
                <a:cs typeface="Aptos"/>
                <a:sym typeface="Aptos"/>
              </a:rPr>
              <a:t>sexuel que si son auteur avait  l’intention de causer du tort.</a:t>
            </a:r>
          </a:p>
        </p:txBody>
      </p:sp>
      <p:sp>
        <p:nvSpPr>
          <p:cNvPr id="62" name="Rounded Rectangle 61">
            <a:extLst>
              <a:ext uri="{FF2B5EF4-FFF2-40B4-BE49-F238E27FC236}">
                <a16:creationId xmlns:a16="http://schemas.microsoft.com/office/drawing/2014/main" id="{3FEF0DDD-4989-844C-7C79-A3235DCD0896}"/>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grpSp>
        <p:nvGrpSpPr>
          <p:cNvPr id="18" name="Group 17">
            <a:extLst>
              <a:ext uri="{FF2B5EF4-FFF2-40B4-BE49-F238E27FC236}">
                <a16:creationId xmlns:a16="http://schemas.microsoft.com/office/drawing/2014/main" id="{38B7758E-E87B-3C7E-72B5-82B71B231F4A}"/>
              </a:ext>
            </a:extLst>
          </p:cNvPr>
          <p:cNvGrpSpPr/>
          <p:nvPr/>
        </p:nvGrpSpPr>
        <p:grpSpPr>
          <a:xfrm>
            <a:off x="11492424" y="5366349"/>
            <a:ext cx="5024074" cy="3768110"/>
            <a:chOff x="11713761" y="5290955"/>
            <a:chExt cx="5024074" cy="3768110"/>
          </a:xfrm>
        </p:grpSpPr>
        <p:grpSp>
          <p:nvGrpSpPr>
            <p:cNvPr id="2" name="Group 28" descr="Cartoon titled ‘Impact vs. Intention’: a person with an injured foot reacts in pain while another says, ‘I didn’t mean to run over your foot… I’m a good driver,’ with a car shown nearby.">
              <a:extLst>
                <a:ext uri="{FF2B5EF4-FFF2-40B4-BE49-F238E27FC236}">
                  <a16:creationId xmlns:a16="http://schemas.microsoft.com/office/drawing/2014/main" id="{0B1F3AE0-2E20-9D96-C7FF-00071A130629}"/>
                </a:ext>
              </a:extLst>
            </p:cNvPr>
            <p:cNvGrpSpPr/>
            <p:nvPr/>
          </p:nvGrpSpPr>
          <p:grpSpPr>
            <a:xfrm>
              <a:off x="11713761" y="5290955"/>
              <a:ext cx="5024074" cy="3768110"/>
              <a:chOff x="0" y="0"/>
              <a:chExt cx="7678374" cy="5758865"/>
            </a:xfrm>
          </p:grpSpPr>
          <p:grpSp>
            <p:nvGrpSpPr>
              <p:cNvPr id="3" name="Group 29">
                <a:extLst>
                  <a:ext uri="{FF2B5EF4-FFF2-40B4-BE49-F238E27FC236}">
                    <a16:creationId xmlns:a16="http://schemas.microsoft.com/office/drawing/2014/main" id="{57867BFF-F94F-F8A6-6ECB-186389493B99}"/>
                  </a:ext>
                </a:extLst>
              </p:cNvPr>
              <p:cNvGrpSpPr/>
              <p:nvPr/>
            </p:nvGrpSpPr>
            <p:grpSpPr>
              <a:xfrm>
                <a:off x="378478" y="272465"/>
                <a:ext cx="7299896" cy="5486400"/>
                <a:chOff x="0" y="0"/>
                <a:chExt cx="1441955" cy="1083733"/>
              </a:xfrm>
            </p:grpSpPr>
            <p:sp>
              <p:nvSpPr>
                <p:cNvPr id="5" name="Freeform 30">
                  <a:extLst>
                    <a:ext uri="{FF2B5EF4-FFF2-40B4-BE49-F238E27FC236}">
                      <a16:creationId xmlns:a16="http://schemas.microsoft.com/office/drawing/2014/main" id="{15E47B73-0B41-ADB2-825C-A4F4E5D93A5B}"/>
                    </a:ext>
                  </a:extLst>
                </p:cNvPr>
                <p:cNvSpPr/>
                <p:nvPr/>
              </p:nvSpPr>
              <p:spPr>
                <a:xfrm>
                  <a:off x="0" y="0"/>
                  <a:ext cx="1441955" cy="1083733"/>
                </a:xfrm>
                <a:custGeom>
                  <a:avLst/>
                  <a:gdLst/>
                  <a:ahLst/>
                  <a:cxnLst/>
                  <a:rect l="l" t="t" r="r" b="b"/>
                  <a:pathLst>
                    <a:path w="1441955" h="1083733">
                      <a:moveTo>
                        <a:pt x="28281" y="0"/>
                      </a:moveTo>
                      <a:lnTo>
                        <a:pt x="1413673" y="0"/>
                      </a:lnTo>
                      <a:cubicBezTo>
                        <a:pt x="1421174" y="0"/>
                        <a:pt x="1428368" y="2980"/>
                        <a:pt x="1433671" y="8283"/>
                      </a:cubicBezTo>
                      <a:cubicBezTo>
                        <a:pt x="1438975" y="13587"/>
                        <a:pt x="1441955" y="20781"/>
                        <a:pt x="1441955" y="28281"/>
                      </a:cubicBezTo>
                      <a:lnTo>
                        <a:pt x="1441955" y="1055452"/>
                      </a:lnTo>
                      <a:cubicBezTo>
                        <a:pt x="1441955" y="1071071"/>
                        <a:pt x="1429293" y="1083733"/>
                        <a:pt x="1413673" y="1083733"/>
                      </a:cubicBezTo>
                      <a:lnTo>
                        <a:pt x="28281" y="1083733"/>
                      </a:lnTo>
                      <a:cubicBezTo>
                        <a:pt x="12662" y="1083733"/>
                        <a:pt x="0" y="1071071"/>
                        <a:pt x="0" y="1055452"/>
                      </a:cubicBezTo>
                      <a:lnTo>
                        <a:pt x="0" y="28281"/>
                      </a:lnTo>
                      <a:cubicBezTo>
                        <a:pt x="0" y="12662"/>
                        <a:pt x="12662" y="0"/>
                        <a:pt x="28281" y="0"/>
                      </a:cubicBezTo>
                      <a:close/>
                    </a:path>
                  </a:pathLst>
                </a:custGeom>
                <a:solidFill>
                  <a:srgbClr val="EDE5D8">
                    <a:alpha val="41961"/>
                  </a:srgbClr>
                </a:solidFill>
              </p:spPr>
              <p:txBody>
                <a:bodyPr/>
                <a:lstStyle/>
                <a:p>
                  <a:endParaRPr lang="fr-CA" noProof="0" dirty="0"/>
                </a:p>
              </p:txBody>
            </p:sp>
            <p:sp>
              <p:nvSpPr>
                <p:cNvPr id="6" name="TextBox 31">
                  <a:extLst>
                    <a:ext uri="{FF2B5EF4-FFF2-40B4-BE49-F238E27FC236}">
                      <a16:creationId xmlns:a16="http://schemas.microsoft.com/office/drawing/2014/main" id="{00160AA0-9B30-1614-D0E0-5B881992056E}"/>
                    </a:ext>
                  </a:extLst>
                </p:cNvPr>
                <p:cNvSpPr txBox="1"/>
                <p:nvPr/>
              </p:nvSpPr>
              <p:spPr>
                <a:xfrm>
                  <a:off x="0" y="0"/>
                  <a:ext cx="1441955" cy="1083733"/>
                </a:xfrm>
                <a:prstGeom prst="rect">
                  <a:avLst/>
                </a:prstGeom>
              </p:spPr>
              <p:txBody>
                <a:bodyPr lIns="50800" tIns="50800" rIns="50800" bIns="50800" rtlCol="0" anchor="ctr"/>
                <a:lstStyle/>
                <a:p>
                  <a:pPr algn="ctr">
                    <a:lnSpc>
                      <a:spcPts val="2879"/>
                    </a:lnSpc>
                  </a:pPr>
                  <a:endParaRPr lang="fr-CA" noProof="0" dirty="0"/>
                </a:p>
              </p:txBody>
            </p:sp>
          </p:grpSp>
          <p:sp>
            <p:nvSpPr>
              <p:cNvPr id="4" name="Freeform 32">
                <a:extLst>
                  <a:ext uri="{FF2B5EF4-FFF2-40B4-BE49-F238E27FC236}">
                    <a16:creationId xmlns:a16="http://schemas.microsoft.com/office/drawing/2014/main" id="{A9144B8B-00D4-9B62-E32B-448031FFCFEC}"/>
                  </a:ext>
                </a:extLst>
              </p:cNvPr>
              <p:cNvSpPr/>
              <p:nvPr/>
            </p:nvSpPr>
            <p:spPr>
              <a:xfrm>
                <a:off x="0" y="0"/>
                <a:ext cx="7299896" cy="5486400"/>
              </a:xfrm>
              <a:custGeom>
                <a:avLst/>
                <a:gdLst/>
                <a:ahLst/>
                <a:cxnLst/>
                <a:rect l="l" t="t" r="r" b="b"/>
                <a:pathLst>
                  <a:path w="7299896" h="5486400">
                    <a:moveTo>
                      <a:pt x="0" y="0"/>
                    </a:moveTo>
                    <a:lnTo>
                      <a:pt x="7299896" y="0"/>
                    </a:lnTo>
                    <a:lnTo>
                      <a:pt x="7299896" y="5486400"/>
                    </a:lnTo>
                    <a:lnTo>
                      <a:pt x="0" y="5486400"/>
                    </a:lnTo>
                    <a:lnTo>
                      <a:pt x="0" y="0"/>
                    </a:lnTo>
                    <a:close/>
                  </a:path>
                </a:pathLst>
              </a:custGeom>
              <a:blipFill>
                <a:blip r:embed="rId5"/>
                <a:stretch>
                  <a:fillRect/>
                </a:stretch>
              </a:blipFill>
              <a:ln cap="sq">
                <a:noFill/>
                <a:prstDash val="solid"/>
                <a:miter/>
              </a:ln>
            </p:spPr>
            <p:txBody>
              <a:bodyPr/>
              <a:lstStyle/>
              <a:p>
                <a:endParaRPr lang="fr-CA" noProof="0" dirty="0"/>
              </a:p>
            </p:txBody>
          </p:sp>
        </p:grpSp>
        <p:sp>
          <p:nvSpPr>
            <p:cNvPr id="8" name="ZoneTexte 7">
              <a:extLst>
                <a:ext uri="{FF2B5EF4-FFF2-40B4-BE49-F238E27FC236}">
                  <a16:creationId xmlns:a16="http://schemas.microsoft.com/office/drawing/2014/main" id="{4B30E6D5-A8B9-8D74-E980-F86F43E7067C}"/>
                </a:ext>
              </a:extLst>
            </p:cNvPr>
            <p:cNvSpPr txBox="1"/>
            <p:nvPr/>
          </p:nvSpPr>
          <p:spPr>
            <a:xfrm>
              <a:off x="12464367" y="5290955"/>
              <a:ext cx="3215917" cy="461665"/>
            </a:xfrm>
            <a:prstGeom prst="rect">
              <a:avLst/>
            </a:prstGeom>
            <a:solidFill>
              <a:schemeClr val="bg1"/>
            </a:solidFill>
          </p:spPr>
          <p:txBody>
            <a:bodyPr wrap="square" rtlCol="0">
              <a:spAutoFit/>
            </a:bodyPr>
            <a:lstStyle/>
            <a:p>
              <a:pPr algn="ctr"/>
              <a:r>
                <a:rPr lang="fr-CA" sz="2400" b="1" noProof="0" dirty="0">
                  <a:latin typeface="Aptos" panose="020B0004020202020204" pitchFamily="34" charset="0"/>
                </a:rPr>
                <a:t>Impact c. intentions</a:t>
              </a:r>
            </a:p>
          </p:txBody>
        </p:sp>
        <p:sp>
          <p:nvSpPr>
            <p:cNvPr id="9" name="ZoneTexte 8">
              <a:extLst>
                <a:ext uri="{FF2B5EF4-FFF2-40B4-BE49-F238E27FC236}">
                  <a16:creationId xmlns:a16="http://schemas.microsoft.com/office/drawing/2014/main" id="{9EE7B847-6411-6DFD-2CB6-95FF15274E0B}"/>
                </a:ext>
              </a:extLst>
            </p:cNvPr>
            <p:cNvSpPr txBox="1"/>
            <p:nvPr/>
          </p:nvSpPr>
          <p:spPr>
            <a:xfrm>
              <a:off x="12177180" y="8096932"/>
              <a:ext cx="4000197" cy="584775"/>
            </a:xfrm>
            <a:prstGeom prst="rect">
              <a:avLst/>
            </a:prstGeom>
            <a:solidFill>
              <a:schemeClr val="bg1"/>
            </a:solidFill>
            <a:ln>
              <a:solidFill>
                <a:schemeClr val="bg1"/>
              </a:solidFill>
            </a:ln>
          </p:spPr>
          <p:txBody>
            <a:bodyPr wrap="square" rtlCol="0">
              <a:spAutoFit/>
            </a:bodyPr>
            <a:lstStyle/>
            <a:p>
              <a:pPr algn="ctr"/>
              <a:r>
                <a:rPr lang="fr-CA" sz="1600" i="1" noProof="0" dirty="0">
                  <a:latin typeface="Aptos" panose="020B0004020202020204" pitchFamily="34" charset="0"/>
                </a:rPr>
                <a:t>Je ne voulais pas te rouler sur le pied... </a:t>
              </a:r>
              <a:br>
                <a:rPr lang="fr-CA" sz="1600" i="1" noProof="0" dirty="0">
                  <a:latin typeface="Aptos" panose="020B0004020202020204" pitchFamily="34" charset="0"/>
                </a:rPr>
              </a:br>
              <a:r>
                <a:rPr lang="fr-CA" sz="1600" i="1" noProof="0" dirty="0">
                  <a:latin typeface="Aptos" panose="020B0004020202020204" pitchFamily="34" charset="0"/>
                </a:rPr>
                <a:t>Je suis un bon conducteur!</a:t>
              </a:r>
            </a:p>
          </p:txBody>
        </p:sp>
      </p:grpSp>
      <p:grpSp>
        <p:nvGrpSpPr>
          <p:cNvPr id="13" name="Group 12">
            <a:extLst>
              <a:ext uri="{FF2B5EF4-FFF2-40B4-BE49-F238E27FC236}">
                <a16:creationId xmlns:a16="http://schemas.microsoft.com/office/drawing/2014/main" id="{1F3ABDAA-5AE5-1616-8967-DA4792033D82}"/>
              </a:ext>
              <a:ext uri="{C183D7F6-B498-43B3-948B-1728B52AA6E4}">
                <adec:decorative xmlns:adec="http://schemas.microsoft.com/office/drawing/2017/decorative" val="1"/>
              </a:ext>
            </a:extLst>
          </p:cNvPr>
          <p:cNvGrpSpPr/>
          <p:nvPr/>
        </p:nvGrpSpPr>
        <p:grpSpPr>
          <a:xfrm>
            <a:off x="14003555" y="9408420"/>
            <a:ext cx="3873779" cy="604619"/>
            <a:chOff x="5955176" y="4998796"/>
            <a:chExt cx="6008224" cy="937763"/>
          </a:xfrm>
        </p:grpSpPr>
        <p:pic>
          <p:nvPicPr>
            <p:cNvPr id="16" name="Graphic 4">
              <a:extLst>
                <a:ext uri="{FF2B5EF4-FFF2-40B4-BE49-F238E27FC236}">
                  <a16:creationId xmlns:a16="http://schemas.microsoft.com/office/drawing/2014/main" id="{84DEBE4E-4221-495F-D460-7B6E4F288A9A}"/>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7" name="Picture 16">
              <a:extLst>
                <a:ext uri="{FF2B5EF4-FFF2-40B4-BE49-F238E27FC236}">
                  <a16:creationId xmlns:a16="http://schemas.microsoft.com/office/drawing/2014/main" id="{898832BF-A666-E8E6-23EE-D2C4B5D8BEA1}"/>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2942838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07BA7-9A7C-F1FD-64CB-ABCD6588118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69351061-576F-22D7-EBD2-A18D5D4DC767}"/>
              </a:ext>
              <a:ext uri="{C183D7F6-B498-43B3-948B-1728B52AA6E4}">
                <adec:decorative xmlns:adec="http://schemas.microsoft.com/office/drawing/2017/decorative" val="1"/>
              </a:ext>
            </a:extLst>
          </p:cNvPr>
          <p:cNvSpPr>
            <a:spLocks/>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A3B7E236-B82F-5B51-E901-8895E222BAB3}"/>
              </a:ext>
              <a:ext uri="{C183D7F6-B498-43B3-948B-1728B52AA6E4}">
                <adec:decorative xmlns:adec="http://schemas.microsoft.com/office/drawing/2017/decorative" val="1"/>
              </a:ext>
            </a:extLst>
          </p:cNvPr>
          <p:cNvSpPr/>
          <p:nvPr/>
        </p:nvSpPr>
        <p:spPr>
          <a:xfrm>
            <a:off x="9650792" y="2622544"/>
            <a:ext cx="8185918" cy="362807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158ADABC-AC5C-7C45-F034-8D05AD74D95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4" name="TextBox 24">
            <a:extLst>
              <a:ext uri="{FF2B5EF4-FFF2-40B4-BE49-F238E27FC236}">
                <a16:creationId xmlns:a16="http://schemas.microsoft.com/office/drawing/2014/main" id="{5BA17EB6-83E3-12F9-8D73-27573B2FAA7A}"/>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46" name="TextBox 46">
            <a:extLst>
              <a:ext uri="{FF2B5EF4-FFF2-40B4-BE49-F238E27FC236}">
                <a16:creationId xmlns:a16="http://schemas.microsoft.com/office/drawing/2014/main" id="{68EA3B6D-031F-2944-DFEF-D39C1AD8E81F}"/>
              </a:ext>
            </a:extLst>
          </p:cNvPr>
          <p:cNvSpPr txBox="1"/>
          <p:nvPr/>
        </p:nvSpPr>
        <p:spPr>
          <a:xfrm>
            <a:off x="10090316" y="2941041"/>
            <a:ext cx="7265950" cy="810478"/>
          </a:xfrm>
          <a:prstGeom prst="rect">
            <a:avLst/>
          </a:prstGeom>
        </p:spPr>
        <p:txBody>
          <a:bodyPr wrap="square" lIns="0" tIns="0" rIns="0" bIns="0" rtlCol="0" anchor="t">
            <a:spAutoFit/>
          </a:bodyPr>
          <a:lstStyle/>
          <a:p>
            <a:pPr algn="ctr">
              <a:lnSpc>
                <a:spcPts val="3240"/>
              </a:lnSpc>
            </a:pPr>
            <a:r>
              <a:rPr lang="fr-CA" sz="2600" noProof="0" dirty="0">
                <a:solidFill>
                  <a:srgbClr val="394240"/>
                </a:solidFill>
                <a:latin typeface="Aptos Light" panose="020B0004020202020204" pitchFamily="34" charset="0"/>
                <a:ea typeface="Aptos"/>
                <a:cs typeface="Aptos"/>
                <a:sym typeface="Aptos"/>
              </a:rPr>
              <a:t>Certaines personnes sont plus exposées au risque de harcèlement sexuel au travail, dont celles qui : </a:t>
            </a:r>
          </a:p>
        </p:txBody>
      </p:sp>
      <p:sp>
        <p:nvSpPr>
          <p:cNvPr id="7" name="Rectangle 6">
            <a:extLst>
              <a:ext uri="{FF2B5EF4-FFF2-40B4-BE49-F238E27FC236}">
                <a16:creationId xmlns:a16="http://schemas.microsoft.com/office/drawing/2014/main" id="{BFC8DD9D-3AFB-CDC9-C012-F92C8DAC3B0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8DB465FC-0DA6-02DA-89C2-453364599231}"/>
              </a:ext>
            </a:extLst>
          </p:cNvPr>
          <p:cNvSpPr txBox="1"/>
          <p:nvPr/>
        </p:nvSpPr>
        <p:spPr>
          <a:xfrm>
            <a:off x="296194" y="7130289"/>
            <a:ext cx="8658154" cy="2500108"/>
          </a:xfrm>
          <a:prstGeom prst="rect">
            <a:avLst/>
          </a:prstGeom>
        </p:spPr>
        <p:txBody>
          <a:bodyPr wrap="square" lIns="0" tIns="0" rIns="0" bIns="0" rtlCol="0" anchor="t">
            <a:spAutoFit/>
          </a:bodyPr>
          <a:lstStyle/>
          <a:p>
            <a:pPr marL="380049" lvl="1" indent="-190024">
              <a:lnSpc>
                <a:spcPts val="2835"/>
              </a:lnSpc>
              <a:buFont typeface="Arial"/>
              <a:buChar char="•"/>
            </a:pPr>
            <a:r>
              <a:rPr lang="fr-CA" sz="2100" noProof="0" dirty="0">
                <a:solidFill>
                  <a:srgbClr val="394240"/>
                </a:solidFill>
                <a:latin typeface="Aptos Light" panose="020B0004020202020204" pitchFamily="34" charset="0"/>
                <a:ea typeface="Aptos"/>
                <a:cs typeface="Aptos"/>
                <a:sym typeface="Aptos"/>
              </a:rPr>
              <a:t>Ne tient pas compte des facteurs liés à l’emploi, au milieu de travail et </a:t>
            </a:r>
            <a:br>
              <a:rPr lang="fr-CA" sz="2100" noProof="0" dirty="0">
                <a:solidFill>
                  <a:srgbClr val="394240"/>
                </a:solidFill>
                <a:latin typeface="Aptos Light" panose="020B0004020202020204" pitchFamily="34" charset="0"/>
                <a:ea typeface="Aptos"/>
                <a:cs typeface="Aptos"/>
                <a:sym typeface="Aptos"/>
              </a:rPr>
            </a:br>
            <a:r>
              <a:rPr lang="fr-CA" sz="2100" noProof="0" dirty="0">
                <a:solidFill>
                  <a:srgbClr val="394240"/>
                </a:solidFill>
                <a:latin typeface="Aptos Light" panose="020B0004020202020204" pitchFamily="34" charset="0"/>
                <a:ea typeface="Aptos"/>
                <a:cs typeface="Aptos"/>
                <a:sym typeface="Aptos"/>
              </a:rPr>
              <a:t>au secteur d’activité qui augmentent les risques de harcèlement sexuel</a:t>
            </a:r>
          </a:p>
          <a:p>
            <a:pPr marL="380049" lvl="1" indent="-190024">
              <a:lnSpc>
                <a:spcPts val="2835"/>
              </a:lnSpc>
              <a:buFont typeface="Arial"/>
              <a:buChar char="•"/>
            </a:pPr>
            <a:r>
              <a:rPr lang="fr-CA" sz="2100" noProof="0" dirty="0">
                <a:solidFill>
                  <a:srgbClr val="394240"/>
                </a:solidFill>
                <a:latin typeface="Aptos Light" panose="020B0004020202020204" pitchFamily="34" charset="0"/>
                <a:ea typeface="Aptos"/>
                <a:cs typeface="Aptos"/>
                <a:sym typeface="Aptos"/>
              </a:rPr>
              <a:t>Ne tient pas compte de facteurs intersectionnels comme l’origine ethnique, le handicap, l’identité de genre ou le statut d’immigrant qui augmentent les risques de harcèlement sexuel au travail</a:t>
            </a:r>
          </a:p>
          <a:p>
            <a:pPr marL="380049" lvl="1" indent="-190024">
              <a:lnSpc>
                <a:spcPts val="2835"/>
              </a:lnSpc>
              <a:buFont typeface="Arial"/>
              <a:buChar char="•"/>
            </a:pPr>
            <a:r>
              <a:rPr lang="fr-CA" sz="2100" noProof="0" dirty="0">
                <a:solidFill>
                  <a:srgbClr val="394240"/>
                </a:solidFill>
                <a:latin typeface="Aptos Light" panose="020B0004020202020204" pitchFamily="34" charset="0"/>
                <a:ea typeface="Aptos"/>
                <a:cs typeface="Aptos"/>
                <a:sym typeface="Aptos"/>
              </a:rPr>
              <a:t>Ne tient pas compte des expériences subjectives de harcèlement sexuel ni des effets cumulatifs des traumatismes passés</a:t>
            </a:r>
          </a:p>
        </p:txBody>
      </p:sp>
      <p:sp>
        <p:nvSpPr>
          <p:cNvPr id="55" name="TextBox 54">
            <a:extLst>
              <a:ext uri="{FF2B5EF4-FFF2-40B4-BE49-F238E27FC236}">
                <a16:creationId xmlns:a16="http://schemas.microsoft.com/office/drawing/2014/main" id="{22D948E9-8E81-2AED-B0A3-B62B2C7F43D2}"/>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D903DE19-70DD-C51F-D13B-8ABD4E898ADC}"/>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018A6A25-7CAB-2A6F-15B6-A808C55A4E9E}"/>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778EDDC5-E6DC-FD41-6ACC-46861EEF556D}"/>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8" name="Rounded Rectangle 7">
            <a:extLst>
              <a:ext uri="{FF2B5EF4-FFF2-40B4-BE49-F238E27FC236}">
                <a16:creationId xmlns:a16="http://schemas.microsoft.com/office/drawing/2014/main" id="{19321DF3-12E4-060A-9EF8-1CCE0FCE1C42}"/>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grpSp>
        <p:nvGrpSpPr>
          <p:cNvPr id="9" name="Group 13">
            <a:extLst>
              <a:ext uri="{FF2B5EF4-FFF2-40B4-BE49-F238E27FC236}">
                <a16:creationId xmlns:a16="http://schemas.microsoft.com/office/drawing/2014/main" id="{C5C54BC3-5BFD-3352-10A8-79190C55FE8D}"/>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0" name="TextBox 16">
              <a:extLst>
                <a:ext uri="{FF2B5EF4-FFF2-40B4-BE49-F238E27FC236}">
                  <a16:creationId xmlns:a16="http://schemas.microsoft.com/office/drawing/2014/main" id="{734CF04C-4853-2C36-CC3B-9E01C736E282}"/>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1" name="Freeform 17">
              <a:extLst>
                <a:ext uri="{FF2B5EF4-FFF2-40B4-BE49-F238E27FC236}">
                  <a16:creationId xmlns:a16="http://schemas.microsoft.com/office/drawing/2014/main" id="{8720EFCD-F723-0950-93B2-F8DEE33E59B3}"/>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fr-CA" noProof="0" dirty="0"/>
            </a:p>
          </p:txBody>
        </p:sp>
        <p:sp>
          <p:nvSpPr>
            <p:cNvPr id="12" name="Freeform 18">
              <a:extLst>
                <a:ext uri="{FF2B5EF4-FFF2-40B4-BE49-F238E27FC236}">
                  <a16:creationId xmlns:a16="http://schemas.microsoft.com/office/drawing/2014/main" id="{07825FF9-CEC8-A505-47FD-7021D6104047}"/>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grpSp>
      <p:sp>
        <p:nvSpPr>
          <p:cNvPr id="49" name="TextBox 49">
            <a:extLst>
              <a:ext uri="{FF2B5EF4-FFF2-40B4-BE49-F238E27FC236}">
                <a16:creationId xmlns:a16="http://schemas.microsoft.com/office/drawing/2014/main" id="{AFE01BFF-5934-2AE5-CE1B-76A9874FB7B5}"/>
              </a:ext>
            </a:extLst>
          </p:cNvPr>
          <p:cNvSpPr txBox="1"/>
          <p:nvPr/>
        </p:nvSpPr>
        <p:spPr>
          <a:xfrm>
            <a:off x="2603447" y="3326608"/>
            <a:ext cx="3800406" cy="1333698"/>
          </a:xfrm>
          <a:prstGeom prst="rect">
            <a:avLst/>
          </a:prstGeom>
        </p:spPr>
        <p:txBody>
          <a:bodyPr wrap="square"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Le harcèlement sexuel touche tout le monde </a:t>
            </a:r>
            <a:br>
              <a:rPr lang="fr-CA" sz="2800" noProof="0" dirty="0">
                <a:solidFill>
                  <a:srgbClr val="394240"/>
                </a:solidFill>
                <a:latin typeface="Aptos Light" panose="020B0004020202020204" pitchFamily="34" charset="0"/>
                <a:ea typeface="Aptos"/>
                <a:cs typeface="Aptos"/>
                <a:sym typeface="Aptos"/>
              </a:rPr>
            </a:br>
            <a:r>
              <a:rPr lang="fr-CA" sz="2800" noProof="0" dirty="0">
                <a:solidFill>
                  <a:srgbClr val="394240"/>
                </a:solidFill>
                <a:latin typeface="Aptos Light" panose="020B0004020202020204" pitchFamily="34" charset="0"/>
                <a:ea typeface="Aptos"/>
                <a:cs typeface="Aptos"/>
                <a:sym typeface="Aptos"/>
              </a:rPr>
              <a:t>de la même façon.</a:t>
            </a:r>
          </a:p>
        </p:txBody>
      </p:sp>
      <p:sp>
        <p:nvSpPr>
          <p:cNvPr id="62" name="Rounded Rectangle 61">
            <a:extLst>
              <a:ext uri="{FF2B5EF4-FFF2-40B4-BE49-F238E27FC236}">
                <a16:creationId xmlns:a16="http://schemas.microsoft.com/office/drawing/2014/main" id="{B0AF0AD9-3CE2-AAC7-6BEE-6F37A588680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2" name="TextBox 32">
            <a:extLst>
              <a:ext uri="{FF2B5EF4-FFF2-40B4-BE49-F238E27FC236}">
                <a16:creationId xmlns:a16="http://schemas.microsoft.com/office/drawing/2014/main" id="{80074639-7194-D057-BD74-252A60F06640}"/>
              </a:ext>
            </a:extLst>
          </p:cNvPr>
          <p:cNvSpPr txBox="1"/>
          <p:nvPr/>
        </p:nvSpPr>
        <p:spPr>
          <a:xfrm>
            <a:off x="10277462" y="3848100"/>
            <a:ext cx="7078803" cy="2041585"/>
          </a:xfrm>
          <a:prstGeom prst="rect">
            <a:avLst/>
          </a:prstGeom>
        </p:spPr>
        <p:txBody>
          <a:bodyPr wrap="square" lIns="0" tIns="0" rIns="0" bIns="0" rtlCol="0" anchor="t">
            <a:spAutoFit/>
          </a:bodyPr>
          <a:lstStyle/>
          <a:p>
            <a:pPr marL="582930" lvl="1" indent="-291465" algn="l">
              <a:lnSpc>
                <a:spcPts val="3240"/>
              </a:lnSpc>
              <a:buFont typeface="Arial"/>
              <a:buChar char="•"/>
            </a:pPr>
            <a:r>
              <a:rPr lang="fr-CA" sz="2600" noProof="0" dirty="0">
                <a:solidFill>
                  <a:srgbClr val="394240"/>
                </a:solidFill>
                <a:latin typeface="Aptos Light" panose="020B0004020202020204" pitchFamily="34" charset="0"/>
                <a:ea typeface="Aptos"/>
                <a:cs typeface="Aptos"/>
                <a:sym typeface="Aptos"/>
              </a:rPr>
              <a:t>font partie d’un ou de plusieurs groupes marginalisés</a:t>
            </a:r>
          </a:p>
          <a:p>
            <a:pPr marL="582930" lvl="1" indent="-291465">
              <a:lnSpc>
                <a:spcPts val="3240"/>
              </a:lnSpc>
              <a:buFont typeface="Arial"/>
              <a:buChar char="•"/>
            </a:pPr>
            <a:r>
              <a:rPr lang="fr-CA" sz="2600" noProof="0" dirty="0">
                <a:solidFill>
                  <a:srgbClr val="394240"/>
                </a:solidFill>
                <a:latin typeface="Aptos Light" panose="020B0004020202020204" pitchFamily="34" charset="0"/>
                <a:ea typeface="Aptos"/>
                <a:cs typeface="Aptos"/>
                <a:sym typeface="Aptos"/>
              </a:rPr>
              <a:t>travaillent de nuit, dans des endroits isolés </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ou en contact avec le public</a:t>
            </a:r>
          </a:p>
          <a:p>
            <a:pPr marL="582930" lvl="1" indent="-291465">
              <a:lnSpc>
                <a:spcPts val="3240"/>
              </a:lnSpc>
              <a:buFont typeface="Arial"/>
              <a:buChar char="•"/>
            </a:pPr>
            <a:r>
              <a:rPr lang="fr-CA" sz="2600" noProof="0" dirty="0">
                <a:solidFill>
                  <a:srgbClr val="394240"/>
                </a:solidFill>
                <a:latin typeface="Aptos Light" panose="020B0004020202020204" pitchFamily="34" charset="0"/>
                <a:ea typeface="Aptos"/>
                <a:cs typeface="Aptos"/>
                <a:sym typeface="Aptos"/>
              </a:rPr>
              <a:t>ont un emploi précaire</a:t>
            </a:r>
          </a:p>
        </p:txBody>
      </p:sp>
      <p:grpSp>
        <p:nvGrpSpPr>
          <p:cNvPr id="13" name="Group 12">
            <a:extLst>
              <a:ext uri="{FF2B5EF4-FFF2-40B4-BE49-F238E27FC236}">
                <a16:creationId xmlns:a16="http://schemas.microsoft.com/office/drawing/2014/main" id="{49840986-7A1A-955A-C6B4-90BBC608C0D4}"/>
              </a:ext>
              <a:ext uri="{C183D7F6-B498-43B3-948B-1728B52AA6E4}">
                <adec:decorative xmlns:adec="http://schemas.microsoft.com/office/drawing/2017/decorative" val="1"/>
              </a:ext>
            </a:extLst>
          </p:cNvPr>
          <p:cNvGrpSpPr/>
          <p:nvPr/>
        </p:nvGrpSpPr>
        <p:grpSpPr>
          <a:xfrm>
            <a:off x="14003555" y="9408420"/>
            <a:ext cx="3873779" cy="604619"/>
            <a:chOff x="5955176" y="4998796"/>
            <a:chExt cx="6008224" cy="937763"/>
          </a:xfrm>
        </p:grpSpPr>
        <p:pic>
          <p:nvPicPr>
            <p:cNvPr id="14" name="Graphic 4">
              <a:extLst>
                <a:ext uri="{FF2B5EF4-FFF2-40B4-BE49-F238E27FC236}">
                  <a16:creationId xmlns:a16="http://schemas.microsoft.com/office/drawing/2014/main" id="{4F0E9F3D-5A52-98E9-8649-08A1E4292F0A}"/>
                </a:ext>
              </a:extLst>
            </p:cNvPr>
            <p:cNvPicPr>
              <a:picLocks noChangeAspect="1"/>
            </p:cNvPicPr>
            <p:nvPr/>
          </p:nvPicPr>
          <p:blipFill>
            <a:blip r:embed="rId5">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5" name="Picture 14">
              <a:extLst>
                <a:ext uri="{FF2B5EF4-FFF2-40B4-BE49-F238E27FC236}">
                  <a16:creationId xmlns:a16="http://schemas.microsoft.com/office/drawing/2014/main" id="{2D62AEB1-E6F3-B15D-305A-142CB5DBEAC2}"/>
                </a:ext>
              </a:extLst>
            </p:cNvPr>
            <p:cNvPicPr>
              <a:picLocks noChangeAspect="1"/>
            </p:cNvPicPr>
            <p:nvPr/>
          </p:nvPicPr>
          <p:blipFill>
            <a:blip r:embed="rId6">
              <a:alphaModFix/>
            </a:blip>
            <a:srcRect l="12461" r="13510" b="7409"/>
            <a:stretch>
              <a:fillRect/>
            </a:stretch>
          </p:blipFill>
          <p:spPr>
            <a:xfrm>
              <a:off x="9677400" y="4998796"/>
              <a:ext cx="2286000" cy="937763"/>
            </a:xfrm>
            <a:prstGeom prst="rect">
              <a:avLst/>
            </a:prstGeom>
          </p:spPr>
        </p:pic>
      </p:grpSp>
      <p:grpSp>
        <p:nvGrpSpPr>
          <p:cNvPr id="16" name="Group 15">
            <a:extLst>
              <a:ext uri="{FF2B5EF4-FFF2-40B4-BE49-F238E27FC236}">
                <a16:creationId xmlns:a16="http://schemas.microsoft.com/office/drawing/2014/main" id="{E4B7DFB1-98BE-07C6-9AAB-0B24B681A352}"/>
              </a:ext>
              <a:ext uri="{C183D7F6-B498-43B3-948B-1728B52AA6E4}">
                <adec:decorative xmlns:adec="http://schemas.microsoft.com/office/drawing/2017/decorative" val="1"/>
              </a:ext>
            </a:extLst>
          </p:cNvPr>
          <p:cNvGrpSpPr/>
          <p:nvPr/>
        </p:nvGrpSpPr>
        <p:grpSpPr>
          <a:xfrm>
            <a:off x="9677404" y="6908046"/>
            <a:ext cx="4114796" cy="4054944"/>
            <a:chOff x="14418358" y="6908046"/>
            <a:chExt cx="4114796" cy="4054944"/>
          </a:xfrm>
        </p:grpSpPr>
        <p:sp>
          <p:nvSpPr>
            <p:cNvPr id="17" name="Freeform 28">
              <a:extLst>
                <a:ext uri="{FF2B5EF4-FFF2-40B4-BE49-F238E27FC236}">
                  <a16:creationId xmlns:a16="http://schemas.microsoft.com/office/drawing/2014/main" id="{0F256ECB-7D37-8696-07A7-872F77014CB6}"/>
                </a:ext>
              </a:extLst>
            </p:cNvPr>
            <p:cNvSpPr/>
            <p:nvPr/>
          </p:nvSpPr>
          <p:spPr>
            <a:xfrm>
              <a:off x="14418358" y="7830602"/>
              <a:ext cx="4114796" cy="3132388"/>
            </a:xfrm>
            <a:custGeom>
              <a:avLst/>
              <a:gdLst/>
              <a:ahLst/>
              <a:cxnLst/>
              <a:rect l="l" t="t" r="r" b="b"/>
              <a:pathLst>
                <a:path w="4114796" h="3132388">
                  <a:moveTo>
                    <a:pt x="0" y="0"/>
                  </a:moveTo>
                  <a:lnTo>
                    <a:pt x="4114796" y="0"/>
                  </a:lnTo>
                  <a:lnTo>
                    <a:pt x="4114796" y="3132388"/>
                  </a:lnTo>
                  <a:lnTo>
                    <a:pt x="0" y="3132388"/>
                  </a:lnTo>
                  <a:lnTo>
                    <a:pt x="0" y="0"/>
                  </a:lnTo>
                  <a:close/>
                </a:path>
              </a:pathLst>
            </a:custGeom>
            <a:blipFill>
              <a:blip>
                <a:alphaModFix amt="44999"/>
                <a:extLst>
                  <a:ext uri="{96DAC541-7B7A-43D3-8B79-37D633B846F1}">
                    <asvg:svgBlip xmlns:asvg="http://schemas.microsoft.com/office/drawing/2016/SVG/main" r:embed="rId7"/>
                  </a:ext>
                </a:extLst>
              </a:blip>
              <a:stretch>
                <a:fillRect/>
              </a:stretch>
            </a:blipFill>
          </p:spPr>
          <p:txBody>
            <a:bodyPr/>
            <a:lstStyle/>
            <a:p>
              <a:endParaRPr lang="en-CA" noProof="1"/>
            </a:p>
          </p:txBody>
        </p:sp>
        <p:sp>
          <p:nvSpPr>
            <p:cNvPr id="18" name="Freeform 29">
              <a:extLst>
                <a:ext uri="{FF2B5EF4-FFF2-40B4-BE49-F238E27FC236}">
                  <a16:creationId xmlns:a16="http://schemas.microsoft.com/office/drawing/2014/main" id="{DC810CE9-F99E-80A7-C4B4-461122C3FCA6}"/>
                </a:ext>
              </a:extLst>
            </p:cNvPr>
            <p:cNvSpPr/>
            <p:nvPr/>
          </p:nvSpPr>
          <p:spPr>
            <a:xfrm>
              <a:off x="17356266" y="6926611"/>
              <a:ext cx="1051524" cy="1051524"/>
            </a:xfrm>
            <a:custGeom>
              <a:avLst/>
              <a:gdLst/>
              <a:ahLst/>
              <a:cxnLst/>
              <a:rect l="l" t="t" r="r" b="b"/>
              <a:pathLst>
                <a:path w="1051524" h="1051524">
                  <a:moveTo>
                    <a:pt x="0" y="0"/>
                  </a:moveTo>
                  <a:lnTo>
                    <a:pt x="1051524" y="0"/>
                  </a:lnTo>
                  <a:lnTo>
                    <a:pt x="1051524" y="1051525"/>
                  </a:lnTo>
                  <a:lnTo>
                    <a:pt x="0" y="1051525"/>
                  </a:lnTo>
                  <a:lnTo>
                    <a:pt x="0" y="0"/>
                  </a:lnTo>
                  <a:close/>
                </a:path>
              </a:pathLst>
            </a:custGeom>
            <a:blipFill>
              <a:blip>
                <a:alphaModFix amt="44999"/>
                <a:extLst>
                  <a:ext uri="{96DAC541-7B7A-43D3-8B79-37D633B846F1}">
                    <asvg:svgBlip xmlns:asvg="http://schemas.microsoft.com/office/drawing/2016/SVG/main" r:embed="rId8"/>
                  </a:ext>
                </a:extLst>
              </a:blip>
              <a:stretch>
                <a:fillRect/>
              </a:stretch>
            </a:blipFill>
          </p:spPr>
          <p:txBody>
            <a:bodyPr/>
            <a:lstStyle/>
            <a:p>
              <a:endParaRPr lang="en-CA" noProof="1"/>
            </a:p>
          </p:txBody>
        </p:sp>
        <p:sp>
          <p:nvSpPr>
            <p:cNvPr id="19" name="Freeform 30">
              <a:extLst>
                <a:ext uri="{FF2B5EF4-FFF2-40B4-BE49-F238E27FC236}">
                  <a16:creationId xmlns:a16="http://schemas.microsoft.com/office/drawing/2014/main" id="{F2F0C9DD-0B19-E03A-B669-C01FF65E0FDF}"/>
                </a:ext>
              </a:extLst>
            </p:cNvPr>
            <p:cNvSpPr/>
            <p:nvPr/>
          </p:nvSpPr>
          <p:spPr>
            <a:xfrm>
              <a:off x="14418358" y="6908046"/>
              <a:ext cx="1110201" cy="1043589"/>
            </a:xfrm>
            <a:custGeom>
              <a:avLst/>
              <a:gdLst/>
              <a:ahLst/>
              <a:cxnLst/>
              <a:rect l="l" t="t" r="r" b="b"/>
              <a:pathLst>
                <a:path w="1110201" h="1043589">
                  <a:moveTo>
                    <a:pt x="0" y="0"/>
                  </a:moveTo>
                  <a:lnTo>
                    <a:pt x="1110201" y="0"/>
                  </a:lnTo>
                  <a:lnTo>
                    <a:pt x="1110201" y="1043589"/>
                  </a:lnTo>
                  <a:lnTo>
                    <a:pt x="0" y="1043589"/>
                  </a:lnTo>
                  <a:lnTo>
                    <a:pt x="0" y="0"/>
                  </a:lnTo>
                  <a:close/>
                </a:path>
              </a:pathLst>
            </a:custGeom>
            <a:blipFill>
              <a:blip>
                <a:alphaModFix amt="44999"/>
                <a:extLst>
                  <a:ext uri="{96DAC541-7B7A-43D3-8B79-37D633B846F1}">
                    <asvg:svgBlip xmlns:asvg="http://schemas.microsoft.com/office/drawing/2016/SVG/main" r:embed="rId9"/>
                  </a:ext>
                </a:extLst>
              </a:blip>
              <a:stretch>
                <a:fillRect/>
              </a:stretch>
            </a:blipFill>
          </p:spPr>
          <p:txBody>
            <a:bodyPr/>
            <a:lstStyle/>
            <a:p>
              <a:endParaRPr lang="en-CA" noProof="1"/>
            </a:p>
          </p:txBody>
        </p:sp>
      </p:grpSp>
    </p:spTree>
    <p:extLst>
      <p:ext uri="{BB962C8B-B14F-4D97-AF65-F5344CB8AC3E}">
        <p14:creationId xmlns:p14="http://schemas.microsoft.com/office/powerpoint/2010/main" val="303830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661B5-39BE-1C44-5C0B-7B77B1E14ACB}"/>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BE8CC57B-7A23-6718-0F6A-B8449936D30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F945F6A3-5736-6E7C-3E63-0C0C851ADA51}"/>
              </a:ext>
              <a:ext uri="{C183D7F6-B498-43B3-948B-1728B52AA6E4}">
                <adec:decorative xmlns:adec="http://schemas.microsoft.com/office/drawing/2017/decorative" val="1"/>
              </a:ext>
            </a:extLst>
          </p:cNvPr>
          <p:cNvSpPr/>
          <p:nvPr/>
        </p:nvSpPr>
        <p:spPr>
          <a:xfrm>
            <a:off x="9650792" y="2788510"/>
            <a:ext cx="8185918" cy="3421790"/>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441876DF-9DAA-98E6-6994-F3D57F06C94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4" name="TextBox 24">
            <a:extLst>
              <a:ext uri="{FF2B5EF4-FFF2-40B4-BE49-F238E27FC236}">
                <a16:creationId xmlns:a16="http://schemas.microsoft.com/office/drawing/2014/main" id="{4D7461E0-B5DC-E4BD-9EDA-493648E30A57}"/>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0A1A90EA-A2AC-6887-E431-F2C988B6B4B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816D13F8-626A-E6A2-C4DF-58B7D92AC830}"/>
              </a:ext>
            </a:extLst>
          </p:cNvPr>
          <p:cNvSpPr txBox="1"/>
          <p:nvPr/>
        </p:nvSpPr>
        <p:spPr>
          <a:xfrm>
            <a:off x="160250" y="6809354"/>
            <a:ext cx="8686800" cy="3579057"/>
          </a:xfrm>
          <a:prstGeom prst="rect">
            <a:avLst/>
          </a:prstGeom>
        </p:spPr>
        <p:txBody>
          <a:bodyPr wrap="square" lIns="0" tIns="0" rIns="0" bIns="0" rtlCol="0" anchor="t">
            <a:spAutoFit/>
          </a:bodyPr>
          <a:lstStyle/>
          <a:p>
            <a:pPr marL="190025" lvl="1">
              <a:lnSpc>
                <a:spcPts val="2835"/>
              </a:lnSpc>
            </a:pPr>
            <a:endParaRPr lang="fr-CA" sz="2150" noProof="0" dirty="0">
              <a:solidFill>
                <a:srgbClr val="394240"/>
              </a:solidFill>
              <a:latin typeface="Aptos Light" panose="020B0004020202020204" pitchFamily="34" charset="0"/>
              <a:ea typeface="Aptos"/>
              <a:cs typeface="Aptos"/>
              <a:sym typeface="Aptos"/>
            </a:endParaRPr>
          </a:p>
          <a:p>
            <a:pPr marL="380049" lvl="1" indent="-190024">
              <a:lnSpc>
                <a:spcPts val="2835"/>
              </a:lnSpc>
              <a:buFont typeface="Arial"/>
              <a:buChar char="•"/>
            </a:pPr>
            <a:r>
              <a:rPr lang="fr-CA" sz="2150" noProof="0" dirty="0">
                <a:solidFill>
                  <a:srgbClr val="394240"/>
                </a:solidFill>
                <a:latin typeface="Aptos Light" panose="020B0004020202020204" pitchFamily="34" charset="0"/>
                <a:ea typeface="Aptos"/>
                <a:cs typeface="Aptos"/>
                <a:sym typeface="Aptos"/>
              </a:rPr>
              <a:t>Minimise les risques auxquels sont exposées les victimes lorsqu’elles doivent décider de signaler ou non du harcèlement sexuel</a:t>
            </a:r>
          </a:p>
          <a:p>
            <a:pPr marL="380049" lvl="1" indent="-190024">
              <a:lnSpc>
                <a:spcPts val="2835"/>
              </a:lnSpc>
              <a:buFont typeface="Arial"/>
              <a:buChar char="•"/>
            </a:pPr>
            <a:r>
              <a:rPr lang="fr-CA" sz="2150" noProof="0" dirty="0">
                <a:solidFill>
                  <a:srgbClr val="394240"/>
                </a:solidFill>
                <a:latin typeface="Aptos Light" panose="020B0004020202020204" pitchFamily="34" charset="0"/>
                <a:ea typeface="Aptos"/>
                <a:cs typeface="Aptos"/>
                <a:sym typeface="Aptos"/>
              </a:rPr>
              <a:t>Renforce le sentiment de culpabilité et le jugement à l’endroit des personnes qui ne font pas de signalements, laissant entendre qu’elles sont responsables de la persistance du harcèlement sexuel</a:t>
            </a:r>
          </a:p>
          <a:p>
            <a:pPr marL="380049" lvl="1" indent="-190024">
              <a:lnSpc>
                <a:spcPts val="2835"/>
              </a:lnSpc>
              <a:buFont typeface="Arial"/>
              <a:buChar char="•"/>
            </a:pPr>
            <a:r>
              <a:rPr lang="fr-CA" sz="2150" noProof="0" dirty="0">
                <a:solidFill>
                  <a:srgbClr val="394240"/>
                </a:solidFill>
                <a:latin typeface="Aptos Light" panose="020B0004020202020204" pitchFamily="34" charset="0"/>
                <a:ea typeface="Aptos"/>
                <a:cs typeface="Aptos"/>
                <a:sym typeface="Aptos"/>
              </a:rPr>
              <a:t>Ignore les obstacles systémiques qui rendent difficile le signalement </a:t>
            </a:r>
            <a:br>
              <a:rPr lang="fr-CA" sz="2150" noProof="0" dirty="0">
                <a:solidFill>
                  <a:srgbClr val="394240"/>
                </a:solidFill>
                <a:latin typeface="Aptos Light" panose="020B0004020202020204" pitchFamily="34" charset="0"/>
                <a:ea typeface="Aptos"/>
                <a:cs typeface="Aptos"/>
                <a:sym typeface="Aptos"/>
              </a:rPr>
            </a:br>
            <a:r>
              <a:rPr lang="fr-CA" sz="2150" noProof="0" dirty="0">
                <a:solidFill>
                  <a:srgbClr val="394240"/>
                </a:solidFill>
                <a:latin typeface="Aptos Light" panose="020B0004020202020204" pitchFamily="34" charset="0"/>
                <a:ea typeface="Aptos"/>
                <a:cs typeface="Aptos"/>
                <a:sym typeface="Aptos"/>
              </a:rPr>
              <a:t>des cas de harcèlement sexuel</a:t>
            </a:r>
          </a:p>
          <a:p>
            <a:pPr marL="380049" lvl="1" indent="-190024">
              <a:lnSpc>
                <a:spcPts val="2835"/>
              </a:lnSpc>
              <a:buFont typeface="Arial"/>
              <a:buChar char="•"/>
            </a:pPr>
            <a:endParaRPr lang="fr-CA" sz="2200" noProof="0" dirty="0">
              <a:solidFill>
                <a:srgbClr val="394240"/>
              </a:solidFill>
              <a:latin typeface="Aptos Light" panose="020B0004020202020204" pitchFamily="34" charset="0"/>
              <a:ea typeface="Aptos"/>
              <a:cs typeface="Aptos"/>
              <a:sym typeface="Aptos"/>
            </a:endParaRPr>
          </a:p>
          <a:p>
            <a:pPr marL="380049" lvl="1" indent="-190024">
              <a:lnSpc>
                <a:spcPts val="2835"/>
              </a:lnSpc>
              <a:buFont typeface="Arial"/>
              <a:buChar char="•"/>
            </a:pPr>
            <a:endParaRPr lang="fr-CA" sz="2200" noProof="0" dirty="0">
              <a:solidFill>
                <a:srgbClr val="394240"/>
              </a:solidFill>
              <a:latin typeface="Aptos Light" panose="020B0004020202020204" pitchFamily="34" charset="0"/>
              <a:ea typeface="Aptos"/>
              <a:cs typeface="Aptos"/>
              <a:sym typeface="Aptos"/>
            </a:endParaRPr>
          </a:p>
        </p:txBody>
      </p:sp>
      <p:sp>
        <p:nvSpPr>
          <p:cNvPr id="55" name="TextBox 54">
            <a:extLst>
              <a:ext uri="{FF2B5EF4-FFF2-40B4-BE49-F238E27FC236}">
                <a16:creationId xmlns:a16="http://schemas.microsoft.com/office/drawing/2014/main" id="{31E76A69-6BEE-CD58-FC86-E1B059071C06}"/>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11CCBF34-D9E6-FB63-4880-6E6BBD280B6F}"/>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7785AF10-BE62-E461-160D-186471B6F58F}"/>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CCE404E9-B751-FFE0-BF8D-CB4E0CDF3CD3}"/>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20" name="Rounded Rectangle 19">
            <a:extLst>
              <a:ext uri="{FF2B5EF4-FFF2-40B4-BE49-F238E27FC236}">
                <a16:creationId xmlns:a16="http://schemas.microsoft.com/office/drawing/2014/main" id="{2187F3AC-82C7-C260-EEB0-F9C901B644ED}"/>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grpSp>
        <p:nvGrpSpPr>
          <p:cNvPr id="21" name="Group 13">
            <a:extLst>
              <a:ext uri="{FF2B5EF4-FFF2-40B4-BE49-F238E27FC236}">
                <a16:creationId xmlns:a16="http://schemas.microsoft.com/office/drawing/2014/main" id="{6BC0138F-7A3F-7452-7E80-9D7F6A2B1D1B}"/>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22" name="TextBox 16">
              <a:extLst>
                <a:ext uri="{FF2B5EF4-FFF2-40B4-BE49-F238E27FC236}">
                  <a16:creationId xmlns:a16="http://schemas.microsoft.com/office/drawing/2014/main" id="{34ADEA7E-CEAD-F707-FBE7-31DEC025CF93}"/>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23" name="Freeform 17">
              <a:extLst>
                <a:ext uri="{FF2B5EF4-FFF2-40B4-BE49-F238E27FC236}">
                  <a16:creationId xmlns:a16="http://schemas.microsoft.com/office/drawing/2014/main" id="{0A5B42A2-4132-D36F-D18F-DFB2DFA3CEC1}"/>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fr-CA" noProof="0" dirty="0"/>
            </a:p>
          </p:txBody>
        </p:sp>
        <p:sp>
          <p:nvSpPr>
            <p:cNvPr id="25" name="Freeform 18">
              <a:extLst>
                <a:ext uri="{FF2B5EF4-FFF2-40B4-BE49-F238E27FC236}">
                  <a16:creationId xmlns:a16="http://schemas.microsoft.com/office/drawing/2014/main" id="{CA9D2760-3FBE-3AAC-6EE2-537E667BF549}"/>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grpSp>
      <p:sp>
        <p:nvSpPr>
          <p:cNvPr id="49" name="TextBox 49">
            <a:extLst>
              <a:ext uri="{FF2B5EF4-FFF2-40B4-BE49-F238E27FC236}">
                <a16:creationId xmlns:a16="http://schemas.microsoft.com/office/drawing/2014/main" id="{3875115D-577D-252B-1E9A-F1C3B6C4E9CF}"/>
              </a:ext>
            </a:extLst>
          </p:cNvPr>
          <p:cNvSpPr txBox="1"/>
          <p:nvPr/>
        </p:nvSpPr>
        <p:spPr>
          <a:xfrm>
            <a:off x="2304636" y="3618096"/>
            <a:ext cx="4332499" cy="861774"/>
          </a:xfrm>
          <a:prstGeom prst="rect">
            <a:avLst/>
          </a:prstGeom>
        </p:spPr>
        <p:txBody>
          <a:bodyPr wrap="square"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Il est facile de signaler des cas de harcèlement sexuel.</a:t>
            </a:r>
          </a:p>
        </p:txBody>
      </p:sp>
      <p:sp>
        <p:nvSpPr>
          <p:cNvPr id="62" name="Rounded Rectangle 61">
            <a:extLst>
              <a:ext uri="{FF2B5EF4-FFF2-40B4-BE49-F238E27FC236}">
                <a16:creationId xmlns:a16="http://schemas.microsoft.com/office/drawing/2014/main" id="{8721276B-B613-CF1B-07C3-5F2A4B0E0E97}"/>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7" name="Freeform 31">
            <a:extLst>
              <a:ext uri="{FF2B5EF4-FFF2-40B4-BE49-F238E27FC236}">
                <a16:creationId xmlns:a16="http://schemas.microsoft.com/office/drawing/2014/main" id="{4A5AC011-B626-A11C-EA0D-9977DF65BB4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5">
              <a:alphaModFix amt="10999"/>
            </a:blip>
            <a:stretch>
              <a:fillRect l="-102815" t="-216842" r="-2607" b="-111502"/>
            </a:stretch>
          </a:blipFill>
        </p:spPr>
        <p:txBody>
          <a:bodyPr/>
          <a:lstStyle/>
          <a:p>
            <a:endParaRPr lang="fr-CA" noProof="0" dirty="0"/>
          </a:p>
        </p:txBody>
      </p:sp>
      <p:sp>
        <p:nvSpPr>
          <p:cNvPr id="9" name="TextBox 28">
            <a:extLst>
              <a:ext uri="{FF2B5EF4-FFF2-40B4-BE49-F238E27FC236}">
                <a16:creationId xmlns:a16="http://schemas.microsoft.com/office/drawing/2014/main" id="{142804A2-551C-2294-CB11-7FE9FD8D8A4D}"/>
              </a:ext>
            </a:extLst>
          </p:cNvPr>
          <p:cNvSpPr txBox="1"/>
          <p:nvPr/>
        </p:nvSpPr>
        <p:spPr>
          <a:xfrm>
            <a:off x="10005883" y="3048709"/>
            <a:ext cx="7443917" cy="2860527"/>
          </a:xfrm>
          <a:prstGeom prst="rect">
            <a:avLst/>
          </a:prstGeom>
        </p:spPr>
        <p:txBody>
          <a:bodyPr wrap="square" lIns="0" tIns="0" rIns="0" bIns="0" rtlCol="0" anchor="t">
            <a:spAutoFit/>
          </a:bodyPr>
          <a:lstStyle/>
          <a:p>
            <a:pPr algn="ctr">
              <a:lnSpc>
                <a:spcPts val="3240"/>
              </a:lnSpc>
            </a:pPr>
            <a:r>
              <a:rPr lang="fr-CA" sz="2550" noProof="0" dirty="0">
                <a:solidFill>
                  <a:srgbClr val="394240"/>
                </a:solidFill>
                <a:latin typeface="Aptos Light" panose="020B0004020202020204" pitchFamily="34" charset="0"/>
                <a:ea typeface="Aptos"/>
                <a:cs typeface="Aptos"/>
                <a:sym typeface="Aptos"/>
              </a:rPr>
              <a:t>Il est souvent difficile et même dangereux </a:t>
            </a:r>
            <a:br>
              <a:rPr lang="fr-CA" sz="2550" noProof="0" dirty="0">
                <a:solidFill>
                  <a:srgbClr val="394240"/>
                </a:solidFill>
                <a:latin typeface="Aptos Light" panose="020B0004020202020204" pitchFamily="34" charset="0"/>
                <a:ea typeface="Aptos"/>
                <a:cs typeface="Aptos"/>
                <a:sym typeface="Aptos"/>
              </a:rPr>
            </a:br>
            <a:r>
              <a:rPr lang="fr-CA" sz="2550" noProof="0" dirty="0">
                <a:solidFill>
                  <a:srgbClr val="394240"/>
                </a:solidFill>
                <a:latin typeface="Aptos Light" panose="020B0004020202020204" pitchFamily="34" charset="0"/>
                <a:ea typeface="Aptos"/>
                <a:cs typeface="Aptos"/>
                <a:sym typeface="Aptos"/>
              </a:rPr>
              <a:t>de signaler un cas de harcèlement sexuel au travail. </a:t>
            </a:r>
            <a:br>
              <a:rPr lang="fr-CA" sz="2550" noProof="0" dirty="0">
                <a:solidFill>
                  <a:srgbClr val="394240"/>
                </a:solidFill>
                <a:latin typeface="Aptos Light" panose="020B0004020202020204" pitchFamily="34" charset="0"/>
                <a:ea typeface="Aptos"/>
                <a:cs typeface="Aptos"/>
                <a:sym typeface="Aptos"/>
              </a:rPr>
            </a:br>
            <a:r>
              <a:rPr lang="fr-CA" sz="2550" noProof="0" dirty="0">
                <a:solidFill>
                  <a:srgbClr val="394240"/>
                </a:solidFill>
                <a:latin typeface="Aptos Light" panose="020B0004020202020204" pitchFamily="34" charset="0"/>
                <a:ea typeface="Aptos"/>
                <a:cs typeface="Aptos"/>
                <a:sym typeface="Aptos"/>
              </a:rPr>
              <a:t>De nombreuses organisations ne disposent pas </a:t>
            </a:r>
            <a:br>
              <a:rPr lang="fr-CA" sz="2550" noProof="0" dirty="0">
                <a:solidFill>
                  <a:srgbClr val="394240"/>
                </a:solidFill>
                <a:latin typeface="Aptos Light" panose="020B0004020202020204" pitchFamily="34" charset="0"/>
                <a:ea typeface="Aptos"/>
                <a:cs typeface="Aptos"/>
                <a:sym typeface="Aptos"/>
              </a:rPr>
            </a:br>
            <a:r>
              <a:rPr lang="fr-CA" sz="2550" noProof="0" dirty="0">
                <a:solidFill>
                  <a:srgbClr val="394240"/>
                </a:solidFill>
                <a:latin typeface="Aptos Light" panose="020B0004020202020204" pitchFamily="34" charset="0"/>
                <a:ea typeface="Aptos"/>
                <a:cs typeface="Aptos"/>
                <a:sym typeface="Aptos"/>
              </a:rPr>
              <a:t>de procédures de signalement sûres et confidentielles. Les employé.e.s peuvent donc craindre des représailles, de ne pas être cru.e.s ou subir d’autres répercussions reliées au fait de signaler un incident.</a:t>
            </a:r>
          </a:p>
        </p:txBody>
      </p:sp>
      <p:grpSp>
        <p:nvGrpSpPr>
          <p:cNvPr id="2" name="Group 1">
            <a:extLst>
              <a:ext uri="{FF2B5EF4-FFF2-40B4-BE49-F238E27FC236}">
                <a16:creationId xmlns:a16="http://schemas.microsoft.com/office/drawing/2014/main" id="{22213A27-C1F6-57BA-A07C-5505E715E68E}"/>
              </a:ext>
              <a:ext uri="{C183D7F6-B498-43B3-948B-1728B52AA6E4}">
                <adec:decorative xmlns:adec="http://schemas.microsoft.com/office/drawing/2017/decorative" val="1"/>
              </a:ext>
            </a:extLst>
          </p:cNvPr>
          <p:cNvGrpSpPr/>
          <p:nvPr/>
        </p:nvGrpSpPr>
        <p:grpSpPr>
          <a:xfrm>
            <a:off x="14003555" y="9408420"/>
            <a:ext cx="3873779" cy="604619"/>
            <a:chOff x="5955176" y="4998796"/>
            <a:chExt cx="6008224" cy="937763"/>
          </a:xfrm>
        </p:grpSpPr>
        <p:pic>
          <p:nvPicPr>
            <p:cNvPr id="3" name="Graphic 4">
              <a:extLst>
                <a:ext uri="{FF2B5EF4-FFF2-40B4-BE49-F238E27FC236}">
                  <a16:creationId xmlns:a16="http://schemas.microsoft.com/office/drawing/2014/main" id="{25DE0D57-F902-06E1-7F1C-69873C8A143C}"/>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4" name="Picture 3">
              <a:extLst>
                <a:ext uri="{FF2B5EF4-FFF2-40B4-BE49-F238E27FC236}">
                  <a16:creationId xmlns:a16="http://schemas.microsoft.com/office/drawing/2014/main" id="{07C9CEEB-B4A9-A18E-2037-824A6AF1A5E9}"/>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937697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10D58-2F0B-1B13-8280-9AA0D03CF3CE}"/>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09B54361-9D33-1ECD-F10F-E4D3B393C21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979CAD4F-6CAD-B855-F573-37A6AA4F8BF6}"/>
              </a:ext>
              <a:ext uri="{C183D7F6-B498-43B3-948B-1728B52AA6E4}">
                <adec:decorative xmlns:adec="http://schemas.microsoft.com/office/drawing/2017/decorative" val="1"/>
              </a:ext>
            </a:extLst>
          </p:cNvPr>
          <p:cNvSpPr/>
          <p:nvPr/>
        </p:nvSpPr>
        <p:spPr>
          <a:xfrm>
            <a:off x="9650792" y="2786752"/>
            <a:ext cx="8185918" cy="3255572"/>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B4E24076-EFDB-4094-F851-6059BA6F3F6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4" name="TextBox 24">
            <a:extLst>
              <a:ext uri="{FF2B5EF4-FFF2-40B4-BE49-F238E27FC236}">
                <a16:creationId xmlns:a16="http://schemas.microsoft.com/office/drawing/2014/main" id="{3ACF07A6-CA9D-A1AF-91FF-B62BD07A0F17}"/>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F62F7DB6-BF68-4D48-51F1-E444D4545BC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03E23FE0-CEC0-B1D8-D3C9-FF944A315D7B}"/>
              </a:ext>
            </a:extLst>
          </p:cNvPr>
          <p:cNvSpPr txBox="1"/>
          <p:nvPr/>
        </p:nvSpPr>
        <p:spPr>
          <a:xfrm>
            <a:off x="503150" y="7308960"/>
            <a:ext cx="8001000" cy="2142766"/>
          </a:xfrm>
          <a:prstGeom prst="rect">
            <a:avLst/>
          </a:prstGeom>
        </p:spPr>
        <p:txBody>
          <a:bodyPr wrap="square" lIns="0" tIns="0" rIns="0" bIns="0" rtlCol="0" anchor="t">
            <a:spAutoFit/>
          </a:bodyPr>
          <a:lstStyle/>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Fait peser la responsabilité de la résolution du problème sur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les travailleur.euse.s tout en rejetant la faute sur la victime</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Permet aux organisations d’échapper à leur responsabilité dans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la mise en place d’un lieu de travail sûr</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Réduit les investissements des organisations dans des mesures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de prévention</a:t>
            </a:r>
          </a:p>
        </p:txBody>
      </p:sp>
      <p:sp>
        <p:nvSpPr>
          <p:cNvPr id="55" name="TextBox 54">
            <a:extLst>
              <a:ext uri="{FF2B5EF4-FFF2-40B4-BE49-F238E27FC236}">
                <a16:creationId xmlns:a16="http://schemas.microsoft.com/office/drawing/2014/main" id="{6B9FC64B-531D-D738-18F6-C1A7BD4B32D7}"/>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45878EEC-230A-B993-9001-6E3C99BB8AF0}"/>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CA500E2B-D902-02BA-FD9E-8A6722A8E280}"/>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8DF223B8-5CDE-7C5A-3377-20B6BFF909C9}"/>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3" name="Rounded Rectangle 2">
            <a:extLst>
              <a:ext uri="{FF2B5EF4-FFF2-40B4-BE49-F238E27FC236}">
                <a16:creationId xmlns:a16="http://schemas.microsoft.com/office/drawing/2014/main" id="{71D4E7C1-3BF7-6157-5F20-24C4882C4FB5}"/>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grpSp>
        <p:nvGrpSpPr>
          <p:cNvPr id="4" name="Group 13">
            <a:extLst>
              <a:ext uri="{FF2B5EF4-FFF2-40B4-BE49-F238E27FC236}">
                <a16:creationId xmlns:a16="http://schemas.microsoft.com/office/drawing/2014/main" id="{64A74832-AB6C-837E-83FB-890D46C4423C}"/>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5" name="TextBox 16">
              <a:extLst>
                <a:ext uri="{FF2B5EF4-FFF2-40B4-BE49-F238E27FC236}">
                  <a16:creationId xmlns:a16="http://schemas.microsoft.com/office/drawing/2014/main" id="{66AC837E-9FBC-9AB7-CB00-AF629CB70329}"/>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6" name="Freeform 17">
              <a:extLst>
                <a:ext uri="{FF2B5EF4-FFF2-40B4-BE49-F238E27FC236}">
                  <a16:creationId xmlns:a16="http://schemas.microsoft.com/office/drawing/2014/main" id="{A6E61982-9ACA-2281-777E-90AB894F2D9E}"/>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fr-CA" noProof="0" dirty="0"/>
            </a:p>
          </p:txBody>
        </p:sp>
        <p:sp>
          <p:nvSpPr>
            <p:cNvPr id="10" name="Freeform 18">
              <a:extLst>
                <a:ext uri="{FF2B5EF4-FFF2-40B4-BE49-F238E27FC236}">
                  <a16:creationId xmlns:a16="http://schemas.microsoft.com/office/drawing/2014/main" id="{81D6B8DC-2F6E-E513-6B25-25CD30CC5132}"/>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grpSp>
      <p:sp>
        <p:nvSpPr>
          <p:cNvPr id="49" name="TextBox 49">
            <a:extLst>
              <a:ext uri="{FF2B5EF4-FFF2-40B4-BE49-F238E27FC236}">
                <a16:creationId xmlns:a16="http://schemas.microsoft.com/office/drawing/2014/main" id="{981A2AAA-753C-A2C7-2065-2505F93AE67E}"/>
              </a:ext>
            </a:extLst>
          </p:cNvPr>
          <p:cNvSpPr txBox="1"/>
          <p:nvPr/>
        </p:nvSpPr>
        <p:spPr>
          <a:xfrm>
            <a:off x="2557175" y="3449423"/>
            <a:ext cx="3988330" cy="1333698"/>
          </a:xfrm>
          <a:prstGeom prst="rect">
            <a:avLst/>
          </a:prstGeom>
        </p:spPr>
        <p:txBody>
          <a:bodyPr wrap="square"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Le harcèlement sexuel est une affaire personnelle entre deux individus.</a:t>
            </a:r>
          </a:p>
        </p:txBody>
      </p:sp>
      <p:sp>
        <p:nvSpPr>
          <p:cNvPr id="62" name="Rounded Rectangle 61">
            <a:extLst>
              <a:ext uri="{FF2B5EF4-FFF2-40B4-BE49-F238E27FC236}">
                <a16:creationId xmlns:a16="http://schemas.microsoft.com/office/drawing/2014/main" id="{E7CF1A53-9683-0BD6-6F61-FDDDE8686D4A}"/>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9" name="TextBox 28">
            <a:extLst>
              <a:ext uri="{FF2B5EF4-FFF2-40B4-BE49-F238E27FC236}">
                <a16:creationId xmlns:a16="http://schemas.microsoft.com/office/drawing/2014/main" id="{2D682A2E-0BC4-D039-4101-6CBD9509A4F3}"/>
              </a:ext>
            </a:extLst>
          </p:cNvPr>
          <p:cNvSpPr txBox="1"/>
          <p:nvPr/>
        </p:nvSpPr>
        <p:spPr>
          <a:xfrm>
            <a:off x="10418140" y="3196714"/>
            <a:ext cx="6651221" cy="2451953"/>
          </a:xfrm>
          <a:prstGeom prst="rect">
            <a:avLst/>
          </a:prstGeom>
        </p:spPr>
        <p:txBody>
          <a:bodyPr wrap="square" lIns="0" tIns="0" rIns="0" bIns="0" rtlCol="0" anchor="t">
            <a:spAutoFit/>
          </a:bodyPr>
          <a:lstStyle/>
          <a:p>
            <a:pPr algn="ctr">
              <a:lnSpc>
                <a:spcPts val="3240"/>
              </a:lnSpc>
            </a:pPr>
            <a:r>
              <a:rPr lang="fr-CA" sz="2600" noProof="0" dirty="0">
                <a:solidFill>
                  <a:srgbClr val="394240"/>
                </a:solidFill>
                <a:latin typeface="Aptos Light" panose="020B0004020202020204" pitchFamily="34" charset="0"/>
                <a:ea typeface="Aptos"/>
                <a:cs typeface="Aptos"/>
                <a:sym typeface="Aptos"/>
              </a:rPr>
              <a:t>Le harcèlement sexuel n’est pas un problème d’ordre personnel. Lorsque les entreprises considèrent seulement le harcèlement sexuel sous cet angle, elles ignorent des facteurs systémiques ou organisationnels permettant à ces comportements de perdurer. </a:t>
            </a:r>
          </a:p>
        </p:txBody>
      </p:sp>
      <p:sp>
        <p:nvSpPr>
          <p:cNvPr id="2" name="Freeform 31">
            <a:extLst>
              <a:ext uri="{FF2B5EF4-FFF2-40B4-BE49-F238E27FC236}">
                <a16:creationId xmlns:a16="http://schemas.microsoft.com/office/drawing/2014/main" id="{61CF1D07-C80E-8C2B-3AC0-5B2C1CA97B9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5">
              <a:alphaModFix amt="10999"/>
            </a:blip>
            <a:stretch>
              <a:fillRect l="-102815" t="-216842" r="-2607" b="-111502"/>
            </a:stretch>
          </a:blipFill>
        </p:spPr>
        <p:txBody>
          <a:bodyPr/>
          <a:lstStyle/>
          <a:p>
            <a:endParaRPr lang="fr-CA" noProof="0" dirty="0"/>
          </a:p>
        </p:txBody>
      </p:sp>
      <p:grpSp>
        <p:nvGrpSpPr>
          <p:cNvPr id="7" name="Group 6">
            <a:extLst>
              <a:ext uri="{FF2B5EF4-FFF2-40B4-BE49-F238E27FC236}">
                <a16:creationId xmlns:a16="http://schemas.microsoft.com/office/drawing/2014/main" id="{453CF0D1-DC68-5BC9-8A91-E8784CFA1DC2}"/>
              </a:ext>
              <a:ext uri="{C183D7F6-B498-43B3-948B-1728B52AA6E4}">
                <adec:decorative xmlns:adec="http://schemas.microsoft.com/office/drawing/2017/decorative" val="1"/>
              </a:ext>
            </a:extLst>
          </p:cNvPr>
          <p:cNvGrpSpPr/>
          <p:nvPr/>
        </p:nvGrpSpPr>
        <p:grpSpPr>
          <a:xfrm>
            <a:off x="14003555" y="9408420"/>
            <a:ext cx="3873779" cy="604619"/>
            <a:chOff x="5955176" y="4998796"/>
            <a:chExt cx="6008224" cy="937763"/>
          </a:xfrm>
        </p:grpSpPr>
        <p:pic>
          <p:nvPicPr>
            <p:cNvPr id="11" name="Graphic 4">
              <a:extLst>
                <a:ext uri="{FF2B5EF4-FFF2-40B4-BE49-F238E27FC236}">
                  <a16:creationId xmlns:a16="http://schemas.microsoft.com/office/drawing/2014/main" id="{D424B507-479E-8352-0E32-87925A3F90A5}"/>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2" name="Picture 11">
              <a:extLst>
                <a:ext uri="{FF2B5EF4-FFF2-40B4-BE49-F238E27FC236}">
                  <a16:creationId xmlns:a16="http://schemas.microsoft.com/office/drawing/2014/main" id="{B0C25E08-B9F5-80D7-5C5B-CCA1727E59C6}"/>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54854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700FF-7E53-B274-4698-2FCCF42E950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177B54B0-2738-A59F-FFD6-B123C8B0B53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0F217928-BD84-019B-B0D6-69E8E3A632C8}"/>
              </a:ext>
              <a:ext uri="{C183D7F6-B498-43B3-948B-1728B52AA6E4}">
                <adec:decorative xmlns:adec="http://schemas.microsoft.com/office/drawing/2017/decorative" val="1"/>
              </a:ext>
            </a:extLst>
          </p:cNvPr>
          <p:cNvSpPr/>
          <p:nvPr/>
        </p:nvSpPr>
        <p:spPr>
          <a:xfrm>
            <a:off x="9650792" y="2786751"/>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63B27525-D047-E4B7-5A4E-A3A233EBDCFD}"/>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4" name="TextBox 24">
            <a:extLst>
              <a:ext uri="{FF2B5EF4-FFF2-40B4-BE49-F238E27FC236}">
                <a16:creationId xmlns:a16="http://schemas.microsoft.com/office/drawing/2014/main" id="{4B57186B-286C-664B-786D-46FE2165C22C}"/>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F3ED1BF2-3C6A-B231-2FF8-9BA7B84B22C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F12161B0-13BF-8960-F9A9-6FEBD05F78FB}"/>
              </a:ext>
            </a:extLst>
          </p:cNvPr>
          <p:cNvSpPr txBox="1"/>
          <p:nvPr/>
        </p:nvSpPr>
        <p:spPr>
          <a:xfrm>
            <a:off x="289219" y="6985061"/>
            <a:ext cx="8554675" cy="2501839"/>
          </a:xfrm>
          <a:prstGeom prst="rect">
            <a:avLst/>
          </a:prstGeom>
        </p:spPr>
        <p:txBody>
          <a:bodyPr wrap="square" lIns="0" tIns="0" rIns="0" bIns="0" rtlCol="0" anchor="t">
            <a:spAutoFit/>
          </a:bodyPr>
          <a:lstStyle/>
          <a:p>
            <a:pPr marL="190025" lvl="1">
              <a:lnSpc>
                <a:spcPts val="2835"/>
              </a:lnSpc>
            </a:pPr>
            <a:endParaRPr lang="fr-CA" sz="2200" noProof="0" dirty="0">
              <a:solidFill>
                <a:srgbClr val="394240"/>
              </a:solidFill>
              <a:latin typeface="Aptos Light" panose="020B0004020202020204" pitchFamily="34" charset="0"/>
              <a:ea typeface="Aptos"/>
              <a:cs typeface="Aptos"/>
              <a:sym typeface="Aptos"/>
            </a:endParaRP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Cela fait porter la responsabilité sur la personne victime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du harcèlement plutôt que sur celle qui cause les préjudices</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Cela renforce la tendance à rejeter la faute sur la victime lorsque celle-ci ne réagit pas immédiatement</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Cela permet à des comportements préjudiciables de perdurer,</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car le silence est interprété comme un consentement</a:t>
            </a:r>
          </a:p>
        </p:txBody>
      </p:sp>
      <p:sp>
        <p:nvSpPr>
          <p:cNvPr id="55" name="TextBox 54">
            <a:extLst>
              <a:ext uri="{FF2B5EF4-FFF2-40B4-BE49-F238E27FC236}">
                <a16:creationId xmlns:a16="http://schemas.microsoft.com/office/drawing/2014/main" id="{1669B84D-C207-B2F1-4971-C13D2B69709B}"/>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DAE61F28-9D2A-776A-0C8B-7BF3290ECC71}"/>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38B60645-E594-5AEB-8B6A-CA55F26CA830}"/>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E12D7EDF-AB8C-025F-2FAD-24F331292303}"/>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11" name="Rounded Rectangle 10">
            <a:extLst>
              <a:ext uri="{FF2B5EF4-FFF2-40B4-BE49-F238E27FC236}">
                <a16:creationId xmlns:a16="http://schemas.microsoft.com/office/drawing/2014/main" id="{7B814FE4-75CC-2876-73B4-BA50EB0CBAE5}"/>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49" name="TextBox 49">
            <a:extLst>
              <a:ext uri="{FF2B5EF4-FFF2-40B4-BE49-F238E27FC236}">
                <a16:creationId xmlns:a16="http://schemas.microsoft.com/office/drawing/2014/main" id="{32A364A3-B2D5-3259-9A6C-6F0BACEE21BF}"/>
              </a:ext>
            </a:extLst>
          </p:cNvPr>
          <p:cNvSpPr txBox="1"/>
          <p:nvPr/>
        </p:nvSpPr>
        <p:spPr>
          <a:xfrm>
            <a:off x="2664399" y="3382942"/>
            <a:ext cx="3744131" cy="1333698"/>
          </a:xfrm>
          <a:prstGeom prst="rect">
            <a:avLst/>
          </a:prstGeom>
        </p:spPr>
        <p:txBody>
          <a:bodyPr wrap="square"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Si la personne ne dit pas « non », il ne s’agit PAS </a:t>
            </a:r>
            <a:br>
              <a:rPr lang="fr-CA" sz="2800" noProof="0" dirty="0">
                <a:solidFill>
                  <a:srgbClr val="394240"/>
                </a:solidFill>
                <a:latin typeface="Aptos Light" panose="020B0004020202020204" pitchFamily="34" charset="0"/>
                <a:ea typeface="Aptos"/>
                <a:cs typeface="Aptos"/>
                <a:sym typeface="Aptos"/>
              </a:rPr>
            </a:br>
            <a:r>
              <a:rPr lang="fr-CA" sz="2800" noProof="0" dirty="0">
                <a:solidFill>
                  <a:srgbClr val="394240"/>
                </a:solidFill>
                <a:latin typeface="Aptos Light" panose="020B0004020202020204" pitchFamily="34" charset="0"/>
                <a:ea typeface="Aptos"/>
                <a:cs typeface="Aptos"/>
                <a:sym typeface="Aptos"/>
              </a:rPr>
              <a:t>de harcèlement sexuel.</a:t>
            </a:r>
          </a:p>
        </p:txBody>
      </p:sp>
      <p:sp>
        <p:nvSpPr>
          <p:cNvPr id="62" name="Rounded Rectangle 61">
            <a:extLst>
              <a:ext uri="{FF2B5EF4-FFF2-40B4-BE49-F238E27FC236}">
                <a16:creationId xmlns:a16="http://schemas.microsoft.com/office/drawing/2014/main" id="{0D6D03F1-D1A6-6C96-7949-2AF7F58D8F39}"/>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2" name="TextBox 28">
            <a:extLst>
              <a:ext uri="{FF2B5EF4-FFF2-40B4-BE49-F238E27FC236}">
                <a16:creationId xmlns:a16="http://schemas.microsoft.com/office/drawing/2014/main" id="{9CE93158-30BE-556B-E7E9-D3E64A3DF9DA}"/>
              </a:ext>
            </a:extLst>
          </p:cNvPr>
          <p:cNvSpPr txBox="1"/>
          <p:nvPr/>
        </p:nvSpPr>
        <p:spPr>
          <a:xfrm>
            <a:off x="10298009" y="3135468"/>
            <a:ext cx="6864080" cy="2862322"/>
          </a:xfrm>
          <a:prstGeom prst="rect">
            <a:avLst/>
          </a:prstGeom>
        </p:spPr>
        <p:txBody>
          <a:bodyPr wrap="square" lIns="0" tIns="0" rIns="0" bIns="0" rtlCol="0" anchor="t">
            <a:spAutoFit/>
          </a:bodyPr>
          <a:lstStyle/>
          <a:p>
            <a:pPr algn="ctr">
              <a:lnSpc>
                <a:spcPts val="3240"/>
              </a:lnSpc>
            </a:pPr>
            <a:r>
              <a:rPr lang="fr-CA" sz="2600" noProof="0" dirty="0">
                <a:solidFill>
                  <a:srgbClr val="394240"/>
                </a:solidFill>
                <a:latin typeface="Aptos Light" panose="020B0004020202020204" pitchFamily="34" charset="0"/>
                <a:ea typeface="Aptos"/>
                <a:cs typeface="Aptos"/>
                <a:sym typeface="Aptos"/>
              </a:rPr>
              <a:t>Le harcèlement sexuel peut se produire même si la personne concernée ne dit pas expressément </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 non » ou ne dénonce pas ces comportements. Souvent, les victimes gardent le silence parce qu’elles ont peur, ne savent pas quoi faire ou craignent des représailles et de perdre </a:t>
            </a:r>
            <a:br>
              <a:rPr lang="fr-CA" sz="2600" noProof="0" dirty="0">
                <a:solidFill>
                  <a:srgbClr val="394240"/>
                </a:solidFill>
                <a:latin typeface="Aptos Light" panose="020B0004020202020204" pitchFamily="34" charset="0"/>
                <a:ea typeface="Aptos"/>
                <a:cs typeface="Aptos"/>
                <a:sym typeface="Aptos"/>
              </a:rPr>
            </a:br>
            <a:r>
              <a:rPr lang="fr-CA" sz="2600" noProof="0" dirty="0">
                <a:solidFill>
                  <a:srgbClr val="394240"/>
                </a:solidFill>
                <a:latin typeface="Aptos Light" panose="020B0004020202020204" pitchFamily="34" charset="0"/>
                <a:ea typeface="Aptos"/>
                <a:cs typeface="Aptos"/>
                <a:sym typeface="Aptos"/>
              </a:rPr>
              <a:t>leur emploi.</a:t>
            </a:r>
          </a:p>
        </p:txBody>
      </p:sp>
      <p:sp>
        <p:nvSpPr>
          <p:cNvPr id="3" name="Freeform 31">
            <a:extLst>
              <a:ext uri="{FF2B5EF4-FFF2-40B4-BE49-F238E27FC236}">
                <a16:creationId xmlns:a16="http://schemas.microsoft.com/office/drawing/2014/main" id="{A40735C4-A314-BA6A-B4FC-8F0F8FCBA79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fr-CA" noProof="0" dirty="0"/>
          </a:p>
        </p:txBody>
      </p:sp>
      <p:grpSp>
        <p:nvGrpSpPr>
          <p:cNvPr id="4" name="Group 13">
            <a:extLst>
              <a:ext uri="{FF2B5EF4-FFF2-40B4-BE49-F238E27FC236}">
                <a16:creationId xmlns:a16="http://schemas.microsoft.com/office/drawing/2014/main" id="{524775A9-7351-BAD8-633C-EB7142774EDD}"/>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5" name="TextBox 16">
              <a:extLst>
                <a:ext uri="{FF2B5EF4-FFF2-40B4-BE49-F238E27FC236}">
                  <a16:creationId xmlns:a16="http://schemas.microsoft.com/office/drawing/2014/main" id="{3538F8EE-926F-0B71-AE2D-857B37A9604A}"/>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6" name="Freeform 17">
              <a:extLst>
                <a:ext uri="{FF2B5EF4-FFF2-40B4-BE49-F238E27FC236}">
                  <a16:creationId xmlns:a16="http://schemas.microsoft.com/office/drawing/2014/main" id="{B776B7A8-1DCA-4B43-207B-287653723F77}"/>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sp>
          <p:nvSpPr>
            <p:cNvPr id="10" name="Freeform 18">
              <a:extLst>
                <a:ext uri="{FF2B5EF4-FFF2-40B4-BE49-F238E27FC236}">
                  <a16:creationId xmlns:a16="http://schemas.microsoft.com/office/drawing/2014/main" id="{A3FA6F0D-8FD0-FE4F-3881-E6DFEA416B63}"/>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fr-CA" noProof="0" dirty="0"/>
            </a:p>
          </p:txBody>
        </p:sp>
      </p:grpSp>
      <p:grpSp>
        <p:nvGrpSpPr>
          <p:cNvPr id="7" name="Group 6">
            <a:extLst>
              <a:ext uri="{FF2B5EF4-FFF2-40B4-BE49-F238E27FC236}">
                <a16:creationId xmlns:a16="http://schemas.microsoft.com/office/drawing/2014/main" id="{C8D3CD6E-A5F6-8EC7-F684-D0F392A2FCA4}"/>
              </a:ext>
              <a:ext uri="{C183D7F6-B498-43B3-948B-1728B52AA6E4}">
                <adec:decorative xmlns:adec="http://schemas.microsoft.com/office/drawing/2017/decorative" val="1"/>
              </a:ext>
            </a:extLst>
          </p:cNvPr>
          <p:cNvGrpSpPr/>
          <p:nvPr/>
        </p:nvGrpSpPr>
        <p:grpSpPr>
          <a:xfrm>
            <a:off x="14003555" y="9408420"/>
            <a:ext cx="3873779" cy="604619"/>
            <a:chOff x="5955176" y="4998796"/>
            <a:chExt cx="6008224" cy="937763"/>
          </a:xfrm>
        </p:grpSpPr>
        <p:pic>
          <p:nvPicPr>
            <p:cNvPr id="9" name="Graphic 4">
              <a:extLst>
                <a:ext uri="{FF2B5EF4-FFF2-40B4-BE49-F238E27FC236}">
                  <a16:creationId xmlns:a16="http://schemas.microsoft.com/office/drawing/2014/main" id="{9945E897-86AF-C50B-B01D-E8DFBEFB613F}"/>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12" name="Picture 11">
              <a:extLst>
                <a:ext uri="{FF2B5EF4-FFF2-40B4-BE49-F238E27FC236}">
                  <a16:creationId xmlns:a16="http://schemas.microsoft.com/office/drawing/2014/main" id="{EE58E8E5-0DB2-8011-25E4-DB6B82B642C5}"/>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3782218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76A5A-6DA8-B3D2-8ED3-F99B50079C6D}"/>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066DE8A5-464C-0F23-E2F5-0C5C6815DC9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8B696FA4-3700-2959-4373-9D61AB9471E3}"/>
              </a:ext>
              <a:ext uri="{C183D7F6-B498-43B3-948B-1728B52AA6E4}">
                <adec:decorative xmlns:adec="http://schemas.microsoft.com/office/drawing/2017/decorative" val="1"/>
              </a:ext>
            </a:extLst>
          </p:cNvPr>
          <p:cNvSpPr/>
          <p:nvPr/>
        </p:nvSpPr>
        <p:spPr>
          <a:xfrm>
            <a:off x="9650792" y="2622544"/>
            <a:ext cx="8185918" cy="3559757"/>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E4DE741E-E2F7-25FC-251E-D4AECDBEDA6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24" name="TextBox 24">
            <a:extLst>
              <a:ext uri="{FF2B5EF4-FFF2-40B4-BE49-F238E27FC236}">
                <a16:creationId xmlns:a16="http://schemas.microsoft.com/office/drawing/2014/main" id="{7CA08435-BB4B-C243-2D31-51B17AE0EAAA}"/>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B874118F-755F-9474-34D6-9221B999AAC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ACB757A7-DB75-5C74-2F53-05A8BC928C1D}"/>
              </a:ext>
            </a:extLst>
          </p:cNvPr>
          <p:cNvSpPr txBox="1"/>
          <p:nvPr/>
        </p:nvSpPr>
        <p:spPr>
          <a:xfrm>
            <a:off x="350405" y="7051810"/>
            <a:ext cx="8432304" cy="2142766"/>
          </a:xfrm>
          <a:prstGeom prst="rect">
            <a:avLst/>
          </a:prstGeom>
        </p:spPr>
        <p:txBody>
          <a:bodyPr wrap="square" lIns="0" tIns="0" rIns="0" bIns="0" rtlCol="0" anchor="t">
            <a:spAutoFit/>
          </a:bodyPr>
          <a:lstStyle/>
          <a:p>
            <a:pPr marL="190025" lvl="1">
              <a:lnSpc>
                <a:spcPts val="2835"/>
              </a:lnSpc>
            </a:pPr>
            <a:endParaRPr lang="fr-CA" sz="2200" noProof="0" dirty="0">
              <a:solidFill>
                <a:srgbClr val="394240"/>
              </a:solidFill>
              <a:latin typeface="Aptos Light" panose="020B0004020202020204" pitchFamily="34" charset="0"/>
              <a:ea typeface="Aptos"/>
              <a:cs typeface="Aptos"/>
              <a:sym typeface="Aptos"/>
            </a:endParaRP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Les organisations ne disposant pas de politiques donnent l’impression que le harcèlement sexuel au sein du personnel ou </a:t>
            </a:r>
            <a:br>
              <a:rPr lang="fr-CA" sz="2200" noProof="0" dirty="0">
                <a:solidFill>
                  <a:srgbClr val="394240"/>
                </a:solidFill>
                <a:latin typeface="Aptos Light" panose="020B0004020202020204" pitchFamily="34" charset="0"/>
                <a:ea typeface="Aptos"/>
                <a:cs typeface="Aptos"/>
                <a:sym typeface="Aptos"/>
              </a:rPr>
            </a:br>
            <a:r>
              <a:rPr lang="fr-CA" sz="2200" noProof="0" dirty="0">
                <a:solidFill>
                  <a:srgbClr val="394240"/>
                </a:solidFill>
                <a:latin typeface="Aptos Light" panose="020B0004020202020204" pitchFamily="34" charset="0"/>
                <a:ea typeface="Aptos"/>
                <a:cs typeface="Aptos"/>
                <a:sym typeface="Aptos"/>
              </a:rPr>
              <a:t>de la part de tiers est toléré</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Cela prive les </a:t>
            </a:r>
            <a:r>
              <a:rPr lang="fr-CA" sz="2200" noProof="0" dirty="0" err="1">
                <a:solidFill>
                  <a:srgbClr val="394240"/>
                </a:solidFill>
                <a:latin typeface="Aptos Light" panose="020B0004020202020204" pitchFamily="34" charset="0"/>
                <a:ea typeface="Aptos"/>
                <a:cs typeface="Aptos"/>
                <a:sym typeface="Aptos"/>
              </a:rPr>
              <a:t>employé.e.s</a:t>
            </a:r>
            <a:r>
              <a:rPr lang="fr-CA" sz="2200" noProof="0" dirty="0">
                <a:solidFill>
                  <a:srgbClr val="394240"/>
                </a:solidFill>
                <a:latin typeface="Aptos Light" panose="020B0004020202020204" pitchFamily="34" charset="0"/>
                <a:ea typeface="Aptos"/>
                <a:cs typeface="Aptos"/>
                <a:sym typeface="Aptos"/>
              </a:rPr>
              <a:t> d’une protection adéquate lorsqu’ils ou elles décident de signaler des cas de harcèlement sexuel</a:t>
            </a:r>
          </a:p>
        </p:txBody>
      </p:sp>
      <p:sp>
        <p:nvSpPr>
          <p:cNvPr id="55" name="TextBox 54">
            <a:extLst>
              <a:ext uri="{FF2B5EF4-FFF2-40B4-BE49-F238E27FC236}">
                <a16:creationId xmlns:a16="http://schemas.microsoft.com/office/drawing/2014/main" id="{4FF14A0E-E626-F972-E76D-CA1E234F0C54}"/>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D5BAE911-ADAD-086E-00A3-A11D044D19C7}"/>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61FFD454-A037-D586-0225-5974409D9905}"/>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ADEB2AA3-9E4C-0C4A-9E2D-4BEFD147B8FF}"/>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3" name="Rounded Rectangle 2">
            <a:extLst>
              <a:ext uri="{FF2B5EF4-FFF2-40B4-BE49-F238E27FC236}">
                <a16:creationId xmlns:a16="http://schemas.microsoft.com/office/drawing/2014/main" id="{412F5ED4-7C27-CBCA-A143-D72439EA3FFD}"/>
              </a:ext>
              <a:ext uri="{C183D7F6-B498-43B3-948B-1728B52AA6E4}">
                <adec:decorative xmlns:adec="http://schemas.microsoft.com/office/drawing/2017/decorative" val="1"/>
              </a:ext>
            </a:extLst>
          </p:cNvPr>
          <p:cNvSpPr/>
          <p:nvPr/>
        </p:nvSpPr>
        <p:spPr>
          <a:xfrm>
            <a:off x="1482729"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grpSp>
        <p:nvGrpSpPr>
          <p:cNvPr id="13" name="Group 13">
            <a:extLst>
              <a:ext uri="{FF2B5EF4-FFF2-40B4-BE49-F238E27FC236}">
                <a16:creationId xmlns:a16="http://schemas.microsoft.com/office/drawing/2014/main" id="{191C43A3-4398-FABC-44D6-4D0854E2498B}"/>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6" name="TextBox 16">
              <a:extLst>
                <a:ext uri="{FF2B5EF4-FFF2-40B4-BE49-F238E27FC236}">
                  <a16:creationId xmlns:a16="http://schemas.microsoft.com/office/drawing/2014/main" id="{4A93A356-96DB-80FA-9D97-E9FA69CC3B98}"/>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7" name="Freeform 17">
              <a:extLst>
                <a:ext uri="{FF2B5EF4-FFF2-40B4-BE49-F238E27FC236}">
                  <a16:creationId xmlns:a16="http://schemas.microsoft.com/office/drawing/2014/main" id="{0279A697-6E9D-4B4C-7FB1-B52589C49172}"/>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3"/>
                  </a:ext>
                </a:extLst>
              </a:blip>
              <a:stretch>
                <a:fillRect/>
              </a:stretch>
            </a:blipFill>
          </p:spPr>
          <p:txBody>
            <a:bodyPr/>
            <a:lstStyle/>
            <a:p>
              <a:endParaRPr lang="fr-CA" noProof="0" dirty="0"/>
            </a:p>
          </p:txBody>
        </p:sp>
        <p:sp>
          <p:nvSpPr>
            <p:cNvPr id="18" name="Freeform 18">
              <a:extLst>
                <a:ext uri="{FF2B5EF4-FFF2-40B4-BE49-F238E27FC236}">
                  <a16:creationId xmlns:a16="http://schemas.microsoft.com/office/drawing/2014/main" id="{7DE59E09-38EA-3690-5AC2-798687A4CB26}"/>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grpSp>
      <p:sp>
        <p:nvSpPr>
          <p:cNvPr id="49" name="TextBox 49">
            <a:extLst>
              <a:ext uri="{FF2B5EF4-FFF2-40B4-BE49-F238E27FC236}">
                <a16:creationId xmlns:a16="http://schemas.microsoft.com/office/drawing/2014/main" id="{1682528D-EF17-72CC-B029-6E3236B02552}"/>
              </a:ext>
            </a:extLst>
          </p:cNvPr>
          <p:cNvSpPr txBox="1"/>
          <p:nvPr/>
        </p:nvSpPr>
        <p:spPr>
          <a:xfrm>
            <a:off x="2412801" y="3489742"/>
            <a:ext cx="4206147" cy="1333698"/>
          </a:xfrm>
          <a:prstGeom prst="rect">
            <a:avLst/>
          </a:prstGeom>
        </p:spPr>
        <p:txBody>
          <a:bodyPr wrap="square"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Toutes les organisations ont mis en place des politiques pour le harcèlement sexuel.</a:t>
            </a:r>
          </a:p>
        </p:txBody>
      </p:sp>
      <p:sp>
        <p:nvSpPr>
          <p:cNvPr id="62" name="Rounded Rectangle 61">
            <a:extLst>
              <a:ext uri="{FF2B5EF4-FFF2-40B4-BE49-F238E27FC236}">
                <a16:creationId xmlns:a16="http://schemas.microsoft.com/office/drawing/2014/main" id="{EA2AEC7E-D802-FCEE-80A2-3C67D74988FC}"/>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9" name="TextBox 28">
            <a:extLst>
              <a:ext uri="{FF2B5EF4-FFF2-40B4-BE49-F238E27FC236}">
                <a16:creationId xmlns:a16="http://schemas.microsoft.com/office/drawing/2014/main" id="{87D59883-A44C-4647-E51A-CD01B0186362}"/>
              </a:ext>
            </a:extLst>
          </p:cNvPr>
          <p:cNvSpPr txBox="1"/>
          <p:nvPr/>
        </p:nvSpPr>
        <p:spPr>
          <a:xfrm>
            <a:off x="10080617" y="2971261"/>
            <a:ext cx="7315200" cy="2862322"/>
          </a:xfrm>
          <a:prstGeom prst="rect">
            <a:avLst/>
          </a:prstGeom>
        </p:spPr>
        <p:txBody>
          <a:bodyPr wrap="square" lIns="0" tIns="0" rIns="0" bIns="0" rtlCol="0" anchor="t">
            <a:spAutoFit/>
          </a:bodyPr>
          <a:lstStyle/>
          <a:p>
            <a:pPr algn="ctr">
              <a:lnSpc>
                <a:spcPts val="3240"/>
              </a:lnSpc>
            </a:pPr>
            <a:r>
              <a:rPr lang="fr-CA" sz="2550" noProof="0" dirty="0">
                <a:solidFill>
                  <a:srgbClr val="394240"/>
                </a:solidFill>
                <a:latin typeface="Aptos Light" panose="020B0004020202020204" pitchFamily="34" charset="0"/>
                <a:ea typeface="Aptos"/>
                <a:cs typeface="Aptos"/>
                <a:sym typeface="Aptos"/>
              </a:rPr>
              <a:t>Plusieurs organisations ne disposent pas de politiques officielles en matière de harcèlement sexuel ou ne les ont pas communiquées efficacement à leurs employé.e.s. Cela laisse ces personnes sans protection et en situation de vulnérabilité et aggrave les conséquences et les coûts liés au harcèlement sexuel pour les milieux de travail. </a:t>
            </a:r>
          </a:p>
        </p:txBody>
      </p:sp>
      <p:sp>
        <p:nvSpPr>
          <p:cNvPr id="4" name="Freeform 28">
            <a:extLst>
              <a:ext uri="{FF2B5EF4-FFF2-40B4-BE49-F238E27FC236}">
                <a16:creationId xmlns:a16="http://schemas.microsoft.com/office/drawing/2014/main" id="{714DE7F7-1E3F-0CE4-6238-97BC4597869A}"/>
              </a:ext>
              <a:ext uri="{C183D7F6-B498-43B3-948B-1728B52AA6E4}">
                <adec:decorative xmlns:adec="http://schemas.microsoft.com/office/drawing/2017/decorative" val="1"/>
              </a:ext>
            </a:extLst>
          </p:cNvPr>
          <p:cNvSpPr>
            <a:spLocks/>
          </p:cNvSpPr>
          <p:nvPr/>
        </p:nvSpPr>
        <p:spPr>
          <a:xfrm>
            <a:off x="9845678" y="6533200"/>
            <a:ext cx="3524627" cy="4776967"/>
          </a:xfrm>
          <a:custGeom>
            <a:avLst/>
            <a:gdLst/>
            <a:ahLst/>
            <a:cxnLst/>
            <a:rect l="l" t="t" r="r" b="b"/>
            <a:pathLst>
              <a:path w="3524627" h="4776967">
                <a:moveTo>
                  <a:pt x="0" y="0"/>
                </a:moveTo>
                <a:lnTo>
                  <a:pt x="3524626" y="0"/>
                </a:lnTo>
                <a:lnTo>
                  <a:pt x="3524626" y="4776967"/>
                </a:lnTo>
                <a:lnTo>
                  <a:pt x="0" y="4776967"/>
                </a:lnTo>
                <a:lnTo>
                  <a:pt x="0" y="0"/>
                </a:lnTo>
                <a:close/>
              </a:path>
            </a:pathLst>
          </a:custGeom>
          <a:blipFill>
            <a:blip>
              <a:alphaModFix amt="44999"/>
              <a:extLst>
                <a:ext uri="{96DAC541-7B7A-43D3-8B79-37D633B846F1}">
                  <asvg:svgBlip xmlns:asvg="http://schemas.microsoft.com/office/drawing/2016/SVG/main" r:embed="rId5"/>
                </a:ext>
              </a:extLst>
            </a:blip>
            <a:stretch>
              <a:fillRect/>
            </a:stretch>
          </a:blipFill>
        </p:spPr>
        <p:txBody>
          <a:bodyPr/>
          <a:lstStyle/>
          <a:p>
            <a:endParaRPr lang="en-CA" noProof="1"/>
          </a:p>
        </p:txBody>
      </p:sp>
      <p:grpSp>
        <p:nvGrpSpPr>
          <p:cNvPr id="5" name="Group 4">
            <a:extLst>
              <a:ext uri="{FF2B5EF4-FFF2-40B4-BE49-F238E27FC236}">
                <a16:creationId xmlns:a16="http://schemas.microsoft.com/office/drawing/2014/main" id="{6ED0CC0E-0433-ABEE-CB84-EF4617D9DC73}"/>
              </a:ext>
              <a:ext uri="{C183D7F6-B498-43B3-948B-1728B52AA6E4}">
                <adec:decorative xmlns:adec="http://schemas.microsoft.com/office/drawing/2017/decorative" val="1"/>
              </a:ext>
            </a:extLst>
          </p:cNvPr>
          <p:cNvGrpSpPr/>
          <p:nvPr/>
        </p:nvGrpSpPr>
        <p:grpSpPr>
          <a:xfrm>
            <a:off x="14003555" y="9408420"/>
            <a:ext cx="3873779" cy="604619"/>
            <a:chOff x="5955176" y="4998796"/>
            <a:chExt cx="6008224" cy="937763"/>
          </a:xfrm>
        </p:grpSpPr>
        <p:pic>
          <p:nvPicPr>
            <p:cNvPr id="6" name="Graphic 4">
              <a:extLst>
                <a:ext uri="{FF2B5EF4-FFF2-40B4-BE49-F238E27FC236}">
                  <a16:creationId xmlns:a16="http://schemas.microsoft.com/office/drawing/2014/main" id="{0E706210-CF42-F85B-1486-3F41D1943146}"/>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7" name="Picture 6">
              <a:extLst>
                <a:ext uri="{FF2B5EF4-FFF2-40B4-BE49-F238E27FC236}">
                  <a16:creationId xmlns:a16="http://schemas.microsoft.com/office/drawing/2014/main" id="{59A9E9E4-38A4-38D1-193F-FB8F35F58C19}"/>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2062591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901C2-3CA6-884C-9440-66729BB3F258}"/>
            </a:ext>
          </a:extLst>
        </p:cNvPr>
        <p:cNvGrpSpPr/>
        <p:nvPr/>
      </p:nvGrpSpPr>
      <p:grpSpPr>
        <a:xfrm>
          <a:off x="0" y="0"/>
          <a:ext cx="0" cy="0"/>
          <a:chOff x="0" y="0"/>
          <a:chExt cx="0" cy="0"/>
        </a:xfrm>
      </p:grpSpPr>
      <p:sp>
        <p:nvSpPr>
          <p:cNvPr id="53" name="Rectangle 52">
            <a:extLst>
              <a:ext uri="{FF2B5EF4-FFF2-40B4-BE49-F238E27FC236}">
                <a16:creationId xmlns:a16="http://schemas.microsoft.com/office/drawing/2014/main" id="{88D29CF2-3063-0C19-B133-782960C7695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53564" y="0"/>
            <a:ext cx="9180374" cy="10287000"/>
          </a:xfrm>
          <a:prstGeom prst="rect">
            <a:avLst/>
          </a:prstGeom>
          <a:solidFill>
            <a:srgbClr val="FFFBF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61" name="Rounded Rectangle 60">
            <a:extLst>
              <a:ext uri="{FF2B5EF4-FFF2-40B4-BE49-F238E27FC236}">
                <a16:creationId xmlns:a16="http://schemas.microsoft.com/office/drawing/2014/main" id="{675B361F-D58E-B605-9336-3AF1C3272968}"/>
              </a:ext>
              <a:ext uri="{C183D7F6-B498-43B3-948B-1728B52AA6E4}">
                <adec:decorative xmlns:adec="http://schemas.microsoft.com/office/drawing/2017/decorative" val="1"/>
              </a:ext>
            </a:extLst>
          </p:cNvPr>
          <p:cNvSpPr/>
          <p:nvPr/>
        </p:nvSpPr>
        <p:spPr>
          <a:xfrm>
            <a:off x="9641228" y="2787932"/>
            <a:ext cx="8185918" cy="3254392"/>
          </a:xfrm>
          <a:prstGeom prst="roundRect">
            <a:avLst>
              <a:gd name="adj" fmla="val 4711"/>
            </a:avLst>
          </a:prstGeom>
          <a:solidFill>
            <a:srgbClr val="FBF6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50" name="Rectangle 49">
            <a:extLst>
              <a:ext uri="{FF2B5EF4-FFF2-40B4-BE49-F238E27FC236}">
                <a16:creationId xmlns:a16="http://schemas.microsoft.com/office/drawing/2014/main" id="{CE4D59A2-78A3-7A7D-8BBC-3F2A1E01CF2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630" y="0"/>
            <a:ext cx="9180374" cy="10287000"/>
          </a:xfrm>
          <a:prstGeom prst="rect">
            <a:avLst/>
          </a:prstGeom>
          <a:solidFill>
            <a:srgbClr val="BDCB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58" name="Rounded Rectangle 57">
            <a:extLst>
              <a:ext uri="{FF2B5EF4-FFF2-40B4-BE49-F238E27FC236}">
                <a16:creationId xmlns:a16="http://schemas.microsoft.com/office/drawing/2014/main" id="{30F16A13-E8F4-78AF-8CFD-2259E9ED0B35}"/>
              </a:ext>
              <a:ext uri="{C183D7F6-B498-43B3-948B-1728B52AA6E4}">
                <adec:decorative xmlns:adec="http://schemas.microsoft.com/office/drawing/2017/decorative" val="1"/>
              </a:ext>
            </a:extLst>
          </p:cNvPr>
          <p:cNvSpPr/>
          <p:nvPr/>
        </p:nvSpPr>
        <p:spPr>
          <a:xfrm>
            <a:off x="1484422" y="2788509"/>
            <a:ext cx="6111700" cy="2400465"/>
          </a:xfrm>
          <a:prstGeom prst="roundRect">
            <a:avLst>
              <a:gd name="adj" fmla="val 5401"/>
            </a:avLst>
          </a:prstGeom>
          <a:solidFill>
            <a:srgbClr val="F7F7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endParaRPr lang="fr-CA" sz="2600" b="1" noProof="0" dirty="0">
              <a:solidFill>
                <a:srgbClr val="FFFBF3"/>
              </a:solidFill>
              <a:latin typeface="Aptos Bold"/>
              <a:ea typeface="Aptos Bold"/>
              <a:cs typeface="Aptos Bold"/>
              <a:sym typeface="Aptos Bold"/>
            </a:endParaRPr>
          </a:p>
        </p:txBody>
      </p:sp>
      <p:sp>
        <p:nvSpPr>
          <p:cNvPr id="24" name="TextBox 24">
            <a:extLst>
              <a:ext uri="{FF2B5EF4-FFF2-40B4-BE49-F238E27FC236}">
                <a16:creationId xmlns:a16="http://schemas.microsoft.com/office/drawing/2014/main" id="{258D1FF6-BC62-1A11-5886-26097FA4E2E4}"/>
              </a:ext>
            </a:extLst>
          </p:cNvPr>
          <p:cNvSpPr txBox="1"/>
          <p:nvPr/>
        </p:nvSpPr>
        <p:spPr>
          <a:xfrm>
            <a:off x="11002183" y="1133113"/>
            <a:ext cx="5473573" cy="760345"/>
          </a:xfrm>
          <a:prstGeom prst="rect">
            <a:avLst/>
          </a:prstGeom>
        </p:spPr>
        <p:txBody>
          <a:bodyPr lIns="50800" tIns="50800" rIns="50800" bIns="50800" rtlCol="0" anchor="ctr"/>
          <a:lstStyle/>
          <a:p>
            <a:pPr algn="ctr">
              <a:lnSpc>
                <a:spcPts val="3359"/>
              </a:lnSpc>
            </a:pPr>
            <a:r>
              <a:rPr lang="fr-CA" sz="2799" b="1" noProof="0" dirty="0">
                <a:solidFill>
                  <a:srgbClr val="FFFBF3"/>
                </a:solidFill>
                <a:latin typeface="Aptos Bold"/>
                <a:ea typeface="Aptos Bold"/>
                <a:cs typeface="Aptos Bold"/>
                <a:sym typeface="Aptos Bold"/>
              </a:rPr>
              <a:t>REALIT</a:t>
            </a:r>
          </a:p>
        </p:txBody>
      </p:sp>
      <p:sp>
        <p:nvSpPr>
          <p:cNvPr id="8" name="Rectangle 7">
            <a:extLst>
              <a:ext uri="{FF2B5EF4-FFF2-40B4-BE49-F238E27FC236}">
                <a16:creationId xmlns:a16="http://schemas.microsoft.com/office/drawing/2014/main" id="{B97B2554-6296-7DEA-8952-D3C38BB8CF2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76200" y="6509271"/>
            <a:ext cx="9229558" cy="3442062"/>
          </a:xfrm>
          <a:prstGeom prst="rect">
            <a:avLst/>
          </a:prstGeom>
          <a:solidFill>
            <a:srgbClr val="E6EB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noProof="0" dirty="0"/>
          </a:p>
        </p:txBody>
      </p:sp>
      <p:sp>
        <p:nvSpPr>
          <p:cNvPr id="47" name="TextBox 47">
            <a:extLst>
              <a:ext uri="{FF2B5EF4-FFF2-40B4-BE49-F238E27FC236}">
                <a16:creationId xmlns:a16="http://schemas.microsoft.com/office/drawing/2014/main" id="{CC8D0C6F-3B4E-B91E-6C8D-B5D413854FC3}"/>
              </a:ext>
            </a:extLst>
          </p:cNvPr>
          <p:cNvSpPr txBox="1"/>
          <p:nvPr/>
        </p:nvSpPr>
        <p:spPr>
          <a:xfrm>
            <a:off x="436818" y="7735552"/>
            <a:ext cx="8206909" cy="1065548"/>
          </a:xfrm>
          <a:prstGeom prst="rect">
            <a:avLst/>
          </a:prstGeom>
        </p:spPr>
        <p:txBody>
          <a:bodyPr lIns="0" tIns="0" rIns="0" bIns="0" rtlCol="0" anchor="t">
            <a:spAutoFit/>
          </a:bodyPr>
          <a:lstStyle/>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Minimise et excuse les comportements préjudiciables</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Masque les motivations sous-jacentes du harcèlement sexuel</a:t>
            </a:r>
          </a:p>
          <a:p>
            <a:pPr marL="380049" lvl="1" indent="-190024">
              <a:lnSpc>
                <a:spcPts val="2835"/>
              </a:lnSpc>
              <a:buFont typeface="Arial"/>
              <a:buChar char="•"/>
            </a:pPr>
            <a:r>
              <a:rPr lang="fr-CA" sz="2200" noProof="0" dirty="0">
                <a:solidFill>
                  <a:srgbClr val="394240"/>
                </a:solidFill>
                <a:latin typeface="Aptos Light" panose="020B0004020202020204" pitchFamily="34" charset="0"/>
                <a:ea typeface="Aptos"/>
                <a:cs typeface="Aptos"/>
                <a:sym typeface="Aptos"/>
              </a:rPr>
              <a:t>Fait passer l’intention derrière le harcèlement pour « inoffensive »</a:t>
            </a:r>
          </a:p>
        </p:txBody>
      </p:sp>
      <p:sp>
        <p:nvSpPr>
          <p:cNvPr id="55" name="TextBox 54">
            <a:extLst>
              <a:ext uri="{FF2B5EF4-FFF2-40B4-BE49-F238E27FC236}">
                <a16:creationId xmlns:a16="http://schemas.microsoft.com/office/drawing/2014/main" id="{7CFC796C-E973-6196-5940-AFBC10AC0112}"/>
              </a:ext>
            </a:extLst>
          </p:cNvPr>
          <p:cNvSpPr txBox="1"/>
          <p:nvPr/>
        </p:nvSpPr>
        <p:spPr>
          <a:xfrm>
            <a:off x="-2286000" y="3971925"/>
            <a:ext cx="184731" cy="369332"/>
          </a:xfrm>
          <a:prstGeom prst="rect">
            <a:avLst/>
          </a:prstGeom>
          <a:noFill/>
        </p:spPr>
        <p:txBody>
          <a:bodyPr wrap="none" rtlCol="0">
            <a:spAutoFit/>
          </a:bodyPr>
          <a:lstStyle/>
          <a:p>
            <a:endParaRPr lang="fr-CA" noProof="0" dirty="0"/>
          </a:p>
        </p:txBody>
      </p:sp>
      <p:sp>
        <p:nvSpPr>
          <p:cNvPr id="56" name="Rounded Rectangle 55">
            <a:extLst>
              <a:ext uri="{FF2B5EF4-FFF2-40B4-BE49-F238E27FC236}">
                <a16:creationId xmlns:a16="http://schemas.microsoft.com/office/drawing/2014/main" id="{990E11F2-9BFC-CAF5-10FB-CE8D25138110}"/>
              </a:ext>
            </a:extLst>
          </p:cNvPr>
          <p:cNvSpPr>
            <a:spLocks noGrp="1" noRot="1" noMove="1" noResize="1" noEditPoints="1" noAdjustHandles="1" noChangeArrowheads="1" noChangeShapeType="1"/>
          </p:cNvSpPr>
          <p:nvPr/>
        </p:nvSpPr>
        <p:spPr>
          <a:xfrm>
            <a:off x="1811216" y="1175998"/>
            <a:ext cx="5510683" cy="717460"/>
          </a:xfrm>
          <a:prstGeom prst="roundRect">
            <a:avLst>
              <a:gd name="adj" fmla="val 10692"/>
            </a:avLst>
          </a:prstGeom>
          <a:solidFill>
            <a:srgbClr val="C840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PRÉJUGÉ TRÈS RÉPANDU</a:t>
            </a:r>
          </a:p>
        </p:txBody>
      </p:sp>
      <p:sp>
        <p:nvSpPr>
          <p:cNvPr id="57" name="Rounded Rectangle 56">
            <a:extLst>
              <a:ext uri="{FF2B5EF4-FFF2-40B4-BE49-F238E27FC236}">
                <a16:creationId xmlns:a16="http://schemas.microsoft.com/office/drawing/2014/main" id="{B81B9B42-9C75-26D9-5DB1-8F88029891BA}"/>
              </a:ext>
            </a:extLst>
          </p:cNvPr>
          <p:cNvSpPr>
            <a:spLocks noGrp="1" noRot="1" noMove="1" noResize="1" noEditPoints="1" noAdjustHandles="1" noChangeArrowheads="1" noChangeShapeType="1"/>
          </p:cNvSpPr>
          <p:nvPr/>
        </p:nvSpPr>
        <p:spPr>
          <a:xfrm>
            <a:off x="2312050" y="6042323"/>
            <a:ext cx="4509014" cy="767031"/>
          </a:xfrm>
          <a:prstGeom prst="roundRect">
            <a:avLst>
              <a:gd name="adj" fmla="val 10692"/>
            </a:avLst>
          </a:prstGeom>
          <a:solidFill>
            <a:srgbClr val="7080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600" b="1" noProof="0" dirty="0">
                <a:solidFill>
                  <a:srgbClr val="FFFBF3"/>
                </a:solidFill>
                <a:latin typeface="Aptos Bold"/>
                <a:ea typeface="Aptos Bold"/>
                <a:cs typeface="Aptos Bold"/>
                <a:sym typeface="Aptos Bold"/>
              </a:rPr>
              <a:t>CONSÉQUENCES</a:t>
            </a:r>
          </a:p>
        </p:txBody>
      </p:sp>
      <p:sp>
        <p:nvSpPr>
          <p:cNvPr id="59" name="TextBox 58">
            <a:extLst>
              <a:ext uri="{FF2B5EF4-FFF2-40B4-BE49-F238E27FC236}">
                <a16:creationId xmlns:a16="http://schemas.microsoft.com/office/drawing/2014/main" id="{1EB8696F-1EA7-9EA2-BF96-887B7FDE2B25}"/>
              </a:ext>
            </a:extLst>
          </p:cNvPr>
          <p:cNvSpPr txBox="1"/>
          <p:nvPr/>
        </p:nvSpPr>
        <p:spPr>
          <a:xfrm>
            <a:off x="7109927" y="-1175657"/>
            <a:ext cx="184731" cy="369332"/>
          </a:xfrm>
          <a:prstGeom prst="rect">
            <a:avLst/>
          </a:prstGeom>
          <a:noFill/>
        </p:spPr>
        <p:txBody>
          <a:bodyPr wrap="none" rtlCol="0">
            <a:spAutoFit/>
          </a:bodyPr>
          <a:lstStyle/>
          <a:p>
            <a:endParaRPr lang="fr-CA" noProof="0" dirty="0"/>
          </a:p>
        </p:txBody>
      </p:sp>
      <p:sp>
        <p:nvSpPr>
          <p:cNvPr id="49" name="TextBox 49">
            <a:extLst>
              <a:ext uri="{FF2B5EF4-FFF2-40B4-BE49-F238E27FC236}">
                <a16:creationId xmlns:a16="http://schemas.microsoft.com/office/drawing/2014/main" id="{9329D4CD-C3C8-D631-5AF8-B2B1EF9C538E}"/>
              </a:ext>
            </a:extLst>
          </p:cNvPr>
          <p:cNvSpPr txBox="1"/>
          <p:nvPr/>
        </p:nvSpPr>
        <p:spPr>
          <a:xfrm>
            <a:off x="2542800" y="3178543"/>
            <a:ext cx="3951286" cy="1782539"/>
          </a:xfrm>
          <a:prstGeom prst="rect">
            <a:avLst/>
          </a:prstGeom>
        </p:spPr>
        <p:txBody>
          <a:bodyPr wrap="square" lIns="0" tIns="0" rIns="0" bIns="0" rtlCol="0" anchor="t">
            <a:spAutoFit/>
          </a:bodyPr>
          <a:lstStyle/>
          <a:p>
            <a:pPr algn="ctr">
              <a:spcBef>
                <a:spcPct val="0"/>
              </a:spcBef>
            </a:pPr>
            <a:r>
              <a:rPr lang="fr-CA" sz="2800" noProof="0" dirty="0">
                <a:solidFill>
                  <a:srgbClr val="394240"/>
                </a:solidFill>
                <a:latin typeface="Aptos Light" panose="020B0004020202020204" pitchFamily="34" charset="0"/>
                <a:ea typeface="Aptos"/>
                <a:cs typeface="Aptos"/>
                <a:sym typeface="Aptos"/>
              </a:rPr>
              <a:t>Le harcèlement sexuel n’est qu’un malentendu relié à un lien romantique non désiré.</a:t>
            </a:r>
          </a:p>
        </p:txBody>
      </p:sp>
      <p:sp>
        <p:nvSpPr>
          <p:cNvPr id="62" name="Rounded Rectangle 61">
            <a:extLst>
              <a:ext uri="{FF2B5EF4-FFF2-40B4-BE49-F238E27FC236}">
                <a16:creationId xmlns:a16="http://schemas.microsoft.com/office/drawing/2014/main" id="{A45DBF30-F976-B756-77BD-33B015378F93}"/>
              </a:ext>
            </a:extLst>
          </p:cNvPr>
          <p:cNvSpPr>
            <a:spLocks noGrp="1" noRot="1" noMove="1" noResize="1" noEditPoints="1" noAdjustHandles="1" noChangeArrowheads="1" noChangeShapeType="1"/>
          </p:cNvSpPr>
          <p:nvPr/>
        </p:nvSpPr>
        <p:spPr>
          <a:xfrm>
            <a:off x="11006965" y="1129769"/>
            <a:ext cx="5473572" cy="767031"/>
          </a:xfrm>
          <a:prstGeom prst="roundRect">
            <a:avLst>
              <a:gd name="adj" fmla="val 10692"/>
            </a:avLst>
          </a:prstGeom>
          <a:solidFill>
            <a:srgbClr val="91A4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ts val="3359"/>
              </a:lnSpc>
            </a:pPr>
            <a:r>
              <a:rPr lang="fr-CA" sz="2800" b="1" noProof="0" dirty="0">
                <a:solidFill>
                  <a:srgbClr val="FFFBF3"/>
                </a:solidFill>
                <a:latin typeface="Aptos Bold"/>
                <a:ea typeface="Aptos Bold"/>
                <a:cs typeface="Aptos Bold"/>
                <a:sym typeface="Aptos Bold"/>
              </a:rPr>
              <a:t>RÉALITÉ</a:t>
            </a:r>
            <a:endParaRPr lang="fr-CA" sz="2600" b="1" noProof="0" dirty="0">
              <a:solidFill>
                <a:srgbClr val="FFFBF3"/>
              </a:solidFill>
              <a:latin typeface="Aptos Bold"/>
              <a:ea typeface="Aptos Bold"/>
              <a:cs typeface="Aptos Bold"/>
              <a:sym typeface="Aptos Bold"/>
            </a:endParaRPr>
          </a:p>
        </p:txBody>
      </p:sp>
      <p:sp>
        <p:nvSpPr>
          <p:cNvPr id="9" name="TextBox 28">
            <a:extLst>
              <a:ext uri="{FF2B5EF4-FFF2-40B4-BE49-F238E27FC236}">
                <a16:creationId xmlns:a16="http://schemas.microsoft.com/office/drawing/2014/main" id="{73BA631D-61A8-42D0-8D36-B14A6EDDD24E}"/>
              </a:ext>
            </a:extLst>
          </p:cNvPr>
          <p:cNvSpPr txBox="1"/>
          <p:nvPr/>
        </p:nvSpPr>
        <p:spPr>
          <a:xfrm>
            <a:off x="10720348" y="3314700"/>
            <a:ext cx="6027678" cy="2041585"/>
          </a:xfrm>
          <a:prstGeom prst="rect">
            <a:avLst/>
          </a:prstGeom>
        </p:spPr>
        <p:txBody>
          <a:bodyPr wrap="square" lIns="0" tIns="0" rIns="0" bIns="0" rtlCol="0" anchor="t">
            <a:spAutoFit/>
          </a:bodyPr>
          <a:lstStyle/>
          <a:p>
            <a:pPr algn="ctr">
              <a:lnSpc>
                <a:spcPts val="3240"/>
              </a:lnSpc>
            </a:pPr>
            <a:r>
              <a:rPr lang="fr-CA" sz="2600" noProof="0" dirty="0">
                <a:solidFill>
                  <a:srgbClr val="394240"/>
                </a:solidFill>
                <a:latin typeface="Aptos Light" panose="020B0004020202020204" pitchFamily="34" charset="0"/>
                <a:ea typeface="Aptos"/>
                <a:cs typeface="Aptos"/>
                <a:sym typeface="Aptos"/>
              </a:rPr>
              <a:t>Le harcèlement sexuel est rarement motivé par un sentiment romantique. Il trouve le plus souvent son origine dans le pouvoir et le contrôle de l’autre et non dans une attirance sincère ou le désir d’une relation.</a:t>
            </a:r>
          </a:p>
        </p:txBody>
      </p:sp>
      <p:sp>
        <p:nvSpPr>
          <p:cNvPr id="2" name="Freeform 31">
            <a:extLst>
              <a:ext uri="{FF2B5EF4-FFF2-40B4-BE49-F238E27FC236}">
                <a16:creationId xmlns:a16="http://schemas.microsoft.com/office/drawing/2014/main" id="{90B85647-CC7F-3684-AEAC-29BDB31B865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9144000" y="8801100"/>
            <a:ext cx="9180375" cy="1485900"/>
          </a:xfrm>
          <a:custGeom>
            <a:avLst/>
            <a:gdLst/>
            <a:ahLst/>
            <a:cxnLst/>
            <a:rect l="l" t="t" r="r" b="b"/>
            <a:pathLst>
              <a:path w="9235549" h="1567378">
                <a:moveTo>
                  <a:pt x="0" y="0"/>
                </a:moveTo>
                <a:lnTo>
                  <a:pt x="9235548" y="0"/>
                </a:lnTo>
                <a:lnTo>
                  <a:pt x="9235548" y="1567378"/>
                </a:lnTo>
                <a:lnTo>
                  <a:pt x="0" y="1567378"/>
                </a:lnTo>
                <a:lnTo>
                  <a:pt x="0" y="0"/>
                </a:lnTo>
                <a:close/>
              </a:path>
            </a:pathLst>
          </a:custGeom>
          <a:blipFill>
            <a:blip r:embed="rId3">
              <a:alphaModFix amt="10999"/>
            </a:blip>
            <a:stretch>
              <a:fillRect l="-102815" t="-216842" r="-2607" b="-111502"/>
            </a:stretch>
          </a:blipFill>
        </p:spPr>
        <p:txBody>
          <a:bodyPr/>
          <a:lstStyle/>
          <a:p>
            <a:endParaRPr lang="fr-CA" noProof="0" dirty="0"/>
          </a:p>
        </p:txBody>
      </p:sp>
      <p:grpSp>
        <p:nvGrpSpPr>
          <p:cNvPr id="10" name="Group 13">
            <a:extLst>
              <a:ext uri="{FF2B5EF4-FFF2-40B4-BE49-F238E27FC236}">
                <a16:creationId xmlns:a16="http://schemas.microsoft.com/office/drawing/2014/main" id="{4F292F77-3C44-6A6D-D3D7-0A1C329FD5C8}"/>
              </a:ext>
              <a:ext uri="{C183D7F6-B498-43B3-948B-1728B52AA6E4}">
                <adec:decorative xmlns:adec="http://schemas.microsoft.com/office/drawing/2017/decorative" val="1"/>
              </a:ext>
            </a:extLst>
          </p:cNvPr>
          <p:cNvGrpSpPr/>
          <p:nvPr/>
        </p:nvGrpSpPr>
        <p:grpSpPr>
          <a:xfrm>
            <a:off x="1447800" y="2781300"/>
            <a:ext cx="6111701" cy="2414132"/>
            <a:chOff x="0" y="0"/>
            <a:chExt cx="8148934" cy="3218843"/>
          </a:xfrm>
        </p:grpSpPr>
        <p:sp>
          <p:nvSpPr>
            <p:cNvPr id="11" name="TextBox 16">
              <a:extLst>
                <a:ext uri="{FF2B5EF4-FFF2-40B4-BE49-F238E27FC236}">
                  <a16:creationId xmlns:a16="http://schemas.microsoft.com/office/drawing/2014/main" id="{8A55AEB6-2396-7393-6B17-3603DF4BFF3B}"/>
                </a:ext>
              </a:extLst>
            </p:cNvPr>
            <p:cNvSpPr txBox="1"/>
            <p:nvPr/>
          </p:nvSpPr>
          <p:spPr>
            <a:xfrm>
              <a:off x="0" y="0"/>
              <a:ext cx="8148934" cy="3218843"/>
            </a:xfrm>
            <a:prstGeom prst="rect">
              <a:avLst/>
            </a:prstGeom>
          </p:spPr>
          <p:txBody>
            <a:bodyPr lIns="50800" tIns="50800" rIns="50800" bIns="50800" rtlCol="0" anchor="ctr"/>
            <a:lstStyle/>
            <a:p>
              <a:pPr algn="ctr">
                <a:lnSpc>
                  <a:spcPts val="2879"/>
                </a:lnSpc>
              </a:pPr>
              <a:endParaRPr lang="fr-CA" noProof="0" dirty="0"/>
            </a:p>
          </p:txBody>
        </p:sp>
        <p:sp>
          <p:nvSpPr>
            <p:cNvPr id="12" name="Freeform 17">
              <a:extLst>
                <a:ext uri="{FF2B5EF4-FFF2-40B4-BE49-F238E27FC236}">
                  <a16:creationId xmlns:a16="http://schemas.microsoft.com/office/drawing/2014/main" id="{C387C20A-C246-C517-CFB4-AE7C0517171D}"/>
                </a:ext>
              </a:extLst>
            </p:cNvPr>
            <p:cNvSpPr/>
            <p:nvPr/>
          </p:nvSpPr>
          <p:spPr>
            <a:xfrm>
              <a:off x="6965684" y="2209080"/>
              <a:ext cx="945948" cy="746117"/>
            </a:xfrm>
            <a:custGeom>
              <a:avLst/>
              <a:gdLst/>
              <a:ahLst/>
              <a:cxnLst/>
              <a:rect l="l" t="t" r="r" b="b"/>
              <a:pathLst>
                <a:path w="945948" h="746117">
                  <a:moveTo>
                    <a:pt x="0" y="0"/>
                  </a:moveTo>
                  <a:lnTo>
                    <a:pt x="945948" y="0"/>
                  </a:lnTo>
                  <a:lnTo>
                    <a:pt x="945948" y="746116"/>
                  </a:lnTo>
                  <a:lnTo>
                    <a:pt x="0" y="746116"/>
                  </a:lnTo>
                  <a:lnTo>
                    <a:pt x="0" y="0"/>
                  </a:lnTo>
                  <a:close/>
                </a:path>
              </a:pathLst>
            </a:custGeom>
            <a:blipFill>
              <a:blip>
                <a:alphaModFix amt="18999"/>
                <a:extLst>
                  <a:ext uri="{96DAC541-7B7A-43D3-8B79-37D633B846F1}">
                    <asvg:svgBlip xmlns:asvg="http://schemas.microsoft.com/office/drawing/2016/SVG/main" r:embed="rId4"/>
                  </a:ext>
                </a:extLst>
              </a:blip>
              <a:stretch>
                <a:fillRect/>
              </a:stretch>
            </a:blipFill>
          </p:spPr>
          <p:txBody>
            <a:bodyPr/>
            <a:lstStyle/>
            <a:p>
              <a:endParaRPr lang="fr-CA" noProof="0" dirty="0"/>
            </a:p>
          </p:txBody>
        </p:sp>
        <p:sp>
          <p:nvSpPr>
            <p:cNvPr id="14" name="Freeform 18">
              <a:extLst>
                <a:ext uri="{FF2B5EF4-FFF2-40B4-BE49-F238E27FC236}">
                  <a16:creationId xmlns:a16="http://schemas.microsoft.com/office/drawing/2014/main" id="{0D7BB991-DE24-30B6-4271-BDF8C4455C78}"/>
                </a:ext>
              </a:extLst>
            </p:cNvPr>
            <p:cNvSpPr/>
            <p:nvPr/>
          </p:nvSpPr>
          <p:spPr>
            <a:xfrm flipH="1" flipV="1">
              <a:off x="270627" y="273009"/>
              <a:ext cx="945948" cy="746117"/>
            </a:xfrm>
            <a:custGeom>
              <a:avLst/>
              <a:gdLst/>
              <a:ahLst/>
              <a:cxnLst/>
              <a:rect l="l" t="t" r="r" b="b"/>
              <a:pathLst>
                <a:path w="945948" h="746117">
                  <a:moveTo>
                    <a:pt x="945948" y="746117"/>
                  </a:moveTo>
                  <a:lnTo>
                    <a:pt x="0" y="746117"/>
                  </a:lnTo>
                  <a:lnTo>
                    <a:pt x="0" y="0"/>
                  </a:lnTo>
                  <a:lnTo>
                    <a:pt x="945948" y="0"/>
                  </a:lnTo>
                  <a:lnTo>
                    <a:pt x="945948" y="746117"/>
                  </a:lnTo>
                  <a:close/>
                </a:path>
              </a:pathLst>
            </a:custGeom>
            <a:blipFill>
              <a:blip>
                <a:alphaModFix amt="18999"/>
                <a:extLst>
                  <a:ext uri="{96DAC541-7B7A-43D3-8B79-37D633B846F1}">
                    <asvg:svgBlip xmlns:asvg="http://schemas.microsoft.com/office/drawing/2016/SVG/main" r:embed="rId5"/>
                  </a:ext>
                </a:extLst>
              </a:blip>
              <a:stretch>
                <a:fillRect/>
              </a:stretch>
            </a:blipFill>
          </p:spPr>
          <p:txBody>
            <a:bodyPr/>
            <a:lstStyle/>
            <a:p>
              <a:endParaRPr lang="fr-CA" noProof="0" dirty="0"/>
            </a:p>
          </p:txBody>
        </p:sp>
      </p:grpSp>
      <p:grpSp>
        <p:nvGrpSpPr>
          <p:cNvPr id="3" name="Group 2">
            <a:extLst>
              <a:ext uri="{FF2B5EF4-FFF2-40B4-BE49-F238E27FC236}">
                <a16:creationId xmlns:a16="http://schemas.microsoft.com/office/drawing/2014/main" id="{543E9AC8-E6AC-0185-16C0-9BF652BF3F6B}"/>
              </a:ext>
              <a:ext uri="{C183D7F6-B498-43B3-948B-1728B52AA6E4}">
                <adec:decorative xmlns:adec="http://schemas.microsoft.com/office/drawing/2017/decorative" val="1"/>
              </a:ext>
            </a:extLst>
          </p:cNvPr>
          <p:cNvGrpSpPr/>
          <p:nvPr/>
        </p:nvGrpSpPr>
        <p:grpSpPr>
          <a:xfrm>
            <a:off x="14003555" y="9408420"/>
            <a:ext cx="3873779" cy="604619"/>
            <a:chOff x="5955176" y="4998796"/>
            <a:chExt cx="6008224" cy="937763"/>
          </a:xfrm>
        </p:grpSpPr>
        <p:pic>
          <p:nvPicPr>
            <p:cNvPr id="4" name="Graphic 4">
              <a:extLst>
                <a:ext uri="{FF2B5EF4-FFF2-40B4-BE49-F238E27FC236}">
                  <a16:creationId xmlns:a16="http://schemas.microsoft.com/office/drawing/2014/main" id="{CED65556-2261-3BF3-EEDF-9A34CD420D76}"/>
                </a:ext>
              </a:extLst>
            </p:cNvPr>
            <p:cNvPicPr>
              <a:picLocks noChangeAspect="1"/>
            </p:cNvPicPr>
            <p:nvPr/>
          </p:nvPicPr>
          <p:blipFill>
            <a:blip r:embed="rId6">
              <a:extLst>
                <a:ext uri="{28A0092B-C50C-407E-A947-70E740481C1C}">
                  <a14:useLocalDpi xmlns:a14="http://schemas.microsoft.com/office/drawing/2010/main" val="0"/>
                </a:ext>
              </a:extLst>
            </a:blip>
            <a:srcRect l="-941" t="-8551" r="-1668" b="1"/>
            <a:stretch>
              <a:fillRect/>
            </a:stretch>
          </p:blipFill>
          <p:spPr>
            <a:xfrm>
              <a:off x="5955176" y="5038734"/>
              <a:ext cx="3371594" cy="746879"/>
            </a:xfrm>
            <a:prstGeom prst="rect">
              <a:avLst/>
            </a:prstGeom>
          </p:spPr>
        </p:pic>
        <p:pic>
          <p:nvPicPr>
            <p:cNvPr id="5" name="Picture 4">
              <a:extLst>
                <a:ext uri="{FF2B5EF4-FFF2-40B4-BE49-F238E27FC236}">
                  <a16:creationId xmlns:a16="http://schemas.microsoft.com/office/drawing/2014/main" id="{A91A6625-1422-24DF-BBF5-9436CB37BE8D}"/>
                </a:ext>
              </a:extLst>
            </p:cNvPr>
            <p:cNvPicPr>
              <a:picLocks noChangeAspect="1"/>
            </p:cNvPicPr>
            <p:nvPr/>
          </p:nvPicPr>
          <p:blipFill>
            <a:blip r:embed="rId7">
              <a:alphaModFix/>
            </a:blip>
            <a:srcRect l="12461" r="13510" b="7409"/>
            <a:stretch>
              <a:fillRect/>
            </a:stretch>
          </p:blipFill>
          <p:spPr>
            <a:xfrm>
              <a:off x="9677400" y="4998796"/>
              <a:ext cx="2286000" cy="937763"/>
            </a:xfrm>
            <a:prstGeom prst="rect">
              <a:avLst/>
            </a:prstGeom>
          </p:spPr>
        </p:pic>
      </p:grpSp>
    </p:spTree>
    <p:extLst>
      <p:ext uri="{BB962C8B-B14F-4D97-AF65-F5344CB8AC3E}">
        <p14:creationId xmlns:p14="http://schemas.microsoft.com/office/powerpoint/2010/main" val="2203821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4960</TotalTime>
  <Words>2025</Words>
  <Application>Microsoft Macintosh PowerPoint</Application>
  <PresentationFormat>Custom</PresentationFormat>
  <Paragraphs>191</Paragraphs>
  <Slides>18</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vt:lpstr>
      <vt:lpstr>Calibri</vt:lpstr>
      <vt:lpstr>Aptos Bold</vt:lpstr>
      <vt:lpstr>Aptos Light</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Respect at Work - ESDC Training Materials</dc:title>
  <dc:subject/>
  <dc:creator>User</dc:creator>
  <cp:keywords/>
  <dc:description/>
  <cp:lastModifiedBy>Emily Kumpf</cp:lastModifiedBy>
  <cp:revision>6</cp:revision>
  <dcterms:created xsi:type="dcterms:W3CDTF">2006-08-16T00:00:00Z</dcterms:created>
  <dcterms:modified xsi:type="dcterms:W3CDTF">2026-04-22T15:47:12Z</dcterms:modified>
  <cp:category/>
  <dc:identifier>DAHFtzTnSA0</dc:identifier>
</cp:coreProperties>
</file>